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Lst>
  <p:notesMasterIdLst>
    <p:notesMasterId r:id="rId66"/>
  </p:notesMasterIdLst>
  <p:handoutMasterIdLst>
    <p:handoutMasterId r:id="rId67"/>
  </p:handoutMasterIdLst>
  <p:sldIdLst>
    <p:sldId id="632" r:id="rId7"/>
    <p:sldId id="654" r:id="rId8"/>
    <p:sldId id="690" r:id="rId9"/>
    <p:sldId id="683" r:id="rId10"/>
    <p:sldId id="687" r:id="rId11"/>
    <p:sldId id="689" r:id="rId12"/>
    <p:sldId id="427" r:id="rId13"/>
    <p:sldId id="443" r:id="rId14"/>
    <p:sldId id="657" r:id="rId15"/>
    <p:sldId id="446" r:id="rId16"/>
    <p:sldId id="658" r:id="rId17"/>
    <p:sldId id="659" r:id="rId18"/>
    <p:sldId id="649" r:id="rId19"/>
    <p:sldId id="439" r:id="rId20"/>
    <p:sldId id="660" r:id="rId21"/>
    <p:sldId id="588" r:id="rId22"/>
    <p:sldId id="545" r:id="rId23"/>
    <p:sldId id="528" r:id="rId24"/>
    <p:sldId id="529" r:id="rId25"/>
    <p:sldId id="661" r:id="rId26"/>
    <p:sldId id="531" r:id="rId27"/>
    <p:sldId id="532" r:id="rId28"/>
    <p:sldId id="662" r:id="rId29"/>
    <p:sldId id="534" r:id="rId30"/>
    <p:sldId id="663" r:id="rId31"/>
    <p:sldId id="510" r:id="rId32"/>
    <p:sldId id="647" r:id="rId33"/>
    <p:sldId id="664" r:id="rId34"/>
    <p:sldId id="516" r:id="rId35"/>
    <p:sldId id="684" r:id="rId36"/>
    <p:sldId id="518" r:id="rId37"/>
    <p:sldId id="519" r:id="rId38"/>
    <p:sldId id="520" r:id="rId39"/>
    <p:sldId id="666" r:id="rId40"/>
    <p:sldId id="489" r:id="rId41"/>
    <p:sldId id="630" r:id="rId42"/>
    <p:sldId id="670" r:id="rId43"/>
    <p:sldId id="671" r:id="rId44"/>
    <p:sldId id="681" r:id="rId45"/>
    <p:sldId id="562" r:id="rId46"/>
    <p:sldId id="686" r:id="rId47"/>
    <p:sldId id="667" r:id="rId48"/>
    <p:sldId id="673" r:id="rId49"/>
    <p:sldId id="680" r:id="rId50"/>
    <p:sldId id="669" r:id="rId51"/>
    <p:sldId id="675" r:id="rId52"/>
    <p:sldId id="442" r:id="rId53"/>
    <p:sldId id="668" r:id="rId54"/>
    <p:sldId id="448" r:id="rId55"/>
    <p:sldId id="586" r:id="rId56"/>
    <p:sldId id="587" r:id="rId57"/>
    <p:sldId id="579" r:id="rId58"/>
    <p:sldId id="608" r:id="rId59"/>
    <p:sldId id="595" r:id="rId60"/>
    <p:sldId id="688" r:id="rId61"/>
    <p:sldId id="676" r:id="rId62"/>
    <p:sldId id="677" r:id="rId63"/>
    <p:sldId id="678" r:id="rId64"/>
    <p:sldId id="679" r:id="rId65"/>
  </p:sldIdLst>
  <p:sldSz cx="12436475" cy="6994525"/>
  <p:notesSz cx="6858000" cy="9144000"/>
  <p:custDataLst>
    <p:tags r:id="rId6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A5271C0-9548-4471-816C-55D78C877065}">
          <p14:sldIdLst>
            <p14:sldId id="632"/>
          </p14:sldIdLst>
        </p14:section>
        <p14:section name="WHY" id="{5ABBF2D9-72EA-443D-BB8E-234558467716}">
          <p14:sldIdLst>
            <p14:sldId id="654"/>
            <p14:sldId id="690"/>
            <p14:sldId id="683"/>
            <p14:sldId id="687"/>
            <p14:sldId id="689"/>
            <p14:sldId id="427"/>
          </p14:sldIdLst>
        </p14:section>
        <p14:section name="WHAT, PART A" id="{A42DF30B-F39B-4E3A-A301-F7BBD3B69F12}">
          <p14:sldIdLst>
            <p14:sldId id="443"/>
            <p14:sldId id="657"/>
            <p14:sldId id="446"/>
          </p14:sldIdLst>
        </p14:section>
        <p14:section name="WHAT, PART B" id="{8DB1F979-C4D5-4426-846E-310C2B7CA158}">
          <p14:sldIdLst>
            <p14:sldId id="658"/>
            <p14:sldId id="659"/>
            <p14:sldId id="649"/>
            <p14:sldId id="439"/>
            <p14:sldId id="660"/>
          </p14:sldIdLst>
        </p14:section>
        <p14:section name="Identity &amp; Access Management" id="{E109DDF9-8C8E-4D74-8AC0-B69152DEB5C1}">
          <p14:sldIdLst>
            <p14:sldId id="588"/>
            <p14:sldId id="545"/>
            <p14:sldId id="528"/>
            <p14:sldId id="529"/>
            <p14:sldId id="661"/>
            <p14:sldId id="531"/>
            <p14:sldId id="532"/>
            <p14:sldId id="662"/>
            <p14:sldId id="534"/>
          </p14:sldIdLst>
        </p14:section>
        <p14:section name="Information Protection" id="{8583BA38-B6A7-4221-8455-B3869503BA38}">
          <p14:sldIdLst>
            <p14:sldId id="663"/>
            <p14:sldId id="510"/>
            <p14:sldId id="647"/>
            <p14:sldId id="664"/>
            <p14:sldId id="516"/>
            <p14:sldId id="684"/>
            <p14:sldId id="518"/>
            <p14:sldId id="519"/>
            <p14:sldId id="520"/>
          </p14:sldIdLst>
        </p14:section>
        <p14:section name="Threat Protection" id="{57637764-3385-4C20-849C-EC057215A876}">
          <p14:sldIdLst>
            <p14:sldId id="666"/>
            <p14:sldId id="489"/>
            <p14:sldId id="630"/>
            <p14:sldId id="670"/>
            <p14:sldId id="671"/>
            <p14:sldId id="681"/>
            <p14:sldId id="562"/>
            <p14:sldId id="686"/>
          </p14:sldIdLst>
        </p14:section>
        <p14:section name="Security Management" id="{443E9140-8E12-4AD0-9BD1-C211068B6A67}">
          <p14:sldIdLst>
            <p14:sldId id="667"/>
            <p14:sldId id="673"/>
            <p14:sldId id="680"/>
            <p14:sldId id="669"/>
          </p14:sldIdLst>
        </p14:section>
        <p14:section name="Platform wrap up" id="{EBC6E4FE-2606-4B3A-B013-887342E6CB93}">
          <p14:sldIdLst>
            <p14:sldId id="675"/>
            <p14:sldId id="442"/>
          </p14:sldIdLst>
        </p14:section>
        <p14:section name="HOW" id="{B5570000-FF18-41DF-87D3-EBC31022EAED}">
          <p14:sldIdLst>
            <p14:sldId id="668"/>
            <p14:sldId id="448"/>
            <p14:sldId id="586"/>
            <p14:sldId id="587"/>
            <p14:sldId id="579"/>
            <p14:sldId id="608"/>
            <p14:sldId id="595"/>
            <p14:sldId id="688"/>
          </p14:sldIdLst>
        </p14:section>
        <p14:section name="Appendix" id="{7BDE4A7F-C278-4C7B-8C9D-D193E53D266C}">
          <p14:sldIdLst>
            <p14:sldId id="676"/>
            <p14:sldId id="677"/>
            <p14:sldId id="678"/>
            <p14:sldId id="679"/>
          </p14:sldIdLst>
        </p14:section>
      </p14:sectionLst>
    </p:ext>
    <p:ext uri="{EFAFB233-063F-42B5-8137-9DF3F51BA10A}">
      <p15:sldGuideLst xmlns:p15="http://schemas.microsoft.com/office/powerpoint/2012/main">
        <p15:guide id="1" orient="horz" pos="2203" userDrawn="1">
          <p15:clr>
            <a:srgbClr val="A4A3A4"/>
          </p15:clr>
        </p15:guide>
        <p15:guide id="2" pos="3341" userDrawn="1">
          <p15:clr>
            <a:srgbClr val="A4A3A4"/>
          </p15:clr>
        </p15:guide>
        <p15:guide id="3" pos="2645" userDrawn="1">
          <p15:clr>
            <a:srgbClr val="A4A3A4"/>
          </p15:clr>
        </p15:guide>
        <p15:guide id="4" orient="horz" pos="1651" userDrawn="1">
          <p15:clr>
            <a:srgbClr val="A4A3A4"/>
          </p15:clr>
        </p15:guide>
        <p15:guide id="5" orient="horz" pos="23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Demi Albuz" initials="DA" lastIdx="1" clrIdx="7">
    <p:extLst>
      <p:ext uri="{19B8F6BF-5375-455C-9EA6-DF929625EA0E}">
        <p15:presenceInfo xmlns:p15="http://schemas.microsoft.com/office/powerpoint/2012/main" userId="S-1-5-21-2127521184-1604012920-1887927527-10592428" providerId="AD"/>
      </p:ext>
    </p:extLst>
  </p:cmAuthor>
  <p:cmAuthor id="1" name="Mary Feil-Jacobs" initials="MFJ" lastIdx="43" clrIdx="1"/>
  <p:cmAuthor id="8" name="Brian Schwartz (Nayamode Inc)" initials="BS(I" lastIdx="11" clrIdx="8">
    <p:extLst>
      <p:ext uri="{19B8F6BF-5375-455C-9EA6-DF929625EA0E}">
        <p15:presenceInfo xmlns:p15="http://schemas.microsoft.com/office/powerpoint/2012/main" userId="S-1-5-21-2127521184-1604012920-1887927527-4193328"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Heike Ritter" initials="HR" lastIdx="16" clrIdx="9">
    <p:extLst>
      <p:ext uri="{19B8F6BF-5375-455C-9EA6-DF929625EA0E}">
        <p15:presenceInfo xmlns:p15="http://schemas.microsoft.com/office/powerpoint/2012/main" userId="S-1-12-1-76517049-1193764772-561880227-836516697"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Ryan McGee" initials="RM" lastIdx="68" clrIdx="10">
    <p:extLst>
      <p:ext uri="{19B8F6BF-5375-455C-9EA6-DF929625EA0E}">
        <p15:presenceInfo xmlns:p15="http://schemas.microsoft.com/office/powerpoint/2012/main" userId="S-1-5-21-2127521184-1604012920-1887927527-1909140" providerId="AD"/>
      </p:ext>
    </p:extLst>
  </p:cmAuthor>
  <p:cmAuthor id="4" name="Julia White" initials="JW" lastIdx="5" clrIdx="4">
    <p:extLst>
      <p:ext uri="{19B8F6BF-5375-455C-9EA6-DF929625EA0E}">
        <p15:presenceInfo xmlns:p15="http://schemas.microsoft.com/office/powerpoint/2012/main" userId="S-1-5-21-2127521184-1604012920-1887927527-633571" providerId="AD"/>
      </p:ext>
    </p:extLst>
  </p:cmAuthor>
  <p:cmAuthor id="11" name="Caitlyn Ryan" initials="CR" lastIdx="17" clrIdx="11">
    <p:extLst>
      <p:ext uri="{19B8F6BF-5375-455C-9EA6-DF929625EA0E}">
        <p15:presenceInfo xmlns:p15="http://schemas.microsoft.com/office/powerpoint/2012/main" userId="S-1-5-21-383413107-1061881802-891584314-12522" providerId="AD"/>
      </p:ext>
    </p:extLst>
  </p:cmAuthor>
  <p:cmAuthor id="5" name="Kaylee McAvoy" initials="KM" lastIdx="3" clrIdx="5">
    <p:extLst>
      <p:ext uri="{19B8F6BF-5375-455C-9EA6-DF929625EA0E}">
        <p15:presenceInfo xmlns:p15="http://schemas.microsoft.com/office/powerpoint/2012/main" userId="S-1-5-21-383413107-1061881802-891584314-4682" providerId="AD"/>
      </p:ext>
    </p:extLst>
  </p:cmAuthor>
  <p:cmAuthor id="6" name="Nasos Kladakis" initials="NK" lastIdx="3" clrIdx="6">
    <p:extLst>
      <p:ext uri="{19B8F6BF-5375-455C-9EA6-DF929625EA0E}">
        <p15:presenceInfo xmlns:p15="http://schemas.microsoft.com/office/powerpoint/2012/main" userId="S-1-5-21-2127521184-1604012920-1887927527-117219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61D0F0"/>
    <a:srgbClr val="F8F8F8"/>
    <a:srgbClr val="000000"/>
    <a:srgbClr val="003C6C"/>
    <a:srgbClr val="002050"/>
    <a:srgbClr val="00188F"/>
    <a:srgbClr val="FFFFFF"/>
    <a:srgbClr val="4BAE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E2786C-3919-419C-BF62-B007624CF522}" v="70" dt="2018-12-11T19:49:12.4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70" autoAdjust="0"/>
    <p:restoredTop sz="55049" autoAdjust="0"/>
  </p:normalViewPr>
  <p:slideViewPr>
    <p:cSldViewPr snapToGrid="0">
      <p:cViewPr varScale="1">
        <p:scale>
          <a:sx n="46" d="100"/>
          <a:sy n="46" d="100"/>
        </p:scale>
        <p:origin x="1392" y="24"/>
      </p:cViewPr>
      <p:guideLst>
        <p:guide orient="horz" pos="2203"/>
        <p:guide pos="3341"/>
        <p:guide pos="2645"/>
        <p:guide orient="horz" pos="1651"/>
        <p:guide orient="horz" pos="237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879"/>
    </p:cViewPr>
  </p:sorterViewPr>
  <p:notesViewPr>
    <p:cSldViewPr snapToGrid="0" showGuides="1">
      <p:cViewPr varScale="1">
        <p:scale>
          <a:sx n="66" d="100"/>
          <a:sy n="66" d="100"/>
        </p:scale>
        <p:origin x="2571" y="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74"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 Swanson" userId="616ad360-1d1a-46f1-90ed-920fb86cdeae" providerId="ADAL" clId="{20E2786C-3919-419C-BF62-B007624CF522}"/>
    <pc:docChg chg="custSel addSld delSld modSld modSection">
      <pc:chgData name="Kris Swanson" userId="616ad360-1d1a-46f1-90ed-920fb86cdeae" providerId="ADAL" clId="{20E2786C-3919-419C-BF62-B007624CF522}" dt="2018-12-11T19:49:43.711" v="172" actId="2696"/>
      <pc:docMkLst>
        <pc:docMk/>
      </pc:docMkLst>
      <pc:sldChg chg="modSp">
        <pc:chgData name="Kris Swanson" userId="616ad360-1d1a-46f1-90ed-920fb86cdeae" providerId="ADAL" clId="{20E2786C-3919-419C-BF62-B007624CF522}" dt="2018-12-11T19:48:59.923" v="3" actId="20577"/>
        <pc:sldMkLst>
          <pc:docMk/>
          <pc:sldMk cId="741107358" sldId="632"/>
        </pc:sldMkLst>
        <pc:spChg chg="mod">
          <ac:chgData name="Kris Swanson" userId="616ad360-1d1a-46f1-90ed-920fb86cdeae" providerId="ADAL" clId="{20E2786C-3919-419C-BF62-B007624CF522}" dt="2018-12-11T19:48:59.923" v="3" actId="20577"/>
          <ac:spMkLst>
            <pc:docMk/>
            <pc:sldMk cId="741107358" sldId="632"/>
            <ac:spMk id="3" creationId="{00000000-0000-0000-0000-000000000000}"/>
          </ac:spMkLst>
        </pc:spChg>
      </pc:sldChg>
      <pc:sldChg chg="addSp delSp modSp add del setBg modAnim">
        <pc:chgData name="Kris Swanson" userId="616ad360-1d1a-46f1-90ed-920fb86cdeae" providerId="ADAL" clId="{20E2786C-3919-419C-BF62-B007624CF522}" dt="2018-12-11T19:49:43.711" v="172" actId="2696"/>
        <pc:sldMkLst>
          <pc:docMk/>
          <pc:sldMk cId="3673639281" sldId="691"/>
        </pc:sldMkLst>
        <pc:spChg chg="add mod topLvl">
          <ac:chgData name="Kris Swanson" userId="616ad360-1d1a-46f1-90ed-920fb86cdeae" providerId="ADAL" clId="{20E2786C-3919-419C-BF62-B007624CF522}" dt="2018-12-11T19:49:12.433" v="166"/>
          <ac:spMkLst>
            <pc:docMk/>
            <pc:sldMk cId="3673639281" sldId="691"/>
            <ac:spMk id="5" creationId="{711C1F26-9D1D-428E-9FAE-F233F2696726}"/>
          </ac:spMkLst>
        </pc:spChg>
        <pc:spChg chg="add mod">
          <ac:chgData name="Kris Swanson" userId="616ad360-1d1a-46f1-90ed-920fb86cdeae" providerId="ADAL" clId="{20E2786C-3919-419C-BF62-B007624CF522}" dt="2018-12-11T19:49:12.191" v="138"/>
          <ac:spMkLst>
            <pc:docMk/>
            <pc:sldMk cId="3673639281" sldId="691"/>
            <ac:spMk id="6" creationId="{51A66C15-2BA3-4054-B204-5FB7205D5FC9}"/>
          </ac:spMkLst>
        </pc:spChg>
        <pc:spChg chg="add mod">
          <ac:chgData name="Kris Swanson" userId="616ad360-1d1a-46f1-90ed-920fb86cdeae" providerId="ADAL" clId="{20E2786C-3919-419C-BF62-B007624CF522}" dt="2018-12-11T19:49:12.191" v="138"/>
          <ac:spMkLst>
            <pc:docMk/>
            <pc:sldMk cId="3673639281" sldId="691"/>
            <ac:spMk id="7" creationId="{7D130D6A-FD7D-44F1-8551-853018335084}"/>
          </ac:spMkLst>
        </pc:spChg>
        <pc:spChg chg="add mod">
          <ac:chgData name="Kris Swanson" userId="616ad360-1d1a-46f1-90ed-920fb86cdeae" providerId="ADAL" clId="{20E2786C-3919-419C-BF62-B007624CF522}" dt="2018-12-11T19:49:12.191" v="138"/>
          <ac:spMkLst>
            <pc:docMk/>
            <pc:sldMk cId="3673639281" sldId="691"/>
            <ac:spMk id="8" creationId="{5CB8D19B-87E2-490E-9A80-58B90B17F982}"/>
          </ac:spMkLst>
        </pc:spChg>
        <pc:spChg chg="add mod">
          <ac:chgData name="Kris Swanson" userId="616ad360-1d1a-46f1-90ed-920fb86cdeae" providerId="ADAL" clId="{20E2786C-3919-419C-BF62-B007624CF522}" dt="2018-12-11T19:49:12.191" v="138"/>
          <ac:spMkLst>
            <pc:docMk/>
            <pc:sldMk cId="3673639281" sldId="691"/>
            <ac:spMk id="9" creationId="{FFA186C7-74BF-4D71-9E94-A20EC4D9FDC1}"/>
          </ac:spMkLst>
        </pc:spChg>
        <pc:spChg chg="add mod">
          <ac:chgData name="Kris Swanson" userId="616ad360-1d1a-46f1-90ed-920fb86cdeae" providerId="ADAL" clId="{20E2786C-3919-419C-BF62-B007624CF522}" dt="2018-12-11T19:49:12.191" v="138"/>
          <ac:spMkLst>
            <pc:docMk/>
            <pc:sldMk cId="3673639281" sldId="691"/>
            <ac:spMk id="10" creationId="{CDD95CC2-21E1-4159-BF25-984139EBA2CB}"/>
          </ac:spMkLst>
        </pc:spChg>
        <pc:spChg chg="add del mod">
          <ac:chgData name="Kris Swanson" userId="616ad360-1d1a-46f1-90ed-920fb86cdeae" providerId="ADAL" clId="{20E2786C-3919-419C-BF62-B007624CF522}" dt="2018-12-11T19:49:12.433" v="171"/>
          <ac:spMkLst>
            <pc:docMk/>
            <pc:sldMk cId="3673639281" sldId="691"/>
            <ac:spMk id="11" creationId="{88AE0405-F10E-4F77-AB76-FEFF5C9FBEBA}"/>
          </ac:spMkLst>
        </pc:spChg>
        <pc:spChg chg="add mod">
          <ac:chgData name="Kris Swanson" userId="616ad360-1d1a-46f1-90ed-920fb86cdeae" providerId="ADAL" clId="{20E2786C-3919-419C-BF62-B007624CF522}" dt="2018-12-11T19:49:12.433" v="169"/>
          <ac:spMkLst>
            <pc:docMk/>
            <pc:sldMk cId="3673639281" sldId="691"/>
            <ac:spMk id="12" creationId="{F303F4FD-1E47-417A-82DA-1DC2600AF93E}"/>
          </ac:spMkLst>
        </pc:spChg>
        <pc:grpChg chg="add del mod">
          <ac:chgData name="Kris Swanson" userId="616ad360-1d1a-46f1-90ed-920fb86cdeae" providerId="ADAL" clId="{20E2786C-3919-419C-BF62-B007624CF522}" dt="2018-12-11T19:49:12.433" v="166"/>
          <ac:grpSpMkLst>
            <pc:docMk/>
            <pc:sldMk cId="3673639281" sldId="691"/>
            <ac:grpSpMk id="15" creationId="{A701F6DE-FD08-4B59-A24A-462D66E220C2}"/>
          </ac:grpSpMkLst>
        </pc:grpChg>
        <pc:picChg chg="add mod">
          <ac:chgData name="Kris Swanson" userId="616ad360-1d1a-46f1-90ed-920fb86cdeae" providerId="ADAL" clId="{20E2786C-3919-419C-BF62-B007624CF522}" dt="2018-12-11T19:49:11.911" v="119"/>
          <ac:picMkLst>
            <pc:docMk/>
            <pc:sldMk cId="3673639281" sldId="691"/>
            <ac:picMk id="2" creationId="{F8F7A858-E3DE-4C5F-8D4C-0E050F083A43}"/>
          </ac:picMkLst>
        </pc:picChg>
        <pc:picChg chg="add mod topLvl">
          <ac:chgData name="Kris Swanson" userId="616ad360-1d1a-46f1-90ed-920fb86cdeae" providerId="ADAL" clId="{20E2786C-3919-419C-BF62-B007624CF522}" dt="2018-12-11T19:49:12.433" v="166"/>
          <ac:picMkLst>
            <pc:docMk/>
            <pc:sldMk cId="3673639281" sldId="691"/>
            <ac:picMk id="4" creationId="{5D27D724-4685-43DD-9703-44B01E4F7F37}"/>
          </ac:picMkLst>
        </pc:picChg>
        <pc:picChg chg="add mod">
          <ac:chgData name="Kris Swanson" userId="616ad360-1d1a-46f1-90ed-920fb86cdeae" providerId="ADAL" clId="{20E2786C-3919-419C-BF62-B007624CF522}" dt="2018-12-11T19:49:12.433" v="169"/>
          <ac:picMkLst>
            <pc:docMk/>
            <pc:sldMk cId="3673639281" sldId="691"/>
            <ac:picMk id="14" creationId="{8712009A-2AE5-4967-A622-CB289263463E}"/>
          </ac:picMkLst>
        </pc:picChg>
      </pc:sldChg>
    </pc:docChg>
  </pc:docChgLst>
  <pc:docChgLst>
    <pc:chgData name="Kris Swanson" userId="616ad360-1d1a-46f1-90ed-920fb86cdeae" providerId="ADAL" clId="{61AC19F0-1884-4F83-9FFE-E046E488C4A1}"/>
    <pc:docChg chg="undo custSel addSld delSld modSld sldOrd modSection">
      <pc:chgData name="Kris Swanson" userId="616ad360-1d1a-46f1-90ed-920fb86cdeae" providerId="ADAL" clId="{61AC19F0-1884-4F83-9FFE-E046E488C4A1}" dt="2018-10-22T22:04:35.265" v="2392" actId="20577"/>
      <pc:docMkLst>
        <pc:docMk/>
      </pc:docMkLst>
      <pc:sldChg chg="modNotesTx">
        <pc:chgData name="Kris Swanson" userId="616ad360-1d1a-46f1-90ed-920fb86cdeae" providerId="ADAL" clId="{61AC19F0-1884-4F83-9FFE-E046E488C4A1}" dt="2018-10-22T21:35:56.938" v="394" actId="20577"/>
        <pc:sldMkLst>
          <pc:docMk/>
          <pc:sldMk cId="2005686481" sldId="443"/>
        </pc:sldMkLst>
      </pc:sldChg>
      <pc:sldChg chg="modTransition">
        <pc:chgData name="Kris Swanson" userId="616ad360-1d1a-46f1-90ed-920fb86cdeae" providerId="ADAL" clId="{61AC19F0-1884-4F83-9FFE-E046E488C4A1}" dt="2018-10-22T21:48:44.429" v="1043"/>
        <pc:sldMkLst>
          <pc:docMk/>
          <pc:sldMk cId="3244104429" sldId="531"/>
        </pc:sldMkLst>
      </pc:sldChg>
      <pc:sldChg chg="modSp modAnim modNotesTx">
        <pc:chgData name="Kris Swanson" userId="616ad360-1d1a-46f1-90ed-920fb86cdeae" providerId="ADAL" clId="{61AC19F0-1884-4F83-9FFE-E046E488C4A1}" dt="2018-10-22T21:54:50.450" v="2117" actId="20577"/>
        <pc:sldMkLst>
          <pc:docMk/>
          <pc:sldMk cId="2407570407" sldId="545"/>
        </pc:sldMkLst>
        <pc:spChg chg="mod">
          <ac:chgData name="Kris Swanson" userId="616ad360-1d1a-46f1-90ed-920fb86cdeae" providerId="ADAL" clId="{61AC19F0-1884-4F83-9FFE-E046E488C4A1}" dt="2018-10-22T21:50:39.879" v="1081" actId="20577"/>
          <ac:spMkLst>
            <pc:docMk/>
            <pc:sldMk cId="2407570407" sldId="545"/>
            <ac:spMk id="2" creationId="{7E0C8834-D268-437F-8DCF-0A27A3355797}"/>
          </ac:spMkLst>
        </pc:spChg>
        <pc:spChg chg="mod">
          <ac:chgData name="Kris Swanson" userId="616ad360-1d1a-46f1-90ed-920fb86cdeae" providerId="ADAL" clId="{61AC19F0-1884-4F83-9FFE-E046E488C4A1}" dt="2018-10-22T21:51:17.820" v="1183" actId="20577"/>
          <ac:spMkLst>
            <pc:docMk/>
            <pc:sldMk cId="2407570407" sldId="545"/>
            <ac:spMk id="167" creationId="{2BE74551-84EA-4076-99F8-5BB7CFFAE62E}"/>
          </ac:spMkLst>
        </pc:spChg>
      </pc:sldChg>
      <pc:sldChg chg="addSp modSp">
        <pc:chgData name="Kris Swanson" userId="616ad360-1d1a-46f1-90ed-920fb86cdeae" providerId="ADAL" clId="{61AC19F0-1884-4F83-9FFE-E046E488C4A1}" dt="2018-10-22T21:23:53.611" v="77" actId="20577"/>
        <pc:sldMkLst>
          <pc:docMk/>
          <pc:sldMk cId="741107358" sldId="632"/>
        </pc:sldMkLst>
        <pc:spChg chg="mod">
          <ac:chgData name="Kris Swanson" userId="616ad360-1d1a-46f1-90ed-920fb86cdeae" providerId="ADAL" clId="{61AC19F0-1884-4F83-9FFE-E046E488C4A1}" dt="2018-10-22T21:23:31.830" v="16" actId="20577"/>
          <ac:spMkLst>
            <pc:docMk/>
            <pc:sldMk cId="741107358" sldId="632"/>
            <ac:spMk id="2" creationId="{00000000-0000-0000-0000-000000000000}"/>
          </ac:spMkLst>
        </pc:spChg>
        <pc:spChg chg="mod">
          <ac:chgData name="Kris Swanson" userId="616ad360-1d1a-46f1-90ed-920fb86cdeae" providerId="ADAL" clId="{61AC19F0-1884-4F83-9FFE-E046E488C4A1}" dt="2018-10-22T21:23:53.611" v="77" actId="20577"/>
          <ac:spMkLst>
            <pc:docMk/>
            <pc:sldMk cId="741107358" sldId="632"/>
            <ac:spMk id="3" creationId="{00000000-0000-0000-0000-000000000000}"/>
          </ac:spMkLst>
        </pc:spChg>
        <pc:picChg chg="add">
          <ac:chgData name="Kris Swanson" userId="616ad360-1d1a-46f1-90ed-920fb86cdeae" providerId="ADAL" clId="{61AC19F0-1884-4F83-9FFE-E046E488C4A1}" dt="2018-10-22T21:23:12.042" v="0"/>
          <ac:picMkLst>
            <pc:docMk/>
            <pc:sldMk cId="741107358" sldId="632"/>
            <ac:picMk id="4" creationId="{913ABAB9-7B2D-4F4F-A422-0C90614362FF}"/>
          </ac:picMkLst>
        </pc:picChg>
      </pc:sldChg>
      <pc:sldChg chg="modSp">
        <pc:chgData name="Kris Swanson" userId="616ad360-1d1a-46f1-90ed-920fb86cdeae" providerId="ADAL" clId="{61AC19F0-1884-4F83-9FFE-E046E488C4A1}" dt="2018-10-22T21:46:46.359" v="986" actId="20577"/>
        <pc:sldMkLst>
          <pc:docMk/>
          <pc:sldMk cId="1677491165" sldId="649"/>
        </pc:sldMkLst>
        <pc:spChg chg="mod">
          <ac:chgData name="Kris Swanson" userId="616ad360-1d1a-46f1-90ed-920fb86cdeae" providerId="ADAL" clId="{61AC19F0-1884-4F83-9FFE-E046E488C4A1}" dt="2018-10-22T21:46:46.359" v="986" actId="20577"/>
          <ac:spMkLst>
            <pc:docMk/>
            <pc:sldMk cId="1677491165" sldId="649"/>
            <ac:spMk id="2" creationId="{4CDF062F-C43B-478D-8380-EDA2CE1FB9C9}"/>
          </ac:spMkLst>
        </pc:spChg>
      </pc:sldChg>
      <pc:sldChg chg="modNotesTx">
        <pc:chgData name="Kris Swanson" userId="616ad360-1d1a-46f1-90ed-920fb86cdeae" providerId="ADAL" clId="{61AC19F0-1884-4F83-9FFE-E046E488C4A1}" dt="2018-10-22T21:24:58.803" v="279" actId="20577"/>
        <pc:sldMkLst>
          <pc:docMk/>
          <pc:sldMk cId="2878820999" sldId="654"/>
        </pc:sldMkLst>
      </pc:sldChg>
      <pc:sldChg chg="modNotesTx">
        <pc:chgData name="Kris Swanson" userId="616ad360-1d1a-46f1-90ed-920fb86cdeae" providerId="ADAL" clId="{61AC19F0-1884-4F83-9FFE-E046E488C4A1}" dt="2018-10-22T21:34:55.828" v="385" actId="20577"/>
        <pc:sldMkLst>
          <pc:docMk/>
          <pc:sldMk cId="818879500" sldId="657"/>
        </pc:sldMkLst>
      </pc:sldChg>
      <pc:sldChg chg="modNotesTx">
        <pc:chgData name="Kris Swanson" userId="616ad360-1d1a-46f1-90ed-920fb86cdeae" providerId="ADAL" clId="{61AC19F0-1884-4F83-9FFE-E046E488C4A1}" dt="2018-10-22T21:59:33.110" v="2172" actId="20577"/>
        <pc:sldMkLst>
          <pc:docMk/>
          <pc:sldMk cId="1223276562" sldId="663"/>
        </pc:sldMkLst>
      </pc:sldChg>
      <pc:sldChg chg="modNotesTx">
        <pc:chgData name="Kris Swanson" userId="616ad360-1d1a-46f1-90ed-920fb86cdeae" providerId="ADAL" clId="{61AC19F0-1884-4F83-9FFE-E046E488C4A1}" dt="2018-10-22T22:04:35.265" v="2392" actId="20577"/>
        <pc:sldMkLst>
          <pc:docMk/>
          <pc:sldMk cId="3689827375" sldId="667"/>
        </pc:sldMkLst>
      </pc:sldChg>
      <pc:sldChg chg="modTransition">
        <pc:chgData name="Kris Swanson" userId="616ad360-1d1a-46f1-90ed-920fb86cdeae" providerId="ADAL" clId="{61AC19F0-1884-4F83-9FFE-E046E488C4A1}" dt="2018-10-22T22:01:28.359" v="2175"/>
        <pc:sldMkLst>
          <pc:docMk/>
          <pc:sldMk cId="2203576979" sldId="669"/>
        </pc:sldMkLst>
      </pc:sldChg>
      <pc:sldChg chg="add del">
        <pc:chgData name="Kris Swanson" userId="616ad360-1d1a-46f1-90ed-920fb86cdeae" providerId="ADAL" clId="{61AC19F0-1884-4F83-9FFE-E046E488C4A1}" dt="2018-10-22T22:03:14.845" v="2193" actId="2696"/>
        <pc:sldMkLst>
          <pc:docMk/>
          <pc:sldMk cId="3453881209" sldId="676"/>
        </pc:sldMkLst>
      </pc:sldChg>
      <pc:sldChg chg="add del">
        <pc:chgData name="Kris Swanson" userId="616ad360-1d1a-46f1-90ed-920fb86cdeae" providerId="ADAL" clId="{61AC19F0-1884-4F83-9FFE-E046E488C4A1}" dt="2018-10-22T22:03:14.374" v="2192" actId="2696"/>
        <pc:sldMkLst>
          <pc:docMk/>
          <pc:sldMk cId="3689851275" sldId="677"/>
        </pc:sldMkLst>
      </pc:sldChg>
      <pc:sldChg chg="modTransition">
        <pc:chgData name="Kris Swanson" userId="616ad360-1d1a-46f1-90ed-920fb86cdeae" providerId="ADAL" clId="{61AC19F0-1884-4F83-9FFE-E046E488C4A1}" dt="2018-10-22T22:00:37.467" v="2174"/>
        <pc:sldMkLst>
          <pc:docMk/>
          <pc:sldMk cId="232074132" sldId="681"/>
        </pc:sldMkLst>
      </pc:sldChg>
      <pc:sldChg chg="addSp delSp modSp modAnim modNotesTx">
        <pc:chgData name="Kris Swanson" userId="616ad360-1d1a-46f1-90ed-920fb86cdeae" providerId="ADAL" clId="{61AC19F0-1884-4F83-9FFE-E046E488C4A1}" dt="2018-10-22T21:44:30.130" v="962" actId="20577"/>
        <pc:sldMkLst>
          <pc:docMk/>
          <pc:sldMk cId="3283309927" sldId="683"/>
        </pc:sldMkLst>
        <pc:spChg chg="mod">
          <ac:chgData name="Kris Swanson" userId="616ad360-1d1a-46f1-90ed-920fb86cdeae" providerId="ADAL" clId="{61AC19F0-1884-4F83-9FFE-E046E488C4A1}" dt="2018-10-22T21:41:33.722" v="907" actId="1076"/>
          <ac:spMkLst>
            <pc:docMk/>
            <pc:sldMk cId="3283309927" sldId="683"/>
            <ac:spMk id="8" creationId="{4D295531-A895-44BF-87A1-1395AB0E5962}"/>
          </ac:spMkLst>
        </pc:spChg>
        <pc:spChg chg="add mod">
          <ac:chgData name="Kris Swanson" userId="616ad360-1d1a-46f1-90ed-920fb86cdeae" providerId="ADAL" clId="{61AC19F0-1884-4F83-9FFE-E046E488C4A1}" dt="2018-10-22T21:42:11.708" v="938" actId="14100"/>
          <ac:spMkLst>
            <pc:docMk/>
            <pc:sldMk cId="3283309927" sldId="683"/>
            <ac:spMk id="22" creationId="{F4D3F201-4F98-4B0A-B810-80CCEC4706D4}"/>
          </ac:spMkLst>
        </pc:spChg>
        <pc:spChg chg="add del mod">
          <ac:chgData name="Kris Swanson" userId="616ad360-1d1a-46f1-90ed-920fb86cdeae" providerId="ADAL" clId="{61AC19F0-1884-4F83-9FFE-E046E488C4A1}" dt="2018-10-22T21:42:11.264" v="937"/>
          <ac:spMkLst>
            <pc:docMk/>
            <pc:sldMk cId="3283309927" sldId="683"/>
            <ac:spMk id="23" creationId="{230A8FBB-1ECA-4C90-B1A6-6C452AE187C4}"/>
          </ac:spMkLst>
        </pc:spChg>
        <pc:spChg chg="add del mod">
          <ac:chgData name="Kris Swanson" userId="616ad360-1d1a-46f1-90ed-920fb86cdeae" providerId="ADAL" clId="{61AC19F0-1884-4F83-9FFE-E046E488C4A1}" dt="2018-10-22T21:42:09.702" v="933"/>
          <ac:spMkLst>
            <pc:docMk/>
            <pc:sldMk cId="3283309927" sldId="683"/>
            <ac:spMk id="24" creationId="{ADC0F55B-99E8-4D53-98F0-7BA28876CAE3}"/>
          </ac:spMkLst>
        </pc:spChg>
        <pc:spChg chg="mod">
          <ac:chgData name="Kris Swanson" userId="616ad360-1d1a-46f1-90ed-920fb86cdeae" providerId="ADAL" clId="{61AC19F0-1884-4F83-9FFE-E046E488C4A1}" dt="2018-10-22T21:42:12.327" v="939" actId="1076"/>
          <ac:spMkLst>
            <pc:docMk/>
            <pc:sldMk cId="3283309927" sldId="683"/>
            <ac:spMk id="25" creationId="{0DA0BFA8-E6AA-4B25-9DE4-724C4FDE7A30}"/>
          </ac:spMkLst>
        </pc:spChg>
      </pc:sldChg>
      <pc:sldChg chg="modTransition">
        <pc:chgData name="Kris Swanson" userId="616ad360-1d1a-46f1-90ed-920fb86cdeae" providerId="ADAL" clId="{61AC19F0-1884-4F83-9FFE-E046E488C4A1}" dt="2018-10-22T22:00:09.669" v="2173"/>
        <pc:sldMkLst>
          <pc:docMk/>
          <pc:sldMk cId="1435551177" sldId="684"/>
        </pc:sldMkLst>
      </pc:sldChg>
      <pc:sldChg chg="modSp modNotesTx">
        <pc:chgData name="Kris Swanson" userId="616ad360-1d1a-46f1-90ed-920fb86cdeae" providerId="ADAL" clId="{61AC19F0-1884-4F83-9FFE-E046E488C4A1}" dt="2018-10-22T21:44:06.951" v="961" actId="20577"/>
        <pc:sldMkLst>
          <pc:docMk/>
          <pc:sldMk cId="4114112272" sldId="687"/>
        </pc:sldMkLst>
        <pc:spChg chg="mod">
          <ac:chgData name="Kris Swanson" userId="616ad360-1d1a-46f1-90ed-920fb86cdeae" providerId="ADAL" clId="{61AC19F0-1884-4F83-9FFE-E046E488C4A1}" dt="2018-10-22T21:40:49.809" v="883" actId="1076"/>
          <ac:spMkLst>
            <pc:docMk/>
            <pc:sldMk cId="4114112272" sldId="687"/>
            <ac:spMk id="2" creationId="{5995ABC3-0880-4880-8E5D-81E9877D0103}"/>
          </ac:spMkLst>
        </pc:spChg>
      </pc:sldChg>
      <pc:sldChg chg="modSp">
        <pc:chgData name="Kris Swanson" userId="616ad360-1d1a-46f1-90ed-920fb86cdeae" providerId="ADAL" clId="{61AC19F0-1884-4F83-9FFE-E046E488C4A1}" dt="2018-10-22T22:02:18.635" v="2189" actId="20577"/>
        <pc:sldMkLst>
          <pc:docMk/>
          <pc:sldMk cId="323078940" sldId="688"/>
        </pc:sldMkLst>
        <pc:spChg chg="mod">
          <ac:chgData name="Kris Swanson" userId="616ad360-1d1a-46f1-90ed-920fb86cdeae" providerId="ADAL" clId="{61AC19F0-1884-4F83-9FFE-E046E488C4A1}" dt="2018-10-22T22:02:18.635" v="2189" actId="20577"/>
          <ac:spMkLst>
            <pc:docMk/>
            <pc:sldMk cId="323078940" sldId="688"/>
            <ac:spMk id="2" creationId="{D4A8E70A-F855-4B73-87DC-E4C8660DA6E0}"/>
          </ac:spMkLst>
        </pc:spChg>
      </pc:sldChg>
      <pc:sldChg chg="modNotesTx">
        <pc:chgData name="Kris Swanson" userId="616ad360-1d1a-46f1-90ed-920fb86cdeae" providerId="ADAL" clId="{61AC19F0-1884-4F83-9FFE-E046E488C4A1}" dt="2018-10-22T21:44:52.670" v="963" actId="20577"/>
        <pc:sldMkLst>
          <pc:docMk/>
          <pc:sldMk cId="3138231827" sldId="689"/>
        </pc:sldMkLst>
      </pc:sldChg>
      <pc:sldChg chg="modSp add ord modNotesTx">
        <pc:chgData name="Kris Swanson" userId="616ad360-1d1a-46f1-90ed-920fb86cdeae" providerId="ADAL" clId="{61AC19F0-1884-4F83-9FFE-E046E488C4A1}" dt="2018-10-22T21:39:45.167" v="881" actId="1076"/>
        <pc:sldMkLst>
          <pc:docMk/>
          <pc:sldMk cId="328694972" sldId="690"/>
        </pc:sldMkLst>
        <pc:spChg chg="mod">
          <ac:chgData name="Kris Swanson" userId="616ad360-1d1a-46f1-90ed-920fb86cdeae" providerId="ADAL" clId="{61AC19F0-1884-4F83-9FFE-E046E488C4A1}" dt="2018-10-22T21:39:45.167" v="881" actId="1076"/>
          <ac:spMkLst>
            <pc:docMk/>
            <pc:sldMk cId="328694972" sldId="690"/>
            <ac:spMk id="2" creationId="{09070536-1995-4C07-A9B1-61827249E47B}"/>
          </ac:spMkLst>
        </pc:spChg>
      </pc:sldChg>
    </pc:docChg>
  </pc:docChgLst>
  <pc:docChgLst>
    <pc:chgData name="Kris Swanson" userId="616ad360-1d1a-46f1-90ed-920fb86cdeae" providerId="ADAL" clId="{4C904370-6984-493B-B5A8-985918C75249}"/>
    <pc:docChg chg="custSel modSld modMainMaster">
      <pc:chgData name="Kris Swanson" userId="616ad360-1d1a-46f1-90ed-920fb86cdeae" providerId="ADAL" clId="{4C904370-6984-493B-B5A8-985918C75249}" dt="2018-10-24T18:14:06.384" v="33"/>
      <pc:docMkLst>
        <pc:docMk/>
      </pc:docMkLst>
      <pc:sldChg chg="modTransition">
        <pc:chgData name="Kris Swanson" userId="616ad360-1d1a-46f1-90ed-920fb86cdeae" providerId="ADAL" clId="{4C904370-6984-493B-B5A8-985918C75249}" dt="2018-10-24T17:42:45.889" v="2"/>
        <pc:sldMkLst>
          <pc:docMk/>
          <pc:sldMk cId="1377494215" sldId="562"/>
        </pc:sldMkLst>
      </pc:sldChg>
      <pc:sldChg chg="modTransition">
        <pc:chgData name="Kris Swanson" userId="616ad360-1d1a-46f1-90ed-920fb86cdeae" providerId="ADAL" clId="{4C904370-6984-493B-B5A8-985918C75249}" dt="2018-10-24T17:42:38.892" v="0"/>
        <pc:sldMkLst>
          <pc:docMk/>
          <pc:sldMk cId="2324460666" sldId="670"/>
        </pc:sldMkLst>
      </pc:sldChg>
      <pc:sldChg chg="modTransition">
        <pc:chgData name="Kris Swanson" userId="616ad360-1d1a-46f1-90ed-920fb86cdeae" providerId="ADAL" clId="{4C904370-6984-493B-B5A8-985918C75249}" dt="2018-10-24T17:42:42.554" v="1"/>
        <pc:sldMkLst>
          <pc:docMk/>
          <pc:sldMk cId="1441489648" sldId="671"/>
        </pc:sldMkLst>
      </pc:sldChg>
      <pc:sldChg chg="modTransition">
        <pc:chgData name="Kris Swanson" userId="616ad360-1d1a-46f1-90ed-920fb86cdeae" providerId="ADAL" clId="{4C904370-6984-493B-B5A8-985918C75249}" dt="2018-10-24T17:42:48.730" v="3"/>
        <pc:sldMkLst>
          <pc:docMk/>
          <pc:sldMk cId="1955988238" sldId="686"/>
        </pc:sldMkLst>
      </pc:sldChg>
      <pc:sldMasterChg chg="addSp modSp">
        <pc:chgData name="Kris Swanson" userId="616ad360-1d1a-46f1-90ed-920fb86cdeae" providerId="ADAL" clId="{4C904370-6984-493B-B5A8-985918C75249}" dt="2018-10-24T18:14:06.384" v="33"/>
        <pc:sldMasterMkLst>
          <pc:docMk/>
          <pc:sldMasterMk cId="3588427678" sldId="2147484229"/>
        </pc:sldMasterMkLst>
        <pc:spChg chg="add mod ord">
          <ac:chgData name="Kris Swanson" userId="616ad360-1d1a-46f1-90ed-920fb86cdeae" providerId="ADAL" clId="{4C904370-6984-493B-B5A8-985918C75249}" dt="2018-10-24T18:14:06.384" v="33"/>
          <ac:spMkLst>
            <pc:docMk/>
            <pc:sldMasterMk cId="3588427678" sldId="2147484229"/>
            <ac:spMk id="3" creationId="{1ABEFD45-BE81-4818-9CB5-1A9483FC7703}"/>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12/11/2018 12:48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12/11/2018 12:46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439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And it's not just about machine learning and artificial intelligence. Those are important, of course, and they're central to our effort, but it's also about the people, the experts at Microsoft who interpret the data and do the investigative work on incidents that only humans can do.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Those security experts are in what we call the Cyber Defense Operations Center. They defend our services, Azure and Office 365 and so on, on behalf of our customers. They also defend Microsoft's IT infrastructure on behalf of Microsoft, and they are combined in the same building with our Digital Crimes Unit, so that all of that human brain power can work together on tough security problems.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We believe that we have best-in-class operations for security, and we can continue to advance the state of the art by just performing those operations daily. We share that intelligence with our customers both in the form of information about how we do it and how they might structure their own operations, but also in the form of continually improving that Microsoft Intelligent Security Graph.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514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So, that's the intelligence piece of our investments. And that informs everything we do in these other two areas. Now, let's dig into platform.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84873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Platform has two sides of the coin. The first side is the secure foundation of our cloud services. This is about how we operate our own cloud services, Azure, Office 365 and so forth. We have some of the world's best physical security, with fences and barbed wire and so on to provide secured building environments and within those buildings, secure server environments.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 enter a server environment, for example, a person would have to pass through multiple physical layers and provide multiple forms of identification. They would also be scanned for metal in their pockets to make sure that they are not bringing devices in to steal information. So, there's a great deal of physical security in place that we do on behalf of all of our customers in our cloud services and that make it possible for our customers to really leverage the investment that we've made in that respect.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Operational security I touched on a minute ago when we talked about the human piece of the Intelligent Security Graph. One of the ways this comes to life is in our continual testing of our services, making sure that that we're finding vulnerabilities faster than the bad guys can. We have a big focus on red team, blue team exercises. If you're not familiar with those, the idea is that we have dedicated professionals whose job it is to be on the good side but act like the bad guys—they’re constantly trying to find ways to penetrate the services, find ways that hackers might attack us so that we can shore up our defenses.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Another example of our operational excellence is around restricted access. When Microsoft employees need elevated access so that they can do maintenance on a service, or so they can investigate a customer support issue, they only have access to exactly the resources they need to access and for only exactly the amount of time that they need it. So, they have just in time and just enough access to do their work, and then they get out. They don't have any standing elevated access that allows them to view customer data.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this is something, again, where we can make an investment at Microsoft that gets heavily leveraged because all of our customers benefit.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Lastly, customer controls are a huge important part of this. This is something that we get asked about a lot when we talk to customers about our cloud services. What are the things that I have at my control so that I can decide how I want to manage my data and access to it? Access controls, of course, are the very foundation of it. Multi-factor authentication for admins at customer sites who are in charge of operating Azure for that customer or operating Office 365. Having multi-factor authentication of course is a basic that we think is fundamental.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encryption and key management capabilities that are in place allow customers to decide how and where they want to encrypt data at rest and in transit, and it allows them to be in possession of the encryption keys so that they know there's no way that anybody at Microsoft, even there were a rogue bad actor inside of our organization somehow, they would not be able to access that customer data because it's encrypted with a key that the customer holds.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lastly, network and distributed denial of service protection is in place for all of these services. We do basic protection to ensure our services work reliably, and Azure customers can take advantage of additional protection at the network layer to suit their needs.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41619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We recommend downloading and inserting this video if you plan to include it in your presentation.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This video is available on InfoPedia Media at https://microsoft.sharepoint.com/sites/infopedia/media/details/AEVD-3-124183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i="1" dirty="0"/>
              <a:t>High resolution version with subtitles: https://evp.cloudapp.net/api/assetdownload/academy/Catalog/AEVD-3-124183/99aa74c94fa74105adefe8b3ff2da145.mp4</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3359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14090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other side of the platform coin is the built-in security that we make part of our products. This is about building in security tools and technologies into not only Azure and Office 365, but Windows and EMS and the Office clients that we offer to our customers.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Our investments here are guided by the four strategies for success that I mentioned earlier. The first one, of course, is identity and access management.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70043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80125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80% of breaches are engineered to steal users access.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Phishing attacks</a:t>
            </a:r>
          </a:p>
          <a:p>
            <a:pPr marL="171450" indent="-171450">
              <a:buFontTx/>
              <a:buChar char="-"/>
            </a:pPr>
            <a:r>
              <a:rPr lang="en-US" sz="900" kern="1200" dirty="0">
                <a:solidFill>
                  <a:schemeClr val="tx1"/>
                </a:solidFill>
                <a:effectLst/>
                <a:latin typeface="Segoe UI Light" pitchFamily="34" charset="0"/>
                <a:ea typeface="+mn-ea"/>
                <a:cs typeface="+mn-cs"/>
              </a:rPr>
              <a:t>If makes it through, 32% of targets will open email and 12% will open link/attachment</a:t>
            </a:r>
          </a:p>
          <a:p>
            <a:pPr marL="171450" indent="-171450">
              <a:buFontTx/>
              <a:buChar char="-"/>
            </a:pPr>
            <a:r>
              <a:rPr lang="en-US" sz="900" kern="1200" dirty="0">
                <a:solidFill>
                  <a:schemeClr val="tx1"/>
                </a:solidFill>
                <a:effectLst/>
                <a:latin typeface="Segoe UI Light" pitchFamily="34" charset="0"/>
                <a:ea typeface="+mn-ea"/>
                <a:cs typeface="+mn-cs"/>
              </a:rPr>
              <a:t>Every organization has someone who will click on everything</a:t>
            </a:r>
          </a:p>
          <a:p>
            <a:pPr marL="0" indent="0">
              <a:buFontTx/>
              <a:buNone/>
            </a:pPr>
            <a:endParaRPr lang="en-US" sz="900" kern="1200" dirty="0">
              <a:solidFill>
                <a:schemeClr val="tx1"/>
              </a:solidFill>
              <a:effectLst/>
              <a:latin typeface="Segoe UI Light" pitchFamily="34" charset="0"/>
              <a:ea typeface="+mn-ea"/>
              <a:cs typeface="+mn-cs"/>
            </a:endParaRPr>
          </a:p>
          <a:p>
            <a:pPr marL="0" indent="0">
              <a:buFontTx/>
              <a:buNone/>
            </a:pPr>
            <a:r>
              <a:rPr lang="en-US" sz="900" kern="1200" dirty="0">
                <a:solidFill>
                  <a:schemeClr val="tx1"/>
                </a:solidFill>
                <a:effectLst/>
                <a:latin typeface="Segoe UI Light" pitchFamily="34" charset="0"/>
                <a:ea typeface="+mn-ea"/>
                <a:cs typeface="+mn-cs"/>
              </a:rPr>
              <a:t>Detect</a:t>
            </a:r>
          </a:p>
          <a:p>
            <a:pPr marL="171450" indent="-171450">
              <a:buFontTx/>
              <a:buChar char="-"/>
            </a:pPr>
            <a:r>
              <a:rPr lang="en-US" sz="900" kern="1200" dirty="0">
                <a:solidFill>
                  <a:schemeClr val="tx1"/>
                </a:solidFill>
                <a:effectLst/>
                <a:latin typeface="Segoe UI Light" pitchFamily="34" charset="0"/>
                <a:ea typeface="+mn-ea"/>
                <a:cs typeface="+mn-cs"/>
              </a:rPr>
              <a:t>Microsoft see’s 100M identities attacked each month; 50,000 enterprise ID’s compromised and a 300% increase in attacks over the last 12 months. </a:t>
            </a:r>
          </a:p>
          <a:p>
            <a:pPr marL="171450" indent="-171450">
              <a:buFontTx/>
              <a:buChar char="-"/>
            </a:pPr>
            <a:r>
              <a:rPr lang="en-US" sz="900" kern="1200" dirty="0">
                <a:solidFill>
                  <a:schemeClr val="tx1"/>
                </a:solidFill>
                <a:effectLst/>
                <a:latin typeface="Segoe UI Light" pitchFamily="34" charset="0"/>
                <a:ea typeface="+mn-ea"/>
                <a:cs typeface="+mn-cs"/>
              </a:rPr>
              <a:t>We take that knowledge and put it into the intelligent security graph and ensure only your users are accessing your data. </a:t>
            </a:r>
          </a:p>
          <a:p>
            <a:pPr marL="171450" indent="-171450">
              <a:buFontTx/>
              <a:buChar char="-"/>
            </a:pPr>
            <a:endParaRPr lang="en-US" sz="900" kern="1200" dirty="0">
              <a:solidFill>
                <a:schemeClr val="tx1"/>
              </a:solidFill>
              <a:effectLst/>
              <a:latin typeface="Segoe UI Light" pitchFamily="34" charset="0"/>
              <a:ea typeface="+mn-ea"/>
              <a:cs typeface="+mn-cs"/>
            </a:endParaRPr>
          </a:p>
          <a:p>
            <a:pPr marL="0" indent="0">
              <a:buFontTx/>
              <a:buNone/>
            </a:pPr>
            <a:r>
              <a:rPr lang="en-US" sz="900" kern="1200" dirty="0">
                <a:solidFill>
                  <a:schemeClr val="tx1"/>
                </a:solidFill>
                <a:effectLst/>
                <a:latin typeface="Segoe UI Light" pitchFamily="34" charset="0"/>
                <a:ea typeface="+mn-ea"/>
                <a:cs typeface="+mn-cs"/>
              </a:rPr>
              <a:t>How fast do we have to respond?</a:t>
            </a:r>
          </a:p>
          <a:p>
            <a:pPr marL="171450" indent="-171450">
              <a:buFontTx/>
              <a:buChar char="-"/>
            </a:pPr>
            <a:r>
              <a:rPr lang="en-US" sz="900" kern="1200" dirty="0">
                <a:solidFill>
                  <a:schemeClr val="tx1"/>
                </a:solidFill>
                <a:effectLst/>
                <a:latin typeface="Segoe UI Light" pitchFamily="34" charset="0"/>
                <a:ea typeface="+mn-ea"/>
                <a:cs typeface="+mn-cs"/>
              </a:rPr>
              <a:t>200 milliseconds to determine if the user, device, application and location meets your access policies. Then the user starts to see a lag and after this the user experience is compromised. </a:t>
            </a:r>
          </a:p>
          <a:p>
            <a:pPr marL="171450" indent="-171450">
              <a:buFontTx/>
              <a:buChar char="-"/>
            </a:pPr>
            <a:endParaRPr lang="en-US" sz="900" kern="1200" dirty="0">
              <a:solidFill>
                <a:schemeClr val="tx1"/>
              </a:solidFill>
              <a:effectLst/>
              <a:latin typeface="Segoe UI Light" pitchFamily="34" charset="0"/>
              <a:ea typeface="+mn-ea"/>
              <a:cs typeface="+mn-cs"/>
            </a:endParaRPr>
          </a:p>
          <a:p>
            <a:pPr marL="0" indent="0">
              <a:buFontTx/>
              <a:buNone/>
            </a:pPr>
            <a:r>
              <a:rPr lang="en-US" sz="900" kern="1200" dirty="0">
                <a:solidFill>
                  <a:schemeClr val="tx1"/>
                </a:solidFill>
                <a:effectLst/>
                <a:latin typeface="Segoe UI Light" pitchFamily="34" charset="0"/>
                <a:ea typeface="+mn-ea"/>
                <a:cs typeface="+mn-cs"/>
              </a:rPr>
              <a:t>Conditional access is the root: </a:t>
            </a:r>
          </a:p>
          <a:p>
            <a:pPr marL="171450" indent="-171450">
              <a:buFontTx/>
              <a:buChar char="-"/>
            </a:pPr>
            <a:r>
              <a:rPr lang="en-US" sz="900" kern="1200" dirty="0">
                <a:solidFill>
                  <a:schemeClr val="tx1"/>
                </a:solidFill>
                <a:effectLst/>
                <a:latin typeface="Segoe UI Light" pitchFamily="34" charset="0"/>
                <a:ea typeface="+mn-ea"/>
                <a:cs typeface="+mn-cs"/>
              </a:rPr>
              <a:t>you tell us your policies and we enforce in real time</a:t>
            </a:r>
          </a:p>
          <a:p>
            <a:pPr marL="171450" indent="-171450">
              <a:buFontTx/>
              <a:buChar char="-"/>
            </a:pPr>
            <a:r>
              <a:rPr lang="en-US" sz="900" kern="1200" dirty="0">
                <a:solidFill>
                  <a:schemeClr val="tx1"/>
                </a:solidFill>
                <a:effectLst/>
                <a:latin typeface="Segoe UI Light" pitchFamily="34" charset="0"/>
                <a:ea typeface="+mn-ea"/>
                <a:cs typeface="+mn-cs"/>
              </a:rPr>
              <a:t>Different policies for different data and different users</a:t>
            </a:r>
          </a:p>
          <a:p>
            <a:pPr marL="0" indent="0">
              <a:buFontTx/>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658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r>
              <a:rPr lang="en-US" sz="900" kern="1200" dirty="0">
                <a:solidFill>
                  <a:schemeClr val="tx1"/>
                </a:solidFill>
                <a:effectLst/>
                <a:latin typeface="Segoe UI Light" pitchFamily="34" charset="0"/>
                <a:ea typeface="+mn-ea"/>
                <a:cs typeface="+mn-cs"/>
              </a:rPr>
              <a:t>So, our approach in identity and access management is really threefold.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Number one, protect at the front door, make sure that we have the best authentication that we can, make sure that we do more than just use passwords and that we all work towards a future of no more passwords.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Number two, improve the user experience while maintaining that security, get to that no passwords world but also make things better for the user so that it's not a tax on the user when we improve security.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then number three, safeguard those credentials when they are used as part of an OS session or application session. </a:t>
            </a:r>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1DAFA96-76D6-40CC-ABAA-4B317E4E79E4}"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12/11/2018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1C6A2B7-DC54-40F6-BDE0-13EEA5AB8E7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227663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One of the really important concepts that we talk about here is the one I touched on earlier, the idea of adaptive security or conditional access based on different risk factors. The way that we build this up for our customers and our technologies is with this approach.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There's a number of if statements that we can evaluate. Is this a privileged user? Are they on a managed or an unmanaged device? Are they using a set of credentials that we found in public, so we know that they're compromised and have been stolen? And so on, there's a number of “if” statements that we can evaluate.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every day we collect over 10 terabytes of information as we operate our services. As we operate Azure Active Directory and Microsoft Account, we get a lot of in about what is normal, what is not normal, what is risky, what is not risky. We can apply that and understand risk level based on machine learning and advanced analysis of that data. Look at those if conditions, and say, okay, these all stack up to a high, medium, or low risk. We allow then the IT organization to make a decision about what is the “then” policy that gets applied. So, if I have a certain number of conditions on the left hand side and I end up with a risk level of high or medium, which of these results do I want to have happen? Do I want to allow access? Require multi-factor authentication? Deny access? Maybe force a password reset? Or limit access and just allow somebody to maybe see but not edit a document for example?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so, this is how we can conditionally give access and really change this equation every single time somebody requests access to an application or to a document or some other piece of information. This is how we can change the game really at this fundamental layer. Remember, we talked about this as the number one strategy for success here.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This is the fundamental control plane for security these days, so this is a really important concept.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000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Ever increasing</a:t>
            </a:r>
          </a:p>
          <a:p>
            <a:r>
              <a:rPr lang="en-US" sz="900" kern="1200" dirty="0">
                <a:solidFill>
                  <a:schemeClr val="tx1"/>
                </a:solidFill>
                <a:effectLst/>
                <a:latin typeface="Segoe UI Light" pitchFamily="34" charset="0"/>
                <a:ea typeface="+mn-ea"/>
                <a:cs typeface="+mn-cs"/>
              </a:rPr>
              <a:t>Protect data behind firewall and in the cloud</a:t>
            </a:r>
          </a:p>
          <a:p>
            <a:r>
              <a:rPr lang="en-US" sz="900" kern="1200" dirty="0">
                <a:solidFill>
                  <a:schemeClr val="tx1"/>
                </a:solidFill>
                <a:effectLst/>
                <a:latin typeface="Segoe UI Light" pitchFamily="34" charset="0"/>
                <a:ea typeface="+mn-ea"/>
                <a:cs typeface="+mn-cs"/>
              </a:rPr>
              <a:t>- When data moves to the cloud, traditional perimeter based security no longer effective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99200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1247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8195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9CE5C-7025-43B0-9570-05E18E90A33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D9AC161-7A4C-4CE8-A385-C4663A3DF5E9}"/>
              </a:ext>
            </a:extLst>
          </p:cNvPr>
          <p:cNvSpPr txBox="1">
            <a:spLocks noGrp="1"/>
          </p:cNvSpPr>
          <p:nvPr>
            <p:ph type="body" sz="quarter" idx="1"/>
          </p:nvPr>
        </p:nvSpPr>
        <p:spPr/>
        <p:txBody>
          <a:bodyPr/>
          <a:lstStyle/>
          <a:p>
            <a:pPr marL="171450" lvl="0" indent="-171450">
              <a:buSzPct val="100000"/>
              <a:buFont typeface="Arial" pitchFamily="34"/>
              <a:buChar char="•"/>
            </a:pPr>
            <a:r>
              <a:rPr lang="en-US" dirty="0"/>
              <a:t>With the combination of Windows 10 and Azure Active Directory in Microsoft 365, you can realize these benefits</a:t>
            </a:r>
          </a:p>
          <a:p>
            <a:pPr marL="171450" lvl="0" indent="-171450">
              <a:buSzPct val="100000"/>
              <a:buFont typeface="Arial" pitchFamily="34"/>
              <a:buChar char="•"/>
            </a:pPr>
            <a:r>
              <a:rPr lang="en-US" dirty="0"/>
              <a:t>Windows Hello enables strong authentication without passwords via multiple factors – bio metrics etc.</a:t>
            </a:r>
          </a:p>
          <a:p>
            <a:pPr marL="171450" lvl="0" indent="-171450">
              <a:buSzPct val="100000"/>
              <a:buFont typeface="Arial" pitchFamily="34"/>
              <a:buChar char="•"/>
            </a:pPr>
            <a:r>
              <a:rPr lang="en-US" dirty="0"/>
              <a:t>Sadly,</a:t>
            </a:r>
            <a:r>
              <a:rPr lang="en-US" baseline="0" dirty="0"/>
              <a:t> passwords will not disappear over time and we understand your users may use different devices to access network. This is why our goal is to make sure we simplify access even with passwords for your users.</a:t>
            </a:r>
          </a:p>
          <a:p>
            <a:pPr marL="171450" lvl="0" indent="-171450">
              <a:buSzPct val="100000"/>
              <a:buFont typeface="Arial" pitchFamily="34"/>
              <a:buChar char="•"/>
            </a:pPr>
            <a:r>
              <a:rPr lang="en-US" dirty="0"/>
              <a:t>Users</a:t>
            </a:r>
            <a:r>
              <a:rPr lang="en-US" baseline="0" dirty="0"/>
              <a:t> can access my apps portal to access their applications. This apps portal is also integrated to office 365 experience. We’re getting the benefit of the platform here.</a:t>
            </a:r>
          </a:p>
          <a:p>
            <a:pPr marL="171450" marR="0" lvl="0" indent="-171450" algn="l" defTabSz="932742" rtl="0" eaLnBrk="1" fontAlgn="auto" latinLnBrk="0" hangingPunct="1">
              <a:lnSpc>
                <a:spcPct val="90000"/>
              </a:lnSpc>
              <a:spcBef>
                <a:spcPts val="0"/>
              </a:spcBef>
              <a:spcAft>
                <a:spcPts val="340"/>
              </a:spcAft>
              <a:buClrTx/>
              <a:buSzPct val="100000"/>
              <a:buFont typeface="Arial" pitchFamily="34"/>
              <a:buChar char="•"/>
              <a:tabLst/>
              <a:defRPr/>
            </a:pPr>
            <a:r>
              <a:rPr lang="en-US" baseline="0" dirty="0"/>
              <a:t>From this portal, users can manage their accounts, their apps, groups, they can also do self service password reset which helps your help desk costs. Users can also do requests access to apps they currently have access to.</a:t>
            </a:r>
            <a:endParaRPr lang="en-US" dirty="0"/>
          </a:p>
          <a:p>
            <a:pPr marL="171450" lvl="0" indent="-171450">
              <a:buSzPct val="100000"/>
              <a:buFont typeface="Arial" pitchFamily="34"/>
              <a:buChar char="•"/>
            </a:pPr>
            <a:endParaRPr lang="en-US" dirty="0"/>
          </a:p>
        </p:txBody>
      </p:sp>
      <p:sp>
        <p:nvSpPr>
          <p:cNvPr id="4" name="Header Placeholder 3">
            <a:extLst>
              <a:ext uri="{FF2B5EF4-FFF2-40B4-BE49-F238E27FC236}">
                <a16:creationId xmlns:a16="http://schemas.microsoft.com/office/drawing/2014/main" id="{CF372101-6706-480B-BF08-B0008907DF27}"/>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3919D688-42C5-43C3-92F7-1C904B44514A}"/>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EA400E3-4332-45E5-A1BD-D7EF2091CC4D}"/>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B391A8E4-1003-4C7E-BE95-3642ABD0F3D3}"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12/11/2018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A14C299C-E563-4834-B0B1-4493049E7F48}"/>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0B81E35-1C2F-40E0-9804-0C4A7B7678E0}"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22</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958153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24">
              <a:lnSpc>
                <a:spcPct val="90000"/>
              </a:lnSpc>
              <a:spcAft>
                <a:spcPts val="600"/>
              </a:spcAft>
            </a:pPr>
            <a:r>
              <a:rPr lang="en-US" sz="900" kern="0" spc="70" dirty="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Login with Windows Hello</a:t>
            </a:r>
          </a:p>
          <a:p>
            <a:pPr defTabSz="914224">
              <a:lnSpc>
                <a:spcPct val="90000"/>
              </a:lnSpc>
              <a:spcAft>
                <a:spcPts val="600"/>
              </a:spcAft>
            </a:pPr>
            <a:r>
              <a:rPr lang="en-US" sz="900" kern="0" spc="70" dirty="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Go to </a:t>
            </a:r>
            <a:r>
              <a:rPr lang="en-US" sz="900" kern="0" spc="70" dirty="0" err="1">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MyApps</a:t>
            </a:r>
            <a:r>
              <a:rPr lang="en-US" sz="900" kern="0" spc="70" dirty="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 portal</a:t>
            </a:r>
          </a:p>
          <a:p>
            <a:pPr defTabSz="914224">
              <a:lnSpc>
                <a:spcPct val="90000"/>
              </a:lnSpc>
              <a:spcAft>
                <a:spcPts val="600"/>
              </a:spcAft>
            </a:pPr>
            <a:r>
              <a:rPr lang="en-US" sz="900" kern="0" spc="70" dirty="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Single sign-on to thousands of apps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0667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E166C-38E2-470A-9112-B71E0F1325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C7F3516-6041-442A-9DF4-7BC18DA5D3EE}"/>
              </a:ext>
            </a:extLst>
          </p:cNvPr>
          <p:cNvSpPr txBox="1">
            <a:spLocks noGrp="1"/>
          </p:cNvSpPr>
          <p:nvPr>
            <p:ph type="body" sz="quarter" idx="1"/>
          </p:nvPr>
        </p:nvSpPr>
        <p:spPr/>
        <p:txBody>
          <a:bodyPr/>
          <a:lstStyle/>
          <a:p>
            <a:pPr lvl="0"/>
            <a:r>
              <a:rPr lang="en-US" b="1" dirty="0">
                <a:cs typeface="Segoe UI Light" pitchFamily="34"/>
              </a:rPr>
              <a:t>Talk Track</a:t>
            </a:r>
          </a:p>
          <a:p>
            <a:pPr lvl="0"/>
            <a:endParaRPr lang="en-US" dirty="0"/>
          </a:p>
          <a:p>
            <a:pPr marL="171450" lvl="0" indent="-171450">
              <a:buFont typeface="Arial" panose="020B0604020202020204" pitchFamily="34" charset="0"/>
              <a:buChar char="•"/>
            </a:pPr>
            <a:r>
              <a:rPr lang="en-US" sz="900" b="0" i="0" u="none" strike="noStrike" kern="1200" cap="none" spc="0" baseline="0" dirty="0">
                <a:solidFill>
                  <a:srgbClr val="000000"/>
                </a:solidFill>
                <a:effectLst/>
                <a:uFillTx/>
                <a:latin typeface="Segoe UI Light" pitchFamily="34"/>
              </a:rPr>
              <a:t>So, passwords no matter how long, complex, or frequently changed they are aren’t up to the task. The reality is that passwords are not secure and they never can be. </a:t>
            </a:r>
          </a:p>
          <a:p>
            <a:pPr marL="171450" lvl="0" indent="-171450">
              <a:buFont typeface="Arial" panose="020B0604020202020204" pitchFamily="34" charset="0"/>
              <a:buChar char="•"/>
            </a:pPr>
            <a:r>
              <a:rPr lang="en-US" sz="900" b="0" i="0" u="none" strike="noStrike" kern="1200" cap="none" spc="0" baseline="0" dirty="0">
                <a:solidFill>
                  <a:srgbClr val="000000"/>
                </a:solidFill>
                <a:effectLst/>
                <a:uFillTx/>
                <a:latin typeface="Segoe UI Light" pitchFamily="34"/>
              </a:rPr>
              <a:t>The solution to this problem is a strong authentication solution via multiple factors but most of the today’s solutions, even ones considered the state of the art like smartcards, are too difficult to use. </a:t>
            </a:r>
          </a:p>
          <a:p>
            <a:pPr marL="171450" lvl="0" indent="-171450">
              <a:buFont typeface="Arial" panose="020B0604020202020204" pitchFamily="34" charset="0"/>
              <a:buChar char="•"/>
            </a:pPr>
            <a:r>
              <a:rPr lang="en-US" sz="900" b="0" i="0" u="none" strike="noStrike" kern="1200" cap="none" spc="0" baseline="0" dirty="0">
                <a:solidFill>
                  <a:srgbClr val="000000"/>
                </a:solidFill>
                <a:effectLst/>
                <a:uFillTx/>
                <a:latin typeface="Segoe UI Light" pitchFamily="34"/>
              </a:rPr>
              <a:t>The smartcard, for instance requires complex infrastructure, card readers, </a:t>
            </a:r>
            <a:r>
              <a:rPr lang="en-US" sz="900" b="0" i="0" u="none" strike="noStrike" kern="1200" cap="none" spc="0" baseline="0" dirty="0" err="1">
                <a:solidFill>
                  <a:srgbClr val="000000"/>
                </a:solidFill>
                <a:effectLst/>
                <a:uFillTx/>
                <a:latin typeface="Segoe UI Light" pitchFamily="34"/>
              </a:rPr>
              <a:t>etc</a:t>
            </a:r>
            <a:r>
              <a:rPr lang="en-US" sz="900" b="0" i="0" u="none" strike="noStrike" kern="1200" cap="none" spc="0" baseline="0" dirty="0">
                <a:solidFill>
                  <a:srgbClr val="000000"/>
                </a:solidFill>
                <a:effectLst/>
                <a:uFillTx/>
                <a:latin typeface="Segoe UI Light" pitchFamily="34"/>
              </a:rPr>
              <a:t> and for that reason they just aren’t a viable solution for today mobile workforce and devices</a:t>
            </a:r>
          </a:p>
          <a:p>
            <a:pPr marL="171450" lvl="0" indent="-171450">
              <a:buFont typeface="Arial" panose="020B0604020202020204" pitchFamily="34" charset="0"/>
              <a:buChar char="•"/>
            </a:pPr>
            <a:r>
              <a:rPr lang="en-US" sz="900" b="0" i="0" u="none" strike="noStrike" kern="1200" cap="none" spc="0" baseline="0" dirty="0">
                <a:solidFill>
                  <a:srgbClr val="000000"/>
                </a:solidFill>
                <a:effectLst/>
                <a:uFillTx/>
                <a:latin typeface="Segoe UI Light" pitchFamily="34"/>
              </a:rPr>
              <a:t>In our own operating system, with Windows Hello, we addressed these challenges by taking the best parts of the smartcard and remove all of the friction and hardware requirements</a:t>
            </a:r>
          </a:p>
          <a:p>
            <a:pPr marL="171450" lvl="0" indent="-171450">
              <a:buFont typeface="Arial" panose="020B0604020202020204" pitchFamily="34" charset="0"/>
              <a:buChar char="•"/>
            </a:pPr>
            <a:r>
              <a:rPr lang="en-US" sz="900" b="0" i="0" u="none" strike="noStrike" kern="1200" cap="none" spc="0" baseline="0" dirty="0">
                <a:solidFill>
                  <a:srgbClr val="000000"/>
                </a:solidFill>
                <a:effectLst/>
                <a:uFillTx/>
                <a:latin typeface="Segoe UI Light" pitchFamily="34"/>
              </a:rPr>
              <a:t>You get a two-factor solution that can use a PIN or Biometrics option like your fingerprint or face for the first factor and then your PC will become the second. </a:t>
            </a:r>
          </a:p>
          <a:p>
            <a:pPr marL="171450" lvl="0" indent="-171450">
              <a:buFont typeface="Arial" panose="020B0604020202020204" pitchFamily="34" charset="0"/>
              <a:buChar char="•"/>
            </a:pPr>
            <a:r>
              <a:rPr lang="en-US" sz="900" b="0" i="0" u="none" strike="noStrike" kern="1200" cap="none" spc="0" baseline="0" dirty="0">
                <a:solidFill>
                  <a:srgbClr val="000000"/>
                </a:solidFill>
                <a:effectLst/>
                <a:uFillTx/>
                <a:latin typeface="Segoe UI Light" pitchFamily="34"/>
              </a:rPr>
              <a:t>With biometrics, you get a secure and more convenient experience that is available in over 100 types of Windows devices. PIN of course can be used everywhere. </a:t>
            </a:r>
          </a:p>
          <a:p>
            <a:pPr marL="171450" lvl="0" indent="-171450">
              <a:buFont typeface="Arial" panose="020B0604020202020204" pitchFamily="34" charset="0"/>
              <a:buChar char="•"/>
            </a:pPr>
            <a:r>
              <a:rPr lang="en-US" sz="900" b="0" i="0" u="none" strike="noStrike" kern="1200" cap="none" spc="0" baseline="0" dirty="0">
                <a:solidFill>
                  <a:srgbClr val="000000"/>
                </a:solidFill>
                <a:effectLst/>
                <a:uFillTx/>
                <a:latin typeface="Segoe UI Light" pitchFamily="34"/>
              </a:rPr>
              <a:t>For organizations under strict regulation, like FIPS 140-2, you can use a Windows Hello companion devices to remotely sign you into your PC and services. More on that in a few moments.</a:t>
            </a:r>
          </a:p>
          <a:p>
            <a:pPr marL="171450" lvl="0" indent="-171450">
              <a:buFont typeface="Arial" panose="020B0604020202020204" pitchFamily="34" charset="0"/>
              <a:buChar char="•"/>
            </a:pPr>
            <a:r>
              <a:rPr lang="en-US" sz="900" b="0" i="0" u="none" strike="noStrike" kern="1200" cap="none" spc="0" baseline="0" dirty="0">
                <a:solidFill>
                  <a:srgbClr val="000000"/>
                </a:solidFill>
                <a:effectLst/>
                <a:uFillTx/>
                <a:latin typeface="Segoe UI Light" pitchFamily="34"/>
              </a:rPr>
              <a:t>Because of this Windows Hello can work on any device that supports Windows 10 there are no challenging hardware requirements to accommodate. It works everywhere.  </a:t>
            </a:r>
          </a:p>
          <a:p>
            <a:pPr lvl="0"/>
            <a:endParaRPr lang="en-US" dirty="0"/>
          </a:p>
        </p:txBody>
      </p:sp>
      <p:sp>
        <p:nvSpPr>
          <p:cNvPr id="4" name="Header Placeholder 3">
            <a:extLst>
              <a:ext uri="{FF2B5EF4-FFF2-40B4-BE49-F238E27FC236}">
                <a16:creationId xmlns:a16="http://schemas.microsoft.com/office/drawing/2014/main" id="{3BA6C357-E47C-4A1D-B073-9C21EB21FE8D}"/>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F6A0F454-0651-4DEA-A79F-D1F4A306D45E}"/>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E8DA1D2-A12E-4EDF-9A21-DAE38876C018}"/>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6E44450-B34C-44C8-B344-1DD42D0EC99A}"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12/11/2018</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CB2E84F3-DA7A-4BE1-9FCC-0AF61AC18F59}"/>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6139EC3-632F-4DA6-B05A-0B0E95720784}" type="slidenum">
              <a:t>24</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391999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now, let's talk about the second piece of our platform story, and that's around information protection.</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Attacks are trying to get access to information/data</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1571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Remember, this is about protecting information wherever it goes. And so, the question for our customers is, do you have a strategy for protecting and managing sensitive information? Do you know where your sensitive data resides? This seems like a very simple question, but trust me it is a complex issue for most organizations of any size. Trying to understand: “where is all of our sensitive information?” can be a huge project of its own.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second question is, do you have control of your data as it travels both inside and outside of your organization? When it gets shared with customers and partners via email or SharePoint sites or other online services, when it goes out on someone's mobile device?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lastly, are you using multiple solutions to classify, label, and protect sensitive data? We find that many of our customers are, and that it's a disjointed set of solutions that don't work together for a common solution. </a:t>
            </a:r>
            <a:endParaRPr lang="en-US" sz="2856" dirty="0">
              <a:gradFill>
                <a:gsLst>
                  <a:gs pos="1250">
                    <a:srgbClr val="00188F"/>
                  </a:gs>
                  <a:gs pos="99000">
                    <a:srgbClr val="00188F"/>
                  </a:gs>
                </a:gsLst>
                <a:lin ang="5400000" scaled="0"/>
              </a:gradFill>
              <a:latin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7183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r>
              <a:rPr lang="en-US" sz="900" kern="1200" dirty="0">
                <a:solidFill>
                  <a:schemeClr val="tx1"/>
                </a:solidFill>
                <a:effectLst/>
                <a:latin typeface="Segoe UI Light" pitchFamily="34" charset="0"/>
                <a:ea typeface="+mn-ea"/>
                <a:cs typeface="+mn-cs"/>
              </a:rPr>
              <a:t>So, our approach at Microsoft is to detect and classify sensitive information. This is really about understanding where is that sensitive information and what of it is sensitive?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Is it all sensitive? Is there just a portion of it? This is really applying those ideas of something that's confidential, highly classified and confidential, not so classified, public information, etc.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That can be a subject of intense debate inside of any large organization, involving the legal team and the risk management team and the IT organization and the business organizations.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second piece is applying intelligent protection based on that policy. Knowing that the information is sensitive, what type of information protection am I going to apply to it? What is the policy that governs that?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then lastly, monitoring and remediating. So, understanding where is information going? Who's accessing it? How much control do we actually have over it? And then remediating, understanding how we can make it better in the next cycle. And we want to make sure that we do this across a pretty broad surface area, from devices to applications, to cloud services and to on-premises systems. Across all of those surfaces we really need to make sure that we're understanding how we apply that protection policy. </a:t>
            </a:r>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1DAFA96-76D6-40CC-ABAA-4B317E4E79E4}"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12/11/2018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1C6A2B7-DC54-40F6-BDE0-13EEA5AB8E7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27</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620242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data is created or originated, you typically want to have a system in place to scan and </a:t>
            </a:r>
            <a:r>
              <a:rPr lang="en-US" b="1" dirty="0"/>
              <a:t>detect</a:t>
            </a:r>
            <a:r>
              <a:rPr lang="en-US" dirty="0"/>
              <a:t> </a:t>
            </a:r>
            <a:r>
              <a:rPr lang="en-US" b="1" dirty="0"/>
              <a:t>sensitive</a:t>
            </a:r>
            <a:r>
              <a:rPr lang="en-US" dirty="0"/>
              <a:t> data as it moves across devices, apps and services. In most environments, only a small percentage of the entire corpus of data contains sensitive information. The key is to be able to identify and detect the data that contains the sensitive or important information you care about. </a:t>
            </a:r>
          </a:p>
          <a:p>
            <a:endParaRPr lang="en-US" dirty="0"/>
          </a:p>
          <a:p>
            <a:r>
              <a:rPr lang="en-US" dirty="0"/>
              <a:t>Once sensitive data is detected and identified, you want to be able to </a:t>
            </a:r>
            <a:r>
              <a:rPr lang="en-US" b="1" dirty="0"/>
              <a:t>classify and label </a:t>
            </a:r>
            <a:r>
              <a:rPr lang="en-US" dirty="0"/>
              <a:t>that data in a manner that reflects its sensitivity. Even if the data is considered sensitive, they are typically different levels of sensitivity, and you may want different actions to be applied based on the level of sensitivity. For example, if a document contains employee ID numbers it may be labeled as Confidential, whereas if it contained Social Security Numbers, it may be labelled as Highly Confidential.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Once the data has been stamped with a sensitivity label, your company should be able to apply the appropriate protection </a:t>
            </a:r>
            <a:r>
              <a:rPr lang="en-US" b="1" dirty="0"/>
              <a:t>policy</a:t>
            </a:r>
            <a:r>
              <a:rPr lang="en-US" dirty="0"/>
              <a:t> automatically applied. This may include one of several protective actions, such as </a:t>
            </a:r>
            <a:r>
              <a:rPr lang="en-US" sz="900" kern="0" dirty="0">
                <a:solidFill>
                  <a:srgbClr val="FFFFFF">
                    <a:lumMod val="50000"/>
                  </a:srgbClr>
                </a:solidFill>
                <a:latin typeface="Segoe UI"/>
                <a:cs typeface="Segoe UI" pitchFamily="34" charset="0"/>
              </a:rPr>
              <a:t>encryption, restricting access rights, applying visual markings or a watermark, applying a retention or deletion policy, OR even a data loss prevention action such as blocking sharing.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solidFill>
                <a:srgbClr val="FFFFFF">
                  <a:lumMod val="50000"/>
                </a:srgbClr>
              </a:solidFill>
              <a:latin typeface="Segoe UI"/>
              <a:cs typeface="Segoe UI"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0" dirty="0">
                <a:solidFill>
                  <a:srgbClr val="FFFFFF">
                    <a:lumMod val="50000"/>
                  </a:srgbClr>
                </a:solidFill>
                <a:latin typeface="Segoe UI"/>
                <a:cs typeface="Segoe UI" pitchFamily="34" charset="0"/>
              </a:rPr>
              <a:t>Whether the data stays in one place or moves around, it’s critical that IT has the ability to </a:t>
            </a:r>
            <a:r>
              <a:rPr lang="en-US" sz="900" b="1" kern="0" dirty="0">
                <a:solidFill>
                  <a:srgbClr val="FFFFFF">
                    <a:lumMod val="50000"/>
                  </a:srgbClr>
                </a:solidFill>
                <a:latin typeface="Segoe UI"/>
                <a:cs typeface="Segoe UI" pitchFamily="34" charset="0"/>
              </a:rPr>
              <a:t>monitor</a:t>
            </a:r>
            <a:r>
              <a:rPr lang="en-US" sz="900" kern="0" dirty="0">
                <a:solidFill>
                  <a:srgbClr val="FFFFFF">
                    <a:lumMod val="50000"/>
                  </a:srgbClr>
                </a:solidFill>
                <a:latin typeface="Segoe UI"/>
                <a:cs typeface="Segoe UI" pitchFamily="34" charset="0"/>
              </a:rPr>
              <a:t> data access and sharing, usage and respond quickly to potential abuse or threats. This can be in the form of real time alerts, emails or reporting dashboard.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solidFill>
                <a:srgbClr val="FFFFFF">
                  <a:lumMod val="50000"/>
                </a:srgbClr>
              </a:solidFill>
              <a:latin typeface="Segoe UI"/>
              <a:cs typeface="Segoe UI"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0" dirty="0">
                <a:solidFill>
                  <a:srgbClr val="FFFFFF">
                    <a:lumMod val="50000"/>
                  </a:srgbClr>
                </a:solidFill>
                <a:latin typeface="Segoe UI"/>
                <a:cs typeface="Segoe UI" pitchFamily="34" charset="0"/>
              </a:rPr>
              <a:t>Finally, depending on the sensitivity of data and corporate defined policy, as the data ages it is subject to </a:t>
            </a:r>
            <a:r>
              <a:rPr lang="en-US" sz="900" b="1" kern="0" dirty="0">
                <a:solidFill>
                  <a:srgbClr val="FFFFFF">
                    <a:lumMod val="50000"/>
                  </a:srgbClr>
                </a:solidFill>
                <a:latin typeface="Segoe UI"/>
                <a:cs typeface="Segoe UI" pitchFamily="34" charset="0"/>
              </a:rPr>
              <a:t>expiration, retention and deletion</a:t>
            </a:r>
            <a:r>
              <a:rPr lang="en-US" sz="900" kern="0" dirty="0">
                <a:solidFill>
                  <a:srgbClr val="FFFFFF">
                    <a:lumMod val="50000"/>
                  </a:srgbClr>
                </a:solidFill>
                <a:latin typeface="Segoe UI"/>
                <a:cs typeface="Segoe UI" pitchFamily="34" charset="0"/>
              </a:rPr>
              <a:t>. This is an important aspect of overall information protection, because if sensitive data persists in the environment longer than necessary, it can pose a potential risk if discovered and compromised.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solidFill>
                <a:srgbClr val="FFFFFF">
                  <a:lumMod val="50000"/>
                </a:srgbClr>
              </a:solidFill>
              <a:latin typeface="Segoe UI"/>
              <a:cs typeface="Segoe UI"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0" dirty="0">
                <a:solidFill>
                  <a:srgbClr val="FFFFFF">
                    <a:lumMod val="50000"/>
                  </a:srgbClr>
                </a:solidFill>
                <a:latin typeface="Segoe UI"/>
                <a:cs typeface="Segoe UI" pitchFamily="34" charset="0"/>
              </a:rPr>
              <a:t>As you can see, there are key considerations to evaluate at each step of the lifecycle.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solidFill>
                <a:srgbClr val="FFFFFF">
                  <a:lumMod val="50000"/>
                </a:srgbClr>
              </a:solidFill>
              <a:latin typeface="Segoe UI"/>
              <a:cs typeface="Segoe UI"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870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It’s easy to get started and easy to incrementally add additional capabilities over time as your information protection strategy evolves and matures. Our solutions help you:</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0" dirty="0">
                <a:solidFill>
                  <a:srgbClr val="505050"/>
                </a:solidFill>
                <a:latin typeface="Segoe UI"/>
              </a:rPr>
              <a:t>Protect sensitive data wherever it lives, travels or is shared</a:t>
            </a:r>
            <a:endParaRPr kumimoji="0" lang="en-US" sz="900" b="0" i="0" u="none" strike="noStrike" kern="0" cap="none" spc="0" normalizeH="0" baseline="0" noProof="0" dirty="0">
              <a:ln>
                <a:noFill/>
              </a:ln>
              <a:solidFill>
                <a:srgbClr val="505050"/>
              </a:solidFill>
              <a:effectLst/>
              <a:uLnTx/>
              <a:uFillTx/>
              <a:latin typeface="Segoe UI"/>
            </a:endParaRP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0" dirty="0">
                <a:solidFill>
                  <a:srgbClr val="505050"/>
                </a:solidFill>
                <a:latin typeface="Segoe UI"/>
              </a:rPr>
              <a:t>Customize your policies and apply a range of protection options, including encryption, blocking access, applying visual markings – you are in control</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0" dirty="0">
                <a:solidFill>
                  <a:srgbClr val="505050"/>
                </a:solidFill>
                <a:latin typeface="Segoe UI"/>
              </a:rPr>
              <a:t>Enforce your security policies while also enabling end-user productivity by providing education and notifications to end-users to help them work in a responsible manner</a:t>
            </a:r>
            <a:endParaRPr kumimoji="0" lang="en-US" sz="900" b="0" i="0" u="none" strike="noStrike" kern="0" cap="none" spc="0" normalizeH="0" baseline="0" noProof="0" dirty="0">
              <a:ln>
                <a:noFill/>
              </a:ln>
              <a:solidFill>
                <a:srgbClr val="505050"/>
              </a:solidFill>
              <a:effectLst/>
              <a:uLnTx/>
              <a:uFillTx/>
              <a:latin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will continue to invest in enhancing our protection capabilities as well as strengthening the integration across our technologies.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7439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Complexity is the enemy of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01285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Placeholder for demo video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810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In this example, sensitive data is protected even as it is uploaded to a cloud app</a:t>
            </a:r>
          </a:p>
          <a:p>
            <a:pPr marL="171450" indent="-171450">
              <a:buFontTx/>
              <a:buChar char="-"/>
            </a:pPr>
            <a:r>
              <a:rPr lang="en-US" dirty="0"/>
              <a:t>This has become a very common scenario, as workers store and share data across potentially several cloud storage services and SaaS apps. </a:t>
            </a:r>
          </a:p>
          <a:p>
            <a:pPr marL="171450" indent="-171450">
              <a:buFontTx/>
              <a:buChar char="-"/>
            </a:pPr>
            <a:r>
              <a:rPr lang="en-US" dirty="0"/>
              <a:t>When a user creates a document that contains sensitive data, such as credit card information or confidential project information, Azure Information Project labels the document as “INTERNAL”, which means it shouldn’t be shared with others. </a:t>
            </a:r>
          </a:p>
          <a:p>
            <a:pPr marL="171450" indent="-171450">
              <a:buFontTx/>
              <a:buChar char="-"/>
            </a:pPr>
            <a:r>
              <a:rPr lang="en-US" dirty="0"/>
              <a:t>If the user then tries to upload this document to a cloud storage location, such as using Box, this is detected by Microsoft Cloud App Security</a:t>
            </a:r>
          </a:p>
          <a:p>
            <a:pPr marL="171450" indent="-171450">
              <a:buFontTx/>
              <a:buChar char="-"/>
            </a:pPr>
            <a:r>
              <a:rPr lang="en-US" dirty="0"/>
              <a:t>MCAS will understand the INTERNAL label and enforce policy to move the file to quarantine and then restrict access to only the file owner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1251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Many customers use Office 365 as their main productivity service, and our data loss prevention capabilities help prevent accidental sharing of sensitive data</a:t>
            </a:r>
          </a:p>
          <a:p>
            <a:pPr marL="171450" indent="-171450">
              <a:buFontTx/>
              <a:buChar char="-"/>
            </a:pPr>
            <a:r>
              <a:rPr lang="en-US" dirty="0"/>
              <a:t>In this example, a worker in HR often works with documents that contain employee information. </a:t>
            </a:r>
          </a:p>
          <a:p>
            <a:pPr marL="171450" indent="-171450">
              <a:buFontTx/>
              <a:buChar char="-"/>
            </a:pPr>
            <a:r>
              <a:rPr lang="en-US" dirty="0"/>
              <a:t>You can configure the DLP policy to detect personal data, such as Social Security Numbers, credit card numbers or even employee ID numbers</a:t>
            </a:r>
          </a:p>
          <a:p>
            <a:pPr marL="171450" indent="-171450">
              <a:buFontTx/>
              <a:buChar char="-"/>
            </a:pPr>
            <a:r>
              <a:rPr lang="en-US" dirty="0"/>
              <a:t>If content containing this type of information is sent over email or uploaded to SharePoint Online or OneDrive for Business, the DLP policy will get enforced</a:t>
            </a:r>
          </a:p>
          <a:p>
            <a:pPr marL="171450" indent="-171450">
              <a:buFontTx/>
              <a:buChar char="-"/>
            </a:pPr>
            <a:r>
              <a:rPr lang="en-US" dirty="0"/>
              <a:t>End users can be notified within the app that they are working with sensitive data, and sharing and sending of the content can be blocked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879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In this example, sensitive data on an unmanaged devices is protected through the use of Intune app protection policies</a:t>
            </a:r>
          </a:p>
          <a:p>
            <a:pPr marL="171450" indent="-171450">
              <a:buFontTx/>
              <a:buChar char="-"/>
            </a:pPr>
            <a:r>
              <a:rPr lang="en-US" dirty="0"/>
              <a:t>Suppose you’re on an Android mobile phone and then you install the OneDrive for Business app</a:t>
            </a:r>
          </a:p>
          <a:p>
            <a:pPr marL="171450" indent="-171450">
              <a:buFontTx/>
              <a:buChar char="-"/>
            </a:pPr>
            <a:r>
              <a:rPr lang="en-US" dirty="0"/>
              <a:t>Intune policies can be configured to prevent the copying and pasting of data within the app</a:t>
            </a:r>
          </a:p>
          <a:p>
            <a:pPr marL="171450" indent="-171450">
              <a:buFontTx/>
              <a:buChar char="-"/>
            </a:pPr>
            <a:r>
              <a:rPr lang="en-US" dirty="0"/>
              <a:t>Policies can also restrict the saving the document to only OneDrive for Business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2551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Now, let's talk about threat protection. This is in some ways the classical idea that many people have when they think about cybersecurity issues. The interesting thing about threat protection is that it's really a means to an end. You want to make sure that you're protected against threats because they are the way that hackers and other attackers are trying to get access to your information.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816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the question in this area is, how do you protect your organization from advanced threats? The state of the art today is that all threats are fairly advanced. So, how quickly can you detect suspicious activities on your network or devices? Is the first question here. This is about understanding that at some point you will be breached. It's not always about deflecting attackers or preventing attacks. Those are important things too, but no single solution can ever be 100% effective, so it's also about understanding that at some point your defenses will be breached, and you need to be able to detect suspicious activities quickly so that you can quickly remediate that issue.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second question is, how do you know if credentials have been compromised? We ask this because it's one of the main vectors of attack these days. What attackers are looking for is a set of known good user credentials that they can use then to access other systems on the network or traverse the network in some way to get to something sensitive.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Third, how quickly can you remediate advanced threats is a really important discussion to have with customers. Remember I said earlier that 96% of malware is now automated polymorphic. Meaning that attackers are tremendously automated, and so how quickly can you catch up with that automated threat? How quickly can you move as the threat moves quickly?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lastly, how do you protect your users from email threats? Because this probably the primary vector for attack these days, either an attachment to an email or a malicious link or a phishing attack. Many of the biggest attacks that we see these days start from an email message.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037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our approach to threat protection is to reduce the attack surface first. We want to make sure that we are preventing attack wherever possible, and that means making sure that the attack surface, as we call it, is as small as possible. We want to reduce the number of places where an attacker might find some kind of purchase into the system or the network or the endpoint device. This means filtering out malicious code or links before they ever reach a user – via email or other document sharing services; and also deep protection on endpoints that includes advanced hardware based security to isolate critical assets from attack.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second part is, we want to detect attacks faster and block them. It can't all be about prevention. That's important, but it also has to be about understanding that you will be breached at some point, and how quickly can you know that you've been breached, so and then respond automatically. Unique to Microsoft is our ability to detect memory and kernel based attacks on endpoints.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That's point number three here, responding automatically to breaches where appropriate. There is a lot of sensitivity in IT security organizations around the idea of automatic remediation, but we do think it's very important to explore that area because we know that so many of the attackers are automated now.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Our approach here, across protection, detection, and response is to build capabilities in, not bolt them on. Whether we’re talking about a cloud service like Office 365 or Azure, or the endpoint operating system – Windows – we are focused on providing built-in protection and detection and response. This is critical to quickly detecting attacks across the digital estate.</a:t>
            </a:r>
            <a:endParaRPr lang="en-US" dirty="0"/>
          </a:p>
        </p:txBody>
      </p:sp>
      <p:sp>
        <p:nvSpPr>
          <p:cNvPr id="4" name="Header Placeholder 3"/>
          <p:cNvSpPr>
            <a:spLocks noGrp="1"/>
          </p:cNvSpPr>
          <p:nvPr>
            <p:ph type="hdr" sz="quarter" idx="10"/>
          </p:nvPr>
        </p:nvSpPr>
        <p:spPr/>
        <p:txBody>
          <a:bodyPr/>
          <a:lstStyle/>
          <a:p>
            <a:r>
              <a:rPr lang="en-US" dirty="0"/>
              <a:t>EMS Overview</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9881F0D-E00C-468A-A908-E7F980115128}" type="datetime1">
              <a:rPr lang="en-US" smtClean="0"/>
              <a:t>12/11/2018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45406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have a closer look at how we help your organization to reduce the attack surface:</a:t>
            </a:r>
          </a:p>
          <a:p>
            <a:r>
              <a:rPr lang="en-US" dirty="0"/>
              <a:t>Security controls to help protect from malicious threats are all deeply built into across devices, apps, information, and the network </a:t>
            </a: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523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Few talking points about behavioral detections, ML – ISG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spc="0" dirty="0">
                <a:solidFill>
                  <a:srgbClr val="0078D7"/>
                </a:solidFill>
                <a:latin typeface="Segoe UI" panose="020B0502040204020203" pitchFamily="34" charset="0"/>
                <a:ea typeface="Segoe UI Black" panose="020B0A02040204020203" pitchFamily="34" charset="0"/>
                <a:cs typeface="Segoe UI" panose="020B0502040204020203" pitchFamily="34" charset="0"/>
              </a:rPr>
              <a:t>Unique sensors combined with the power of the Intelligent Security Graph (ISG) provide unparalleled detection capabilities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727D9BA-86A1-451D-9C76-97EDCED4A22C}" type="slidenum">
              <a:rPr lang="en-US" smtClean="0"/>
              <a:t>38</a:t>
            </a:fld>
            <a:endParaRPr lang="en-US"/>
          </a:p>
        </p:txBody>
      </p:sp>
    </p:spTree>
    <p:extLst>
      <p:ext uri="{BB962C8B-B14F-4D97-AF65-F5344CB8AC3E}">
        <p14:creationId xmlns:p14="http://schemas.microsoft.com/office/powerpoint/2010/main" val="3888701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Placeholder for demo video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341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 trying to simplify. We know you deal with complex and sophisticated organizations and technologies. </a:t>
            </a:r>
          </a:p>
          <a:p>
            <a:endParaRPr lang="en-US" dirty="0"/>
          </a:p>
          <a:p>
            <a:r>
              <a:rPr lang="en-US" dirty="0"/>
              <a:t>We see elegance from simplicity, and that flows down to the end user experience.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One of the big challenges in security is that the market is very fragmented and very confusing. There are dozens and dozens of categories of solutions, and within each of those categories there are dozens or maybe even hundreds of solutions to choose from. If you went to a major security conference right now you would find over 150 different </a:t>
            </a:r>
            <a:r>
              <a:rPr lang="en-US" sz="900" b="1" kern="1200" dirty="0">
                <a:solidFill>
                  <a:schemeClr val="tx1"/>
                </a:solidFill>
                <a:effectLst/>
                <a:latin typeface="Segoe UI Light" pitchFamily="34" charset="0"/>
                <a:ea typeface="+mn-ea"/>
                <a:cs typeface="+mn-cs"/>
              </a:rPr>
              <a:t>types</a:t>
            </a:r>
            <a:r>
              <a:rPr lang="en-US" sz="900" kern="1200" dirty="0">
                <a:solidFill>
                  <a:schemeClr val="tx1"/>
                </a:solidFill>
                <a:effectLst/>
                <a:latin typeface="Segoe UI Light" pitchFamily="34" charset="0"/>
                <a:ea typeface="+mn-ea"/>
                <a:cs typeface="+mn-cs"/>
              </a:rPr>
              <a:t> of security controls represented—everything from antivirus for endpoints to anti-drone technologies, from 500 or more vendors. And that would just be at one conference. Many of our customers are struggling just to figure out: how many of those solutions do we need in place? </a:t>
            </a:r>
          </a:p>
          <a:p>
            <a:pPr defTabSz="891357">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7843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Investigates and remediates cyber alerts/attacks for you</a:t>
            </a:r>
          </a:p>
          <a:p>
            <a:pPr lvl="1"/>
            <a:endParaRPr lang="en-US" dirty="0"/>
          </a:p>
          <a:p>
            <a:pPr lvl="1"/>
            <a:r>
              <a:rPr lang="en-US" dirty="0"/>
              <a:t>You don’t need to spend the time for investigations and remediation </a:t>
            </a:r>
          </a:p>
          <a:p>
            <a:pPr lvl="0"/>
            <a:endParaRPr lang="en-US" dirty="0"/>
          </a:p>
          <a:p>
            <a:pPr lvl="0"/>
            <a:r>
              <a:rPr lang="en-US" dirty="0"/>
              <a:t>Time and Scale </a:t>
            </a:r>
          </a:p>
          <a:p>
            <a:pPr lvl="1"/>
            <a:endParaRPr lang="en-US" dirty="0"/>
          </a:p>
          <a:p>
            <a:pPr lvl="1"/>
            <a:r>
              <a:rPr lang="en-US" dirty="0"/>
              <a:t>We could do the Investigation and Remediation faster than anyone and we could do it at scale</a:t>
            </a:r>
          </a:p>
          <a:p>
            <a:pPr lvl="0"/>
            <a:endParaRPr lang="en-US" dirty="0"/>
          </a:p>
          <a:p>
            <a:pPr lvl="0"/>
            <a:r>
              <a:rPr lang="en-US" dirty="0"/>
              <a:t>You have full control</a:t>
            </a:r>
          </a:p>
          <a:p>
            <a:pPr lvl="0"/>
            <a:endParaRPr lang="en-US" dirty="0"/>
          </a:p>
          <a:p>
            <a:pPr lvl="1"/>
            <a:r>
              <a:rPr lang="en-US" dirty="0"/>
              <a:t>We are providing you with the best swiss army knife money could buy, and you can control it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296"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296"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ADFF145-DDAB-403C-A8B8-CB690E1908F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1908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closer look at automated investigation and response.</a:t>
            </a:r>
          </a:p>
          <a:p>
            <a:r>
              <a:rPr lang="en-US" dirty="0"/>
              <a:t>An attack comes in, and Office 365 ATP blocks it right at the front door.</a:t>
            </a:r>
          </a:p>
          <a:p>
            <a:r>
              <a:rPr lang="en-US" dirty="0"/>
              <a:t>The second attack compromises an identity and we block the next attack stage on the device. </a:t>
            </a:r>
          </a:p>
          <a:p>
            <a:r>
              <a:rPr lang="en-US" dirty="0"/>
              <a:t>In the third attack scenario the device got compromised, and the attacker tries to steal two identities, one was protected but he could compromise the other one and moves on to the server infrastructure. </a:t>
            </a:r>
          </a:p>
          <a:p>
            <a:r>
              <a:rPr lang="en-US" dirty="0"/>
              <a:t>We have detection coverage for various stages of an attack and because visibility is key, we also tell you about the activities we blocked. </a:t>
            </a:r>
          </a:p>
          <a:p>
            <a:r>
              <a:rPr lang="en-US" dirty="0"/>
              <a:t>With automation, the system now reaches out to all resources it has received alerts from – it first understands what needs to be done to remediate the entire threat and then performs the required actions, it also reaches out to the resources protected by other layers, ensuring that nothing else was missed.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560992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last category I want to cover in this platform area is security management. This is a tremendously important topic for our customers.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spend $1 billion in R&amp;D on security every year. Security is part of everything we build. </a:t>
            </a:r>
          </a:p>
          <a:p>
            <a:pPr marL="171450" indent="-171450">
              <a:buFontTx/>
              <a:buChar char="-"/>
            </a:pPr>
            <a:r>
              <a:rPr lang="en-US" sz="900" kern="1200" dirty="0">
                <a:solidFill>
                  <a:schemeClr val="tx1"/>
                </a:solidFill>
                <a:effectLst/>
                <a:latin typeface="Segoe UI Light" pitchFamily="34" charset="0"/>
                <a:ea typeface="+mn-ea"/>
                <a:cs typeface="+mn-cs"/>
              </a:rPr>
              <a:t>It has to be built-in</a:t>
            </a:r>
          </a:p>
          <a:p>
            <a:pPr marL="171450" indent="-171450">
              <a:buFontTx/>
              <a:buChar char="-"/>
            </a:pPr>
            <a:r>
              <a:rPr lang="en-US" sz="900" kern="1200" dirty="0">
                <a:solidFill>
                  <a:schemeClr val="tx1"/>
                </a:solidFill>
                <a:effectLst/>
                <a:latin typeface="Segoe UI Light" pitchFamily="34" charset="0"/>
                <a:ea typeface="+mn-ea"/>
                <a:cs typeface="+mn-cs"/>
              </a:rPr>
              <a:t>Not bold-on</a:t>
            </a:r>
          </a:p>
          <a:p>
            <a:pPr marL="171450" indent="-171450">
              <a:buFontTx/>
              <a:buChar char="-"/>
            </a:pPr>
            <a:endParaRPr lang="en-US" sz="900" kern="1200" dirty="0">
              <a:solidFill>
                <a:schemeClr val="tx1"/>
              </a:solidFill>
              <a:effectLst/>
              <a:latin typeface="Segoe UI Light" pitchFamily="34" charset="0"/>
              <a:ea typeface="+mn-ea"/>
              <a:cs typeface="+mn-cs"/>
            </a:endParaRPr>
          </a:p>
          <a:p>
            <a:pPr marL="0" indent="0">
              <a:buFontTx/>
              <a:buNone/>
            </a:pPr>
            <a:r>
              <a:rPr lang="en-US" sz="900" kern="1200" dirty="0">
                <a:solidFill>
                  <a:schemeClr val="tx1"/>
                </a:solidFill>
                <a:effectLst/>
                <a:latin typeface="Segoe UI Light" pitchFamily="34" charset="0"/>
                <a:ea typeface="+mn-ea"/>
                <a:cs typeface="+mn-cs"/>
              </a:rPr>
              <a:t>Simplicity has made us more secure</a:t>
            </a:r>
          </a:p>
          <a:p>
            <a:pPr marL="0" indent="0">
              <a:buFontTx/>
              <a:buNone/>
            </a:pPr>
            <a:endParaRPr lang="en-US" sz="900" kern="1200" dirty="0">
              <a:solidFill>
                <a:schemeClr val="tx1"/>
              </a:solidFill>
              <a:effectLst/>
              <a:latin typeface="Segoe UI Light" pitchFamily="34" charset="0"/>
              <a:ea typeface="+mn-ea"/>
              <a:cs typeface="+mn-cs"/>
            </a:endParaRPr>
          </a:p>
          <a:p>
            <a:pPr marL="0" indent="0">
              <a:buFontTx/>
              <a:buNone/>
            </a:pPr>
            <a:r>
              <a:rPr lang="en-US" sz="900" kern="1200">
                <a:solidFill>
                  <a:schemeClr val="tx1"/>
                </a:solidFill>
                <a:effectLst/>
                <a:latin typeface="Segoe UI Light" pitchFamily="34" charset="0"/>
                <a:ea typeface="+mn-ea"/>
                <a:cs typeface="+mn-cs"/>
              </a:rPr>
              <a:t>We must be holistic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4083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So, as we talk about this conversation, it’s really about, how do you know the security state of your full digital estate in real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Remember that broad set of technologies and endpoints and sensors that I talked about at the beginning of this presentation that our customers have to defend, even if they don't own or manage some of them. How do they know the security state of all of them is a pretty important topic, because it's how you detect when something has gone wrong.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second one is how easily can you configure and manage the security posture across that estate? How many different tools do you have to access to get that configuration? How quickly can you get it done? You need to treat your security operations center personnel’s time as highly valuable because they are so difficult to hire and stretched so thin.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lastly, how do you proactively improve your security practices? Over time, how are you getting better? This is something that we think is really important for us, and we think it's something that we can help our customers with tremendously.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360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So, our approach here is really to provide visibility, that's the ability to see that security state across the entire digital estate.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Control, that's the ability to make those policy configurations easily, quickly and coherently most importantly, across all of the layers of the estate.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And then we can provide guidance that helps the security operations person know what to do next. “This alert arrived, I'm not sure what it means. What do I do next?” is a common question that responders have when it comes to defending the digital estate.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have to do this across, again a pretty broad surface area, from devices to applications and the data that they touch, and the infrastructure itself. </a:t>
            </a:r>
          </a:p>
          <a:p>
            <a:endParaRPr lang="en-US" b="0" dirty="0"/>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1DAFA96-76D6-40CC-ABAA-4B317E4E79E4}"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12/11/2018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1C6A2B7-DC54-40F6-BDE0-13EEA5AB8E7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44</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562591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6753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That was a lot of information. The way we like to bring this back together is to have our customers consider a different approach. Is there a way that they can reevaluate their IT security portfolio to reduce the number of solution vendors that they have to source products from? Is there a way that they can use built-in protection so that they have less do deploy and fewer agents to manage? Is there a way that they can speed up response by using tools that integrate detection and exploration across the full surface area that is important, devices, identity and information? And is there a way that they can benefit from the unparalleled visibility into the threat landscape that a vendor like Microsoft has? </a:t>
            </a:r>
          </a:p>
          <a:p>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And, of course, our answer here at Microsoft is, yes, there is a way to do that. And we think that we can help with all four of these points. We can help you reduce the number of solution vendors by providing you Microsoft 365, a package that provides all of these capabilities that we've just talked about in one package. We think that we can help you use built-in protection by building things into Windows and into Azure and into Office 365, so you don't have to deploy quite so many different solutions and manage all those agents. We think that we can help you speed up response by giving you tools that integrate across all of the different pieces of your digital estate, and that you can the benefit of our visibility into the threat landscape that comes as a part of the Intelligent Security Graph that powers all of these solutions that I've just talked about. They all dip into that Intelligent Security Graph and get smarter and better at protecting as a result of it.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88298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So, to bring it all together, here's where Microsoft has invested, across these four areas: identity and access management, information protection, threat protection, and security management.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We’ve put a tremendous amount of investment into these, and the way it shows up is across a pretty broad array of product areas and features.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Our Identity and Access Management tools enable you to take an identity-based approach to security, and establish truly conditional access policies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Our Information Protection solutions help you apply protection that travels with the information as it moves around—both inside and outside your organization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Our Threat Protection capabilities are built in to the platform, so you can strengthen both pre-breach protection with deep capabilities across e-mail, collaboration services, and end points including hardware </a:t>
            </a:r>
            <a:r>
              <a:rPr lang="en-US" sz="900" kern="1200">
                <a:solidFill>
                  <a:schemeClr val="tx1"/>
                </a:solidFill>
                <a:effectLst/>
                <a:latin typeface="Segoe UI Light" pitchFamily="34" charset="0"/>
                <a:ea typeface="+mn-ea"/>
                <a:cs typeface="+mn-cs"/>
              </a:rPr>
              <a:t>based protection; </a:t>
            </a:r>
            <a:r>
              <a:rPr lang="en-US" sz="900" kern="1200" dirty="0">
                <a:solidFill>
                  <a:schemeClr val="tx1"/>
                </a:solidFill>
                <a:effectLst/>
                <a:latin typeface="Segoe UI Light" pitchFamily="34" charset="0"/>
                <a:ea typeface="+mn-ea"/>
                <a:cs typeface="+mn-cs"/>
              </a:rPr>
              <a:t>and post-breach detection </a:t>
            </a:r>
            <a:r>
              <a:rPr lang="en-US" sz="900" kern="1200">
                <a:solidFill>
                  <a:schemeClr val="tx1"/>
                </a:solidFill>
                <a:effectLst/>
                <a:latin typeface="Segoe UI Light" pitchFamily="34" charset="0"/>
                <a:ea typeface="+mn-ea"/>
                <a:cs typeface="+mn-cs"/>
              </a:rPr>
              <a:t>that includes </a:t>
            </a:r>
            <a:r>
              <a:rPr lang="en-US" sz="900" kern="1200" dirty="0">
                <a:solidFill>
                  <a:schemeClr val="tx1"/>
                </a:solidFill>
                <a:effectLst/>
                <a:latin typeface="Segoe UI Light" pitchFamily="34" charset="0"/>
                <a:ea typeface="+mn-ea"/>
                <a:cs typeface="+mn-cs"/>
              </a:rPr>
              <a:t>memory and kernel </a:t>
            </a:r>
            <a:r>
              <a:rPr lang="en-US" sz="900" kern="1200">
                <a:solidFill>
                  <a:schemeClr val="tx1"/>
                </a:solidFill>
                <a:effectLst/>
                <a:latin typeface="Segoe UI Light" pitchFamily="34" charset="0"/>
                <a:ea typeface="+mn-ea"/>
                <a:cs typeface="+mn-cs"/>
              </a:rPr>
              <a:t>based protection and </a:t>
            </a:r>
            <a:r>
              <a:rPr lang="en-US" sz="900" kern="1200" dirty="0">
                <a:solidFill>
                  <a:schemeClr val="tx1"/>
                </a:solidFill>
                <a:effectLst/>
                <a:latin typeface="Segoe UI Light" pitchFamily="34" charset="0"/>
                <a:ea typeface="+mn-ea"/>
                <a:cs typeface="+mn-cs"/>
              </a:rPr>
              <a:t>response with automation.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And our Security Management tools give you the visibility and more importantly the guidance to manage policy centrally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4496747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12/11/2018 12:46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0925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Now let’s dig into the third area here, partners. And this is about not only how we partner with our peers in the industry, other providers of security tools, but also how we work with industry alliances and how we work with government and law enforcement agencies around the world.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This is a somewhat unique way that Microsoft thinks about partnership. It’s a little bit different from how other security vendors might be talking about partnership.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88387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First, identity-based attacks are up 300% this year.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1200" dirty="0">
                <a:solidFill>
                  <a:schemeClr val="tx1"/>
                </a:solidFill>
                <a:effectLst/>
                <a:latin typeface="Segoe UI Light" pitchFamily="34" charset="0"/>
                <a:ea typeface="+mn-ea"/>
                <a:cs typeface="+mn-cs"/>
              </a:rPr>
              <a:t>This is because identity is the key to securing any one of those elements of the digital estate diagram we looked at earlier. You need to understand the identity of the person who is trying to access the information or the application or the device. In some ways, this is the last bastion of control for many IT organizations. It’s becoming </a:t>
            </a:r>
            <a:r>
              <a:rPr lang="en-US" sz="900" b="1" kern="1200" dirty="0">
                <a:solidFill>
                  <a:schemeClr val="tx1"/>
                </a:solidFill>
                <a:effectLst/>
                <a:latin typeface="Segoe UI Light" pitchFamily="34" charset="0"/>
                <a:ea typeface="+mn-ea"/>
                <a:cs typeface="+mn-cs"/>
              </a:rPr>
              <a:t>the</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essential</a:t>
            </a:r>
            <a:r>
              <a:rPr lang="en-US" sz="900" kern="1200" dirty="0">
                <a:solidFill>
                  <a:schemeClr val="tx1"/>
                </a:solidFill>
                <a:effectLst/>
                <a:latin typeface="Segoe UI Light" pitchFamily="34" charset="0"/>
                <a:ea typeface="+mn-ea"/>
                <a:cs typeface="+mn-cs"/>
              </a:rPr>
              <a:t> control plane for security. Attackers understand that, and so they are focused heavily on stealing and cracking passwords. Once they have a valid username and password, they can work their way toward their ultimate target: information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1200" dirty="0">
                <a:solidFill>
                  <a:schemeClr val="tx1"/>
                </a:solidFill>
                <a:effectLst/>
                <a:latin typeface="Segoe UI Light" pitchFamily="34" charset="0"/>
                <a:ea typeface="+mn-ea"/>
                <a:cs typeface="+mn-cs"/>
              </a:rPr>
              <a:t>Information is, after all, your most attractive target. We're no longer protecting against hackers or script kiddies who launch attacks for fun or notoriety. The attackers you're protecting against are trying to steal something from you for monetary gain, and information is most likely that something. Making matters worse, one implication of the new digital estate is that information is going to move into and out of systems that IT controls. It's going to move out of those systems onto mobile devices. It's going to get emailed to people outside the organization. It's going to go to partners and customers. And so the size of this target is actually growing.</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1200" dirty="0">
                <a:solidFill>
                  <a:schemeClr val="tx1"/>
                </a:solidFill>
                <a:effectLst/>
                <a:latin typeface="Segoe UI Light" pitchFamily="34" charset="0"/>
                <a:ea typeface="+mn-ea"/>
                <a:cs typeface="+mn-cs"/>
              </a:rPr>
              <a:t>The third trend is, broadly stated, that attackers are now heavily using automation tools and other sophisticated methods to help their attacks spread incredibly quickly. That makes it very difficult for a human or even a team of human people to keep up. We're seeing that 96% of the malware we detect is automated polymorphic. That means it changes its look and shape every time it infects a new system. This is a means of escaping traditional types of detection. And it’s just one example of how attackers are using automation to move quickly</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1200" dirty="0">
                <a:solidFill>
                  <a:schemeClr val="tx1"/>
                </a:solidFill>
                <a:effectLst/>
                <a:latin typeface="Segoe UI Light" pitchFamily="34" charset="0"/>
                <a:ea typeface="+mn-ea"/>
                <a:cs typeface="+mn-cs"/>
              </a:rPr>
              <a:t>Lastly, many security operations center analysts are finding themselves completely swamped—because they're using more than 60 security solutions on average, and those solutions aren’t integrated with each other. This is also where many of our customers tell us they are experiencing talent shortages today. They're finding it difficult to hire good quality security operations center analysts to conduct investigations and decide how to best remediate.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15613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When we think about partnerships with our peers in the security industry, I want to focus on one that's a little bit unique and different from what other security vendors do. We bake security deeper into the hardware with our partners like Intel and, of course, into our first party Microsoft Surface devices.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When you think about this the important thing to remember is that the software layer where we all really interact with our PCs is a pretty vulnerable place. There's a lot of innovation that happens and there's a lot of easily serviceable components. But that means that it has a broader surface area of attack, and if the defenses here fail, the entire operating system could be compromised. So, we can't rely on just the software layer as the only place where we provide protection. We need to also use the firmware layer and some of the hardware-based isolation technologies that we've built into Windows 10 to greatly reduce the surface area, and then monitor and validate integrity a lot more easily. That makes it more resistant to attack even if the operating system defense has failed.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Deepest down, in the silicon layer, right into every chip, working with Intel and other hardware partners, we can reduce the attack surface even more. And then use hardware implementation to make tampering extremely difficult. And then, of course, keep that entire endpoint resistant to attack even when the operating system defenses have failed.</a:t>
            </a:r>
            <a:endParaRPr lang="en-US" dirty="0"/>
          </a:p>
        </p:txBody>
      </p:sp>
      <p:sp>
        <p:nvSpPr>
          <p:cNvPr id="4" name="Date Placeholder 3"/>
          <p:cNvSpPr>
            <a:spLocks noGrp="1"/>
          </p:cNvSpPr>
          <p:nvPr>
            <p:ph type="dt"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EC97323-C96A-42B4-9639-B519C23B74A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12/11/2018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2016 Microsoft Corporation. All rights reserved. MICROSOFT MAKES NO WARRANTIES, EXPRESS, IMPLIED OR STATUTORY, AS TO THE INFORMATION IN THIS PRESENTATION</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Header Placeholder 6"/>
          <p:cNvSpPr>
            <a:spLocks noGrp="1"/>
          </p:cNvSpPr>
          <p:nvPr>
            <p:ph type="hdr" sz="quarter" idx="13"/>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6633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There are a number of other examples of ways that we partner with our peers in the industry. And this is because we understand that most of our customers are using dozens and dozens of security solutions today. The solutions we provide can add value and work with those existing solutions. You see here a few examples of the partnerships that we have across these four spaces.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44134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8F8BD-2791-4051-980A-FE88B2EFFF1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630CC87-EE0F-4C85-97F0-BA24499AE1FD}"/>
              </a:ext>
            </a:extLst>
          </p:cNvPr>
          <p:cNvSpPr txBox="1">
            <a:spLocks noGrp="1"/>
          </p:cNvSpPr>
          <p:nvPr>
            <p:ph type="body" sz="quarter" idx="1"/>
          </p:nvPr>
        </p:nvSpPr>
        <p:spPr/>
        <p:txBody>
          <a:bodyPr/>
          <a:lstStyle/>
          <a:p>
            <a:r>
              <a:rPr lang="en-US" sz="900" kern="1200" dirty="0">
                <a:solidFill>
                  <a:schemeClr val="tx1"/>
                </a:solidFill>
                <a:effectLst/>
                <a:latin typeface="Segoe UI Light" pitchFamily="34" charset="0"/>
                <a:ea typeface="+mn-ea"/>
                <a:cs typeface="+mn-cs"/>
              </a:rPr>
              <a:t>Now, let's talk about one example of the way that we work with industry alliances as part of our partnership strategy. The FIDO Alliance, or Fast </a:t>
            </a:r>
            <a:r>
              <a:rPr lang="en-US" sz="900" kern="1200" dirty="0" err="1">
                <a:solidFill>
                  <a:schemeClr val="tx1"/>
                </a:solidFill>
                <a:effectLst/>
                <a:latin typeface="Segoe UI Light" pitchFamily="34" charset="0"/>
                <a:ea typeface="+mn-ea"/>
                <a:cs typeface="+mn-cs"/>
              </a:rPr>
              <a:t>IDentity</a:t>
            </a:r>
            <a:r>
              <a:rPr lang="en-US" sz="900" kern="1200" dirty="0">
                <a:solidFill>
                  <a:schemeClr val="tx1"/>
                </a:solidFill>
                <a:effectLst/>
                <a:latin typeface="Segoe UI Light" pitchFamily="34" charset="0"/>
                <a:ea typeface="+mn-ea"/>
                <a:cs typeface="+mn-cs"/>
              </a:rPr>
              <a:t> Online, is one of the most important ones that we work with today. Because as I mentioned earlier, identity is probably one of the most important control points for security today. And so, what the Fast </a:t>
            </a:r>
            <a:r>
              <a:rPr lang="en-US" sz="900" kern="1200" dirty="0" err="1">
                <a:solidFill>
                  <a:schemeClr val="tx1"/>
                </a:solidFill>
                <a:effectLst/>
                <a:latin typeface="Segoe UI Light" pitchFamily="34" charset="0"/>
                <a:ea typeface="+mn-ea"/>
                <a:cs typeface="+mn-cs"/>
              </a:rPr>
              <a:t>IDentity</a:t>
            </a:r>
            <a:r>
              <a:rPr lang="en-US" sz="900" kern="1200" dirty="0">
                <a:solidFill>
                  <a:schemeClr val="tx1"/>
                </a:solidFill>
                <a:effectLst/>
                <a:latin typeface="Segoe UI Light" pitchFamily="34" charset="0"/>
                <a:ea typeface="+mn-ea"/>
                <a:cs typeface="+mn-cs"/>
              </a:rPr>
              <a:t> Online Alliance does is all of these board members work together to ensure that we can provide security on premises and in web properties for secure mobile user credentials and secure authentication.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we really want to make sure that everybody who uses services day to day on the web or on-premises gets the same great experience I have as a Microsoft employee when I sign into my Surface with just my face and I don't have to use a password, but I still have secure authentication into every single service and application that I need to use throughout the day with that one secure sign-in.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This isn't about just facial recognition, but that’s an example of the type of great experience we can provide for all of the people who use these services and these websites, while maintaining secure authentication. We can all work toward a future of no more passwords. </a:t>
            </a:r>
          </a:p>
          <a:p>
            <a:endParaRPr lang="en-US" sz="900" kern="1200" dirty="0">
              <a:solidFill>
                <a:schemeClr val="tx1"/>
              </a:solidFill>
              <a:effectLst/>
              <a:latin typeface="Segoe UI Light" pitchFamily="34" charset="0"/>
              <a:ea typeface="+mn-ea"/>
              <a:cs typeface="+mn-cs"/>
            </a:endParaRPr>
          </a:p>
        </p:txBody>
      </p:sp>
      <p:sp>
        <p:nvSpPr>
          <p:cNvPr id="4" name="Header Placeholder 3">
            <a:extLst>
              <a:ext uri="{FF2B5EF4-FFF2-40B4-BE49-F238E27FC236}">
                <a16:creationId xmlns:a16="http://schemas.microsoft.com/office/drawing/2014/main" id="{F7A4FA65-E49F-4553-A9CF-D82201194012}"/>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Segoe UI" pitchFamily="34"/>
              </a:rPr>
              <a:t>EMS Overview</a:t>
            </a:r>
          </a:p>
        </p:txBody>
      </p:sp>
      <p:sp>
        <p:nvSpPr>
          <p:cNvPr id="5" name="Footer Placeholder 4">
            <a:extLst>
              <a:ext uri="{FF2B5EF4-FFF2-40B4-BE49-F238E27FC236}">
                <a16:creationId xmlns:a16="http://schemas.microsoft.com/office/drawing/2014/main" id="{0DA84871-E1E5-46EE-A7BC-A2F25F14D35E}"/>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400" b="0" i="0" u="none" strike="noStrike" kern="1200" cap="none" spc="0" baseline="0">
                <a:solidFill>
                  <a:srgbClr val="000000"/>
                </a:solidFill>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66B539D-FE78-42F6-9AFB-9E750B41CD97}"/>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1427BB3-78EB-4B48-B312-F2ABFF5C1899}" type="datetime1">
              <a:rPr lang="en-US" sz="1200" b="0" i="0" u="none" strike="noStrike" kern="1200" cap="none" spc="0" baseline="0">
                <a:solidFill>
                  <a:srgbClr val="000000"/>
                </a:solidFill>
                <a:uFillTx/>
                <a:latin typeface="Segoe UI" pitchFamily="34"/>
              </a:rPr>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t>12/11/2018</a:t>
            </a:fld>
            <a:endParaRPr lang="en-US" sz="1200" b="0" i="0" u="none" strike="noStrike" kern="1200" cap="none" spc="0" baseline="0">
              <a:solidFill>
                <a:srgbClr val="000000"/>
              </a:solidFill>
              <a:uFillTx/>
              <a:latin typeface="Segoe UI" pitchFamily="34"/>
            </a:endParaRPr>
          </a:p>
        </p:txBody>
      </p:sp>
      <p:sp>
        <p:nvSpPr>
          <p:cNvPr id="7" name="Slide Number Placeholder 6">
            <a:extLst>
              <a:ext uri="{FF2B5EF4-FFF2-40B4-BE49-F238E27FC236}">
                <a16:creationId xmlns:a16="http://schemas.microsoft.com/office/drawing/2014/main" id="{CCE624FA-7F83-40A2-8C9E-ECFA2DE7F8C7}"/>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9F1291C-157B-41F3-AEA5-3DAB121C9A34}" type="slidenum">
              <a:t>52</a:t>
            </a:fld>
            <a:endParaRPr lang="en-US" sz="1200" b="0" i="0" u="none" strike="noStrike" kern="1200" cap="none" spc="0" baseline="0">
              <a:solidFill>
                <a:srgbClr val="000000"/>
              </a:solidFill>
              <a:uFillTx/>
              <a:latin typeface="Segoe UI" pitchFamily="34"/>
            </a:endParaRPr>
          </a:p>
        </p:txBody>
      </p:sp>
    </p:spTree>
    <p:extLst>
      <p:ext uri="{BB962C8B-B14F-4D97-AF65-F5344CB8AC3E}">
        <p14:creationId xmlns:p14="http://schemas.microsoft.com/office/powerpoint/2010/main" val="595764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the space of our partnership with governments and law enforcement agencies, I want to highlight the work that our digital crimes unit does. They are leading our fight against cyber crime here at Microsoft, protecting people and organizations through global disruptions, like take-downs of botnets, and enforcement actions where they help local law enforcement agencies capture and bring cyber criminals to justice. And so, this takes the form of investigations, machine learning, application, forensics, creative legal strategies, all sorts of tactics that our cyber crimes unit is able to employ here.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CELA Global Summit 2016</a:t>
            </a:r>
          </a:p>
        </p:txBody>
      </p:sp>
      <p:sp>
        <p:nvSpPr>
          <p:cNvPr id="5" name="Footer Placeholder 4"/>
          <p:cNvSpPr>
            <a:spLocks noGrp="1"/>
          </p:cNvSpPr>
          <p:nvPr>
            <p:ph type="ftr" sz="quarter" idx="11"/>
          </p:nvPr>
        </p:nvSpPr>
        <p:spPr/>
        <p:txBody>
          <a:bodyPr/>
          <a:lstStyle/>
          <a:p>
            <a:pPr marL="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483F6-294F-4791-BF5E-4BBE7FCB452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790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that wraps up the information I wanted to share today about Microsoft Security Solutions. Thank you for your time. Are there any areas that you’d like to explore in more depth?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248828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4089210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00315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4550669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8074573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989229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number one we would recommend for every organization is to adopt identity based protection. This is an absolutely critical starting point for a strong defense against today’s attacks.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second strategy is that you should protect information wherever it goes. As documents and emails move around inside and outside your organization, the protection has to go with it.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third strategy is to detect attacks faster and automate your response. As attackers adopt automation, you need to also have automation in your corner. Protection, or prevention, is still every bit as important as ever. But even the best protections can be beaten, and so you need to be able to quickly detect attacks and then automate the response.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And the last strategy here is that you should use tools that integrate the investigation experience for your IT team and provide guidance for them. Their time is an increasingly precious resource, and you need to make the most of it. This is why it’s important to use tools that integrate the investigation experience across all of the surfaces that an attack has touched, from the end point, the desktop or mobile device, to the identity that was used for that attack, to the other server systems that may have been impacted and so on. Being able to look across all of those surfaces and understand that attack across all of those different surfaces is really important to efficiently dealing with an issue. Having guidance is also very important because the techniques for defending change daily, and it's very difficult for IT personnel to keep up with how they should defend against the latest types of attacks.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These are the four strategies we think are useful to help focus your energies and your security investments. They also are the way that we focus our research and development investments at Microsoft.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6643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At Microsoft, as we operate all of our cloud services for our customers, we really think about our responsibility as being even broader than that. It includes privacy, control, making sure that you have control over your data and that you know what's happening with it. Transparency, that you can achieve the compliance objectives that you need to, and that you have the reliability that you count on for cloud services.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But I want to focus today on just security, and in particular how you can approach this challenge for your evolving digital estate.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18316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spend about $1 billion dollars every year on that research and development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how can we at Microsoft do something that's unique that the other parts of the ecosystem are not able to provide? What is the additional capability that we can layer on top of what our partners have already done? That shows up in three areas: intelligence, platform and partners.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12/11/2018 12:46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0732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center piece of our investment in intelligence is the Microsoft Intelligent Security Graph. This is how we describe the way that we synthesize a vast amount of data from a huge variety of sources. </a:t>
            </a:r>
          </a:p>
          <a:p>
            <a:pPr marL="171450" indent="-171450">
              <a:buFontTx/>
              <a:buChar char="-"/>
            </a:pPr>
            <a:r>
              <a:rPr lang="en-US" sz="900" kern="1200" dirty="0">
                <a:solidFill>
                  <a:schemeClr val="tx1"/>
                </a:solidFill>
                <a:effectLst/>
                <a:latin typeface="Segoe UI Light" pitchFamily="34" charset="0"/>
                <a:ea typeface="+mn-ea"/>
                <a:cs typeface="+mn-cs"/>
              </a:rPr>
              <a:t>450 billion authentications with Azure Active Directory every month</a:t>
            </a:r>
          </a:p>
          <a:p>
            <a:pPr marL="171450" indent="-171450">
              <a:buFontTx/>
              <a:buChar char="-"/>
            </a:pPr>
            <a:r>
              <a:rPr lang="en-US" sz="900" kern="1200" dirty="0">
                <a:solidFill>
                  <a:schemeClr val="tx1"/>
                </a:solidFill>
                <a:effectLst/>
                <a:latin typeface="Segoe UI Light" pitchFamily="34" charset="0"/>
                <a:ea typeface="+mn-ea"/>
                <a:cs typeface="+mn-cs"/>
              </a:rPr>
              <a:t>400 billion emails get analyzed by our Outlook.com and Office 365 email services every month</a:t>
            </a:r>
          </a:p>
          <a:p>
            <a:pPr marL="171450" indent="-171450">
              <a:buFontTx/>
              <a:buChar char="-"/>
            </a:pPr>
            <a:r>
              <a:rPr lang="en-US" sz="900" kern="1200" dirty="0">
                <a:solidFill>
                  <a:schemeClr val="tx1"/>
                </a:solidFill>
                <a:effectLst/>
                <a:latin typeface="Segoe UI Light" pitchFamily="34" charset="0"/>
                <a:ea typeface="+mn-ea"/>
                <a:cs typeface="+mn-cs"/>
              </a:rPr>
              <a:t>1.2 billion devices get scanned every month by Windows Defender</a:t>
            </a:r>
          </a:p>
          <a:p>
            <a:pPr marL="171450" indent="-171450">
              <a:buFontTx/>
              <a:buChar char="-"/>
            </a:pPr>
            <a:r>
              <a:rPr lang="en-US" sz="900" kern="1200" dirty="0">
                <a:solidFill>
                  <a:schemeClr val="tx1"/>
                </a:solidFill>
                <a:effectLst/>
                <a:latin typeface="Segoe UI Light" pitchFamily="34" charset="0"/>
                <a:ea typeface="+mn-ea"/>
                <a:cs typeface="+mn-cs"/>
              </a:rPr>
              <a:t>We operate 200-plus global cloud, consumer, and commercial services. Everything from outlook.com to Xbox Live to Office 365 to Azure, and so on. And with all of those services, we have a tremendous amount of surface area that we defend.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Bing scans about 18 billion web pages every month, giving us really great insight into what people are doing with web scripting technologies when it comes to attacks and phishing campaigns. And we have a great way to look at that and understand how we should help customers defend based on that information.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On top of all of that we layer shared threat data that we get from our partners, from the researchers here at Microsoft who are part of our 3,500-plus people that are full time on security, and law enforcement agencies that we partner with worldwide through our digital crimes unit, as well as botnet data that we collect through the digital crimes unit. All of that intelligence makes up the Intelligent Security Graph.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why is it a graph? It's a graph because what's really important is connecting these pieces of intelligence, so that these signals are not just individual points of information. The graph brings them together as something that we can draw patterns across. We can learn from one point of data to influence how we interpret another point of data.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12/11/2018 12:46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8911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AF68C56F-5DF9-4AE4-B252-E7EBACEAF68B}"/>
              </a:ext>
            </a:extLst>
          </p:cNvPr>
          <p:cNvSpPr txBox="1"/>
          <p:nvPr userDrawn="1"/>
        </p:nvSpPr>
        <p:spPr>
          <a:xfrm>
            <a:off x="5156311" y="6772331"/>
            <a:ext cx="2123853" cy="138499"/>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dirty="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879D606E-8F49-4FB3-9851-D3F80D0523CA}"/>
              </a:ext>
            </a:extLst>
          </p:cNvPr>
          <p:cNvSpPr txBox="1"/>
          <p:nvPr userDrawn="1"/>
        </p:nvSpPr>
        <p:spPr>
          <a:xfrm>
            <a:off x="5156311" y="6772331"/>
            <a:ext cx="2123853" cy="138499"/>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dirty="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5112B627-ABFC-423C-92FD-5CB76CDDBDA0}"/>
              </a:ext>
            </a:extLst>
          </p:cNvPr>
          <p:cNvSpPr txBox="1"/>
          <p:nvPr userDrawn="1"/>
        </p:nvSpPr>
        <p:spPr>
          <a:xfrm>
            <a:off x="5156311" y="6772331"/>
            <a:ext cx="2123853" cy="138499"/>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dirty="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0DF95937-C832-40B9-AF53-10F3ABEB8B95}"/>
              </a:ext>
            </a:extLst>
          </p:cNvPr>
          <p:cNvSpPr txBox="1"/>
          <p:nvPr userDrawn="1"/>
        </p:nvSpPr>
        <p:spPr>
          <a:xfrm>
            <a:off x="5156311" y="6772331"/>
            <a:ext cx="2123853" cy="138499"/>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dirty="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0"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796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
        <p:nvSpPr>
          <p:cNvPr id="3" name="MSIPCMContentMarking" descr="{&quot;HashCode&quot;:231139426,&quot;Placement&quot;:&quot;Footer&quot;}">
            <a:extLst>
              <a:ext uri="{FF2B5EF4-FFF2-40B4-BE49-F238E27FC236}">
                <a16:creationId xmlns:a16="http://schemas.microsoft.com/office/drawing/2014/main" id="{1ABEFD45-BE81-4818-9CB5-1A9483FC7703}"/>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249" r:id="rId11"/>
    <p:sldLayoutId id="2147484250" r:id="rId12"/>
    <p:sldLayoutId id="2147484264" r:id="rId13"/>
    <p:sldLayoutId id="2147484251" r:id="rId14"/>
    <p:sldLayoutId id="2147484252" r:id="rId15"/>
    <p:sldLayoutId id="2147484253" r:id="rId16"/>
    <p:sldLayoutId id="2147484256" r:id="rId17"/>
    <p:sldLayoutId id="2147484257" r:id="rId18"/>
    <p:sldLayoutId id="2147484258" r:id="rId19"/>
    <p:sldLayoutId id="2147484259" r:id="rId20"/>
    <p:sldLayoutId id="2147484260" r:id="rId21"/>
    <p:sldLayoutId id="2147484261" r:id="rId22"/>
    <p:sldLayoutId id="2147484263" r:id="rId23"/>
    <p:sldLayoutId id="2147484299"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1.xml"/><Relationship Id="rId5" Type="http://schemas.openxmlformats.org/officeDocument/2006/relationships/image" Target="../media/image9.pn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18.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20.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3.png"/><Relationship Id="rId2" Type="http://schemas.microsoft.com/office/2007/relationships/media" Target="../media/media1.mp4"/><Relationship Id="rId1" Type="http://schemas.openxmlformats.org/officeDocument/2006/relationships/tags" Target="../tags/tag22.xml"/><Relationship Id="rId6" Type="http://schemas.openxmlformats.org/officeDocument/2006/relationships/image" Target="../media/image12.jpg"/><Relationship Id="rId5" Type="http://schemas.openxmlformats.org/officeDocument/2006/relationships/notesSlide" Target="../notesSlides/notesSlide21.xml"/><Relationship Id="rId4"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tags" Target="../tags/tag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tags" Target="../tags/tag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7.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27.xm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8.xml"/><Relationship Id="rId7" Type="http://schemas.openxmlformats.org/officeDocument/2006/relationships/image" Target="../media/image23.png"/><Relationship Id="rId2" Type="http://schemas.openxmlformats.org/officeDocument/2006/relationships/slideLayout" Target="../slideLayouts/slideLayout10.xml"/><Relationship Id="rId1" Type="http://schemas.openxmlformats.org/officeDocument/2006/relationships/tags" Target="../tags/tag29.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30.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7.png"/><Relationship Id="rId2" Type="http://schemas.openxmlformats.org/officeDocument/2006/relationships/slideLayout" Target="../slideLayouts/slideLayout17.xml"/><Relationship Id="rId1" Type="http://schemas.openxmlformats.org/officeDocument/2006/relationships/tags" Target="../tags/tag3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3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36.xml"/><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38.xml"/><Relationship Id="rId5" Type="http://schemas.openxmlformats.org/officeDocument/2006/relationships/image" Target="../media/image33.jpg"/><Relationship Id="rId4" Type="http://schemas.openxmlformats.org/officeDocument/2006/relationships/image" Target="../media/image32.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7.xml"/><Relationship Id="rId1" Type="http://schemas.openxmlformats.org/officeDocument/2006/relationships/tags" Target="../tags/tag4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7.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44.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7.xml"/><Relationship Id="rId1" Type="http://schemas.openxmlformats.org/officeDocument/2006/relationships/tags" Target="../tags/tag46.xml"/><Relationship Id="rId5" Type="http://schemas.openxmlformats.org/officeDocument/2006/relationships/image" Target="../media/image37.JP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0.xml"/><Relationship Id="rId1" Type="http://schemas.openxmlformats.org/officeDocument/2006/relationships/tags" Target="../tags/tag47.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7.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0.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7.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xml"/><Relationship Id="rId1" Type="http://schemas.openxmlformats.org/officeDocument/2006/relationships/tags" Target="../tags/tag51.xml"/><Relationship Id="rId4" Type="http://schemas.openxmlformats.org/officeDocument/2006/relationships/image" Target="../media/image39.jpg"/></Relationships>
</file>

<file path=ppt/slides/_rels/slide51.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9.jpg"/><Relationship Id="rId18" Type="http://schemas.openxmlformats.org/officeDocument/2006/relationships/image" Target="../media/image54.png"/><Relationship Id="rId3" Type="http://schemas.openxmlformats.org/officeDocument/2006/relationships/notesSlide" Target="../notesSlides/notesSlide51.xml"/><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slideLayout" Target="../slideLayouts/slideLayout10.xml"/><Relationship Id="rId16" Type="http://schemas.openxmlformats.org/officeDocument/2006/relationships/image" Target="../media/image52.png"/><Relationship Id="rId20" Type="http://schemas.openxmlformats.org/officeDocument/2006/relationships/image" Target="../media/image56.jpeg"/><Relationship Id="rId1" Type="http://schemas.openxmlformats.org/officeDocument/2006/relationships/tags" Target="../tags/tag52.xml"/><Relationship Id="rId6" Type="http://schemas.openxmlformats.org/officeDocument/2006/relationships/image" Target="../media/image42.png"/><Relationship Id="rId11" Type="http://schemas.openxmlformats.org/officeDocument/2006/relationships/image" Target="../media/image47.jpg"/><Relationship Id="rId5" Type="http://schemas.openxmlformats.org/officeDocument/2006/relationships/image" Target="../media/image41.jp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jpg"/><Relationship Id="rId9" Type="http://schemas.openxmlformats.org/officeDocument/2006/relationships/image" Target="../media/image45.png"/><Relationship Id="rId14" Type="http://schemas.openxmlformats.org/officeDocument/2006/relationships/image" Target="../media/image50.jpg"/><Relationship Id="rId22" Type="http://schemas.openxmlformats.org/officeDocument/2006/relationships/image" Target="../media/image58.png"/></Relationships>
</file>

<file path=ppt/slides/_rels/slide52.xml.rels><?xml version="1.0" encoding="UTF-8" standalone="yes"?>
<Relationships xmlns="http://schemas.openxmlformats.org/package/2006/relationships"><Relationship Id="rId13" Type="http://schemas.openxmlformats.org/officeDocument/2006/relationships/image" Target="../media/image68.jpeg"/><Relationship Id="rId18" Type="http://schemas.openxmlformats.org/officeDocument/2006/relationships/image" Target="../media/image73.jpeg"/><Relationship Id="rId26" Type="http://schemas.openxmlformats.org/officeDocument/2006/relationships/image" Target="../media/image81.png"/><Relationship Id="rId3" Type="http://schemas.openxmlformats.org/officeDocument/2006/relationships/notesSlide" Target="../notesSlides/notesSlide52.xml"/><Relationship Id="rId21" Type="http://schemas.openxmlformats.org/officeDocument/2006/relationships/image" Target="../media/image76.png"/><Relationship Id="rId34" Type="http://schemas.openxmlformats.org/officeDocument/2006/relationships/image" Target="../media/image89.jpe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jpeg"/><Relationship Id="rId2" Type="http://schemas.openxmlformats.org/officeDocument/2006/relationships/slideLayout" Target="../slideLayouts/slideLayout10.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1" Type="http://schemas.openxmlformats.org/officeDocument/2006/relationships/tags" Target="../tags/tag53.xml"/><Relationship Id="rId6" Type="http://schemas.openxmlformats.org/officeDocument/2006/relationships/image" Target="../media/image61.png"/><Relationship Id="rId11" Type="http://schemas.openxmlformats.org/officeDocument/2006/relationships/image" Target="../media/image66.jpg"/><Relationship Id="rId24" Type="http://schemas.openxmlformats.org/officeDocument/2006/relationships/image" Target="../media/image79.png"/><Relationship Id="rId32" Type="http://schemas.openxmlformats.org/officeDocument/2006/relationships/image" Target="../media/image87.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jpe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jpg"/><Relationship Id="rId22" Type="http://schemas.openxmlformats.org/officeDocument/2006/relationships/image" Target="../media/image77.jpeg"/><Relationship Id="rId27" Type="http://schemas.openxmlformats.org/officeDocument/2006/relationships/image" Target="../media/image82.gif"/><Relationship Id="rId30" Type="http://schemas.openxmlformats.org/officeDocument/2006/relationships/image" Target="../media/image85.jpg"/><Relationship Id="rId35" Type="http://schemas.openxmlformats.org/officeDocument/2006/relationships/image" Target="../media/image90.png"/><Relationship Id="rId8"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54.xml"/><Relationship Id="rId4" Type="http://schemas.openxmlformats.org/officeDocument/2006/relationships/image" Target="../media/image92.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7.xml"/><Relationship Id="rId1" Type="http://schemas.openxmlformats.org/officeDocument/2006/relationships/tags" Target="../tags/tag55.xml"/><Relationship Id="rId5" Type="http://schemas.openxmlformats.org/officeDocument/2006/relationships/image" Target="../media/image2.png"/><Relationship Id="rId4" Type="http://schemas.openxmlformats.org/officeDocument/2006/relationships/image" Target="../media/image93.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0.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0.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0.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0.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8.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Secure</a:t>
            </a:r>
          </a:p>
        </p:txBody>
      </p:sp>
      <p:sp>
        <p:nvSpPr>
          <p:cNvPr id="3" name="Text Placeholder 2"/>
          <p:cNvSpPr>
            <a:spLocks noGrp="1"/>
          </p:cNvSpPr>
          <p:nvPr>
            <p:ph type="body" sz="quarter" idx="12"/>
          </p:nvPr>
        </p:nvSpPr>
        <p:spPr/>
        <p:txBody>
          <a:bodyPr/>
          <a:lstStyle/>
          <a:p>
            <a:r>
              <a:rPr lang="en-US" dirty="0"/>
              <a:t>Kris Swanson</a:t>
            </a:r>
          </a:p>
          <a:p>
            <a:r>
              <a:rPr lang="en-US" dirty="0"/>
              <a:t>Partner Technology Strategist</a:t>
            </a:r>
          </a:p>
        </p:txBody>
      </p:sp>
      <p:pic>
        <p:nvPicPr>
          <p:cNvPr id="4" name="Picture 3">
            <a:extLst>
              <a:ext uri="{FF2B5EF4-FFF2-40B4-BE49-F238E27FC236}">
                <a16:creationId xmlns:a16="http://schemas.microsoft.com/office/drawing/2014/main" id="{913ABAB9-7B2D-4F4F-A422-0C90614362FF}"/>
              </a:ext>
            </a:extLst>
          </p:cNvPr>
          <p:cNvPicPr>
            <a:picLocks noChangeAspect="1"/>
          </p:cNvPicPr>
          <p:nvPr/>
        </p:nvPicPr>
        <p:blipFill rotWithShape="1">
          <a:blip r:embed="rId4"/>
          <a:srcRect l="29767" t="11757" r="23770" b="33276"/>
          <a:stretch/>
        </p:blipFill>
        <p:spPr>
          <a:xfrm>
            <a:off x="6548849" y="0"/>
            <a:ext cx="5912289" cy="6994525"/>
          </a:xfrm>
          <a:prstGeom prst="rect">
            <a:avLst/>
          </a:prstGeom>
        </p:spPr>
      </p:pic>
    </p:spTree>
    <p:custDataLst>
      <p:tags r:id="rId1"/>
    </p:custDataLst>
    <p:extLst>
      <p:ext uri="{BB962C8B-B14F-4D97-AF65-F5344CB8AC3E}">
        <p14:creationId xmlns:p14="http://schemas.microsoft.com/office/powerpoint/2010/main" val="74110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755" y="0"/>
            <a:ext cx="12531483" cy="6995160"/>
            <a:chOff x="-8755" y="0"/>
            <a:chExt cx="12531483" cy="6995160"/>
          </a:xfrm>
        </p:grpSpPr>
        <p:pic>
          <p:nvPicPr>
            <p:cNvPr id="93" name="Picture 9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55" y="0"/>
              <a:ext cx="12531483" cy="6995160"/>
            </a:xfrm>
            <a:prstGeom prst="rect">
              <a:avLst/>
            </a:prstGeom>
          </p:spPr>
        </p:pic>
        <p:sp>
          <p:nvSpPr>
            <p:cNvPr id="4" name="Rectangle 3"/>
            <p:cNvSpPr/>
            <p:nvPr/>
          </p:nvSpPr>
          <p:spPr bwMode="auto">
            <a:xfrm>
              <a:off x="0" y="0"/>
              <a:ext cx="12436475" cy="2224454"/>
            </a:xfrm>
            <a:prstGeom prst="rect">
              <a:avLst/>
            </a:prstGeom>
            <a:gradFill>
              <a:gsLst>
                <a:gs pos="82000">
                  <a:srgbClr val="000000">
                    <a:alpha val="6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Oval 48"/>
          <p:cNvSpPr/>
          <p:nvPr/>
        </p:nvSpPr>
        <p:spPr>
          <a:xfrm>
            <a:off x="4850097" y="2411109"/>
            <a:ext cx="2743200" cy="2743200"/>
          </a:xfrm>
          <a:prstGeom prst="ellipse">
            <a:avLst/>
          </a:prstGeom>
          <a:solidFill>
            <a:schemeClr val="tx2"/>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lIns="0" tIns="640080" rIns="0" bIns="0"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3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Semilight" panose="020B0402040204020203" pitchFamily="34" charset="0"/>
            </a:endParaRPr>
          </a:p>
        </p:txBody>
      </p:sp>
      <p:grpSp>
        <p:nvGrpSpPr>
          <p:cNvPr id="50" name="Group 49"/>
          <p:cNvGrpSpPr/>
          <p:nvPr/>
        </p:nvGrpSpPr>
        <p:grpSpPr>
          <a:xfrm>
            <a:off x="5859630" y="2896182"/>
            <a:ext cx="724134" cy="697448"/>
            <a:chOff x="4867042" y="2837657"/>
            <a:chExt cx="724134" cy="697448"/>
          </a:xfrm>
        </p:grpSpPr>
        <p:cxnSp>
          <p:nvCxnSpPr>
            <p:cNvPr id="51" name="Straight Connector 50"/>
            <p:cNvCxnSpPr/>
            <p:nvPr/>
          </p:nvCxnSpPr>
          <p:spPr>
            <a:xfrm flipV="1">
              <a:off x="5102225" y="2890234"/>
              <a:ext cx="598" cy="424466"/>
            </a:xfrm>
            <a:prstGeom prst="line">
              <a:avLst/>
            </a:prstGeom>
            <a:no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p:nvPr/>
          </p:nvCxnSpPr>
          <p:spPr>
            <a:xfrm flipH="1" flipV="1">
              <a:off x="5101524" y="2891609"/>
              <a:ext cx="146751" cy="197666"/>
            </a:xfrm>
            <a:prstGeom prst="line">
              <a:avLst/>
            </a:prstGeom>
            <a:no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p:nvPr/>
          </p:nvCxnSpPr>
          <p:spPr>
            <a:xfrm flipH="1" flipV="1">
              <a:off x="5235054" y="3077255"/>
              <a:ext cx="229121" cy="256495"/>
            </a:xfrm>
            <a:prstGeom prst="line">
              <a:avLst/>
            </a:prstGeom>
            <a:no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p:nvPr/>
          </p:nvCxnSpPr>
          <p:spPr>
            <a:xfrm flipH="1">
              <a:off x="5133975" y="3329897"/>
              <a:ext cx="326273" cy="83228"/>
            </a:xfrm>
            <a:prstGeom prst="line">
              <a:avLst/>
            </a:prstGeom>
            <a:no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p:nvCxnSpPr>
          <p:spPr>
            <a:xfrm flipH="1" flipV="1">
              <a:off x="4972050" y="3159125"/>
              <a:ext cx="484394" cy="167591"/>
            </a:xfrm>
            <a:prstGeom prst="line">
              <a:avLst/>
            </a:prstGeom>
            <a:no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p:cNvCxnSpPr/>
            <p:nvPr/>
          </p:nvCxnSpPr>
          <p:spPr>
            <a:xfrm flipH="1">
              <a:off x="4946650" y="2895600"/>
              <a:ext cx="161925" cy="250825"/>
            </a:xfrm>
            <a:prstGeom prst="line">
              <a:avLst/>
            </a:prstGeom>
            <a:no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p:cNvCxnSpPr/>
            <p:nvPr/>
          </p:nvCxnSpPr>
          <p:spPr>
            <a:xfrm flipH="1" flipV="1">
              <a:off x="4942991" y="3147158"/>
              <a:ext cx="165584" cy="259617"/>
            </a:xfrm>
            <a:prstGeom prst="line">
              <a:avLst/>
            </a:prstGeom>
            <a:no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p:cNvCxnSpPr/>
            <p:nvPr/>
          </p:nvCxnSpPr>
          <p:spPr>
            <a:xfrm flipV="1">
              <a:off x="5109553" y="3067050"/>
              <a:ext cx="126022" cy="342984"/>
            </a:xfrm>
            <a:prstGeom prst="line">
              <a:avLst/>
            </a:prstGeom>
            <a:no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p:nvPr/>
          </p:nvCxnSpPr>
          <p:spPr>
            <a:xfrm flipV="1">
              <a:off x="4948285" y="3063875"/>
              <a:ext cx="284115" cy="87618"/>
            </a:xfrm>
            <a:prstGeom prst="line">
              <a:avLst/>
            </a:prstGeom>
            <a:no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4" name="Oval 63"/>
            <p:cNvSpPr/>
            <p:nvPr/>
          </p:nvSpPr>
          <p:spPr bwMode="auto">
            <a:xfrm>
              <a:off x="5338640" y="3216164"/>
              <a:ext cx="252536" cy="252532"/>
            </a:xfrm>
            <a:prstGeom prst="ellipse">
              <a:avLst/>
            </a:prstGeom>
            <a:solidFill>
              <a:schemeClr val="tx2"/>
            </a:solid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Oval 64"/>
            <p:cNvSpPr/>
            <p:nvPr/>
          </p:nvSpPr>
          <p:spPr bwMode="auto">
            <a:xfrm>
              <a:off x="4992527" y="3282573"/>
              <a:ext cx="252536" cy="252532"/>
            </a:xfrm>
            <a:prstGeom prst="ellipse">
              <a:avLst/>
            </a:prstGeom>
            <a:solidFill>
              <a:schemeClr val="tx2"/>
            </a:solid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Oval 65"/>
            <p:cNvSpPr/>
            <p:nvPr/>
          </p:nvSpPr>
          <p:spPr bwMode="auto">
            <a:xfrm>
              <a:off x="5151802" y="2990954"/>
              <a:ext cx="158648" cy="158646"/>
            </a:xfrm>
            <a:prstGeom prst="ellipse">
              <a:avLst/>
            </a:prstGeom>
            <a:solidFill>
              <a:schemeClr val="tx2"/>
            </a:solid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p:cNvSpPr/>
            <p:nvPr/>
          </p:nvSpPr>
          <p:spPr bwMode="auto">
            <a:xfrm>
              <a:off x="4867042" y="3064608"/>
              <a:ext cx="158648" cy="158646"/>
            </a:xfrm>
            <a:prstGeom prst="ellipse">
              <a:avLst/>
            </a:prstGeom>
            <a:solidFill>
              <a:schemeClr val="tx2"/>
            </a:solid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Oval 67"/>
            <p:cNvSpPr/>
            <p:nvPr/>
          </p:nvSpPr>
          <p:spPr bwMode="auto">
            <a:xfrm>
              <a:off x="5051175" y="2837657"/>
              <a:ext cx="105570" cy="105568"/>
            </a:xfrm>
            <a:prstGeom prst="ellipse">
              <a:avLst/>
            </a:prstGeom>
            <a:solidFill>
              <a:schemeClr val="tx2"/>
            </a:solid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0" name="Oval 69"/>
          <p:cNvSpPr/>
          <p:nvPr/>
        </p:nvSpPr>
        <p:spPr>
          <a:xfrm>
            <a:off x="4850097" y="2411109"/>
            <a:ext cx="2743200" cy="2743200"/>
          </a:xfrm>
          <a:prstGeom prst="ellipse">
            <a:avLst/>
          </a:prstGeom>
          <a:no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lIns="0" tIns="640080" rIns="0" bIns="0"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2000" b="1" i="0" u="none" strike="noStrike" kern="0" cap="none" spc="120" normalizeH="0" baseline="0" noProof="0" dirty="0">
                <a:ln>
                  <a:noFill/>
                </a:ln>
                <a:gradFill>
                  <a:gsLst>
                    <a:gs pos="0">
                      <a:srgbClr val="FFFFFF"/>
                    </a:gs>
                    <a:gs pos="100000">
                      <a:srgbClr val="FFFFFF"/>
                    </a:gs>
                  </a:gsLst>
                  <a:lin ang="5400000" scaled="1"/>
                </a:gradFill>
                <a:effectLst/>
                <a:uLnTx/>
                <a:uFillTx/>
                <a:latin typeface="Segoe UI"/>
                <a:ea typeface="Segoe UI Black" panose="020B0A02040204020203" pitchFamily="34" charset="0"/>
                <a:cs typeface="Segoe UI Black" panose="020B0A02040204020203" pitchFamily="34" charset="0"/>
              </a:rPr>
              <a:t>INTELLIGENCE</a:t>
            </a:r>
            <a:endParaRPr kumimoji="0" lang="en-US" sz="1800" b="0" i="0" u="none" strike="noStrike" kern="1200" cap="none" spc="3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Semilight" panose="020B0402040204020203" pitchFamily="34" charset="0"/>
            </a:endParaRPr>
          </a:p>
        </p:txBody>
      </p:sp>
      <p:grpSp>
        <p:nvGrpSpPr>
          <p:cNvPr id="123" name="Group 122"/>
          <p:cNvGrpSpPr/>
          <p:nvPr/>
        </p:nvGrpSpPr>
        <p:grpSpPr>
          <a:xfrm>
            <a:off x="-8755" y="-3868"/>
            <a:ext cx="12531483" cy="6995160"/>
            <a:chOff x="-8755" y="0"/>
            <a:chExt cx="12531483" cy="6995160"/>
          </a:xfrm>
        </p:grpSpPr>
        <p:pic>
          <p:nvPicPr>
            <p:cNvPr id="124" name="Picture 12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55" y="0"/>
              <a:ext cx="12531483" cy="6995160"/>
            </a:xfrm>
            <a:prstGeom prst="rect">
              <a:avLst/>
            </a:prstGeom>
          </p:spPr>
        </p:pic>
        <p:sp>
          <p:nvSpPr>
            <p:cNvPr id="125" name="Rectangle 124"/>
            <p:cNvSpPr/>
            <p:nvPr/>
          </p:nvSpPr>
          <p:spPr bwMode="auto">
            <a:xfrm>
              <a:off x="0" y="0"/>
              <a:ext cx="12436475" cy="2224454"/>
            </a:xfrm>
            <a:prstGeom prst="rect">
              <a:avLst/>
            </a:prstGeom>
            <a:gradFill>
              <a:gsLst>
                <a:gs pos="82000">
                  <a:srgbClr val="000000">
                    <a:alpha val="6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7" name="Group 126"/>
          <p:cNvGrpSpPr/>
          <p:nvPr/>
        </p:nvGrpSpPr>
        <p:grpSpPr>
          <a:xfrm>
            <a:off x="292123" y="260285"/>
            <a:ext cx="914400" cy="914400"/>
            <a:chOff x="1191808" y="1217506"/>
            <a:chExt cx="914400" cy="914400"/>
          </a:xfrm>
        </p:grpSpPr>
        <p:sp>
          <p:nvSpPr>
            <p:cNvPr id="128" name="Oval 127"/>
            <p:cNvSpPr/>
            <p:nvPr/>
          </p:nvSpPr>
          <p:spPr>
            <a:xfrm>
              <a:off x="1191808" y="1217506"/>
              <a:ext cx="914400" cy="914400"/>
            </a:xfrm>
            <a:prstGeom prst="ellipse">
              <a:avLst/>
            </a:prstGeom>
            <a:solidFill>
              <a:schemeClr val="tx2"/>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lIns="0" tIns="640080" rIns="0" bIns="0"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120" normalizeH="0" baseline="0" noProof="0" dirty="0">
                <a:ln>
                  <a:noFill/>
                </a:ln>
                <a:gradFill>
                  <a:gsLst>
                    <a:gs pos="0">
                      <a:srgbClr val="FFFFFF"/>
                    </a:gs>
                    <a:gs pos="100000">
                      <a:srgbClr val="FFFFFF"/>
                    </a:gs>
                  </a:gsLst>
                  <a:lin ang="5400000" scaled="1"/>
                </a:gradFill>
                <a:effectLst/>
                <a:uLnTx/>
                <a:uFillTx/>
                <a:latin typeface="Segoe UI"/>
                <a:ea typeface="Segoe UI Black" panose="020B0A02040204020203" pitchFamily="34" charset="0"/>
                <a:cs typeface="Segoe UI Black" panose="020B0A02040204020203" pitchFamily="34" charset="0"/>
              </a:endParaRPr>
            </a:p>
          </p:txBody>
        </p:sp>
        <p:pic>
          <p:nvPicPr>
            <p:cNvPr id="129" name="Picture 1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7600" y="1356998"/>
              <a:ext cx="594360" cy="570001"/>
            </a:xfrm>
            <a:prstGeom prst="rect">
              <a:avLst/>
            </a:prstGeom>
          </p:spPr>
        </p:pic>
      </p:grpSp>
      <p:sp>
        <p:nvSpPr>
          <p:cNvPr id="2" name="Title 1">
            <a:extLst>
              <a:ext uri="{FF2B5EF4-FFF2-40B4-BE49-F238E27FC236}">
                <a16:creationId xmlns:a16="http://schemas.microsoft.com/office/drawing/2014/main" id="{BC60FEA2-ECCB-46FA-A6C2-631C919AD758}"/>
              </a:ext>
            </a:extLst>
          </p:cNvPr>
          <p:cNvSpPr>
            <a:spLocks noGrp="1"/>
          </p:cNvSpPr>
          <p:nvPr>
            <p:ph type="title"/>
          </p:nvPr>
        </p:nvSpPr>
        <p:spPr>
          <a:xfrm>
            <a:off x="1215277" y="295274"/>
            <a:ext cx="10948925" cy="917575"/>
          </a:xfrm>
        </p:spPr>
        <p:txBody>
          <a:bodyPr/>
          <a:lstStyle/>
          <a:p>
            <a:r>
              <a:rPr lang="en-US" kern="0" spc="120" dirty="0">
                <a:ln>
                  <a:noFill/>
                </a:ln>
                <a:gradFill>
                  <a:gsLst>
                    <a:gs pos="0">
                      <a:srgbClr val="FFFFFF"/>
                    </a:gs>
                    <a:gs pos="100000">
                      <a:srgbClr val="FFFFFF"/>
                    </a:gs>
                  </a:gsLst>
                  <a:lin ang="5400000" scaled="1"/>
                </a:gradFill>
                <a:ea typeface="Segoe UI Black" panose="020B0A02040204020203" pitchFamily="34" charset="0"/>
                <a:cs typeface="Segoe UI Black" panose="020B0A02040204020203" pitchFamily="34" charset="0"/>
              </a:rPr>
              <a:t>Our </a:t>
            </a:r>
            <a:r>
              <a:rPr lang="en-US" kern="0" spc="120" dirty="0">
                <a:ln>
                  <a:noFill/>
                </a:ln>
                <a:gradFill>
                  <a:gsLst>
                    <a:gs pos="0">
                      <a:srgbClr val="FFFFFF"/>
                    </a:gs>
                    <a:gs pos="100000">
                      <a:srgbClr val="FFFFFF"/>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intelligence</a:t>
            </a:r>
            <a:endParaRPr lang="en-US" dirty="0">
              <a:latin typeface="Segoe UI Semilight" panose="020B0402040204020203" pitchFamily="34" charset="0"/>
              <a:cs typeface="Segoe UI Semilight" panose="020B0402040204020203" pitchFamily="34" charset="0"/>
            </a:endParaRPr>
          </a:p>
        </p:txBody>
      </p:sp>
    </p:spTree>
    <p:custDataLst>
      <p:tags r:id="rId1"/>
    </p:custDataLst>
    <p:extLst>
      <p:ext uri="{BB962C8B-B14F-4D97-AF65-F5344CB8AC3E}">
        <p14:creationId xmlns:p14="http://schemas.microsoft.com/office/powerpoint/2010/main" val="3542108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3"/>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750"/>
                            </p:stCondLst>
                            <p:childTnLst>
                              <p:par>
                                <p:cTn id="13" presetID="10" presetClass="entr" presetSubtype="0" fill="hold" grpId="1"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2"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 presetClass="entr" presetSubtype="0" fill="hold" nodeType="withEffect">
                                  <p:stCondLst>
                                    <p:cond delay="500"/>
                                  </p:stCondLst>
                                  <p:childTnLst>
                                    <p:set>
                                      <p:cBhvr>
                                        <p:cTn id="23" dur="1" fill="hold">
                                          <p:stCondLst>
                                            <p:cond delay="0"/>
                                          </p:stCondLst>
                                        </p:cTn>
                                        <p:tgtEl>
                                          <p:spTgt spid="127"/>
                                        </p:tgtEl>
                                        <p:attrNameLst>
                                          <p:attrName>style.visibility</p:attrName>
                                        </p:attrNameLst>
                                      </p:cBhvr>
                                      <p:to>
                                        <p:strVal val="visible"/>
                                      </p:to>
                                    </p:set>
                                  </p:childTnLst>
                                </p:cTn>
                              </p:par>
                              <p:par>
                                <p:cTn id="24" presetID="1" presetClass="exit" presetSubtype="0" fill="hold" nodeType="withEffect">
                                  <p:stCondLst>
                                    <p:cond delay="500"/>
                                  </p:stCondLst>
                                  <p:childTnLst>
                                    <p:set>
                                      <p:cBhvr>
                                        <p:cTn id="25" dur="1" fill="hold">
                                          <p:stCondLst>
                                            <p:cond delay="0"/>
                                          </p:stCondLst>
                                        </p:cTn>
                                        <p:tgtEl>
                                          <p:spTgt spid="127"/>
                                        </p:tgtEl>
                                        <p:attrNameLst>
                                          <p:attrName>style.visibility</p:attrName>
                                        </p:attrNameLst>
                                      </p:cBhvr>
                                      <p:to>
                                        <p:strVal val="hidden"/>
                                      </p:to>
                                    </p:set>
                                  </p:childTnLst>
                                </p:cTn>
                              </p:par>
                              <p:par>
                                <p:cTn id="26" presetID="10" presetClass="exit" presetSubtype="0" fill="hold" grpId="0" nodeType="withEffect">
                                  <p:stCondLst>
                                    <p:cond delay="850"/>
                                  </p:stCondLst>
                                  <p:childTnLst>
                                    <p:animEffect transition="out" filter="fade">
                                      <p:cBhvr>
                                        <p:cTn id="27" dur="250"/>
                                        <p:tgtEl>
                                          <p:spTgt spid="70"/>
                                        </p:tgtEl>
                                      </p:cBhvr>
                                    </p:animEffect>
                                    <p:set>
                                      <p:cBhvr>
                                        <p:cTn id="28" dur="1" fill="hold">
                                          <p:stCondLst>
                                            <p:cond delay="249"/>
                                          </p:stCondLst>
                                        </p:cTn>
                                        <p:tgtEl>
                                          <p:spTgt spid="70"/>
                                        </p:tgtEl>
                                        <p:attrNameLst>
                                          <p:attrName>style.visibility</p:attrName>
                                        </p:attrNameLst>
                                      </p:cBhvr>
                                      <p:to>
                                        <p:strVal val="hidden"/>
                                      </p:to>
                                    </p:set>
                                  </p:childTnLst>
                                </p:cTn>
                              </p:par>
                              <p:par>
                                <p:cTn id="29" presetID="42" presetClass="path" presetSubtype="0" decel="100000" fill="hold" nodeType="withEffect">
                                  <p:stCondLst>
                                    <p:cond delay="750"/>
                                  </p:stCondLst>
                                  <p:childTnLst>
                                    <p:animMotion origin="layout" path="M 4.70258E-6 -2.84612E-6 L 4.70258E-6 0.07626 " pathEditMode="relative" rAng="0" ptsTypes="AA">
                                      <p:cBhvr>
                                        <p:cTn id="30" dur="750" fill="hold"/>
                                        <p:tgtEl>
                                          <p:spTgt spid="50"/>
                                        </p:tgtEl>
                                        <p:attrNameLst>
                                          <p:attrName>ppt_x</p:attrName>
                                          <p:attrName>ppt_y</p:attrName>
                                        </p:attrNameLst>
                                      </p:cBhvr>
                                      <p:rCtr x="0" y="3813"/>
                                    </p:animMotion>
                                  </p:childTnLst>
                                </p:cTn>
                              </p:par>
                              <p:par>
                                <p:cTn id="31" presetID="42" presetClass="path" presetSubtype="0" decel="100000" fill="hold" nodeType="withEffect">
                                  <p:stCondLst>
                                    <p:cond delay="1300"/>
                                  </p:stCondLst>
                                  <p:childTnLst>
                                    <p:animMotion origin="layout" path="M 4.70258E-6 0.07626 L -0.44001 -0.36133 " pathEditMode="relative" rAng="0" ptsTypes="AA">
                                      <p:cBhvr>
                                        <p:cTn id="32" dur="750" fill="hold"/>
                                        <p:tgtEl>
                                          <p:spTgt spid="50"/>
                                        </p:tgtEl>
                                        <p:attrNameLst>
                                          <p:attrName>ppt_x</p:attrName>
                                          <p:attrName>ppt_y</p:attrName>
                                        </p:attrNameLst>
                                      </p:cBhvr>
                                      <p:rCtr x="-21956" y="-21879"/>
                                    </p:animMotion>
                                  </p:childTnLst>
                                </p:cTn>
                              </p:par>
                              <p:par>
                                <p:cTn id="33" presetID="6" presetClass="emph" presetSubtype="0" decel="100000" fill="hold" nodeType="withEffect">
                                  <p:stCondLst>
                                    <p:cond delay="1300"/>
                                  </p:stCondLst>
                                  <p:childTnLst>
                                    <p:animScale>
                                      <p:cBhvr>
                                        <p:cTn id="34" dur="750" fill="hold"/>
                                        <p:tgtEl>
                                          <p:spTgt spid="50"/>
                                        </p:tgtEl>
                                      </p:cBhvr>
                                      <p:by x="82270" y="82270"/>
                                    </p:animScale>
                                  </p:childTnLst>
                                </p:cTn>
                              </p:par>
                              <p:par>
                                <p:cTn id="35" presetID="42" presetClass="path" presetSubtype="0" decel="100000" fill="hold" grpId="0" nodeType="withEffect">
                                  <p:stCondLst>
                                    <p:cond delay="1300"/>
                                  </p:stCondLst>
                                  <p:childTnLst>
                                    <p:animMotion origin="layout" path="M 4.70258E-6 -3.38175E-6 L -0.44 -0.43826 " pathEditMode="relative" rAng="0" ptsTypes="AA">
                                      <p:cBhvr>
                                        <p:cTn id="36" dur="750" fill="hold"/>
                                        <p:tgtEl>
                                          <p:spTgt spid="49"/>
                                        </p:tgtEl>
                                        <p:attrNameLst>
                                          <p:attrName>ppt_x</p:attrName>
                                          <p:attrName>ppt_y</p:attrName>
                                        </p:attrNameLst>
                                      </p:cBhvr>
                                      <p:rCtr x="-21994" y="-21879"/>
                                    </p:animMotion>
                                  </p:childTnLst>
                                </p:cTn>
                              </p:par>
                              <p:par>
                                <p:cTn id="37" presetID="6" presetClass="emph" presetSubtype="0" decel="100000" fill="hold" grpId="1" nodeType="withEffect">
                                  <p:stCondLst>
                                    <p:cond delay="1300"/>
                                  </p:stCondLst>
                                  <p:childTnLst>
                                    <p:animScale>
                                      <p:cBhvr>
                                        <p:cTn id="38" dur="750" fill="hold"/>
                                        <p:tgtEl>
                                          <p:spTgt spid="49"/>
                                        </p:tgtEl>
                                      </p:cBhvr>
                                      <p:by x="33330" y="33330"/>
                                    </p:animScale>
                                  </p:childTnLst>
                                </p:cTn>
                              </p:par>
                              <p:par>
                                <p:cTn id="39" presetID="10" presetClass="entr" presetSubtype="0" fill="hold" grpId="0" nodeType="withEffect">
                                  <p:stCondLst>
                                    <p:cond delay="200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42" presetClass="path" presetSubtype="0" decel="100000" fill="hold" grpId="1" nodeType="withEffect">
                                  <p:stCondLst>
                                    <p:cond delay="2000"/>
                                  </p:stCondLst>
                                  <p:childTnLst>
                                    <p:animMotion origin="layout" path="M 2.69339E-6 -0.05016 L 2.69339E-6 4.81162E-6 " pathEditMode="relative" rAng="0" ptsTypes="AA">
                                      <p:cBhvr>
                                        <p:cTn id="43" dur="750" fill="hold"/>
                                        <p:tgtEl>
                                          <p:spTgt spid="2"/>
                                        </p:tgtEl>
                                        <p:attrNameLst>
                                          <p:attrName>ppt_x</p:attrName>
                                          <p:attrName>ppt_y</p:attrName>
                                        </p:attrNameLst>
                                      </p:cBhvr>
                                      <p:rCtr x="0" y="24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70" grpId="0"/>
      <p:bldP spid="70" grpId="1"/>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4DB01C0-8D7F-40ED-BF60-1AF50D8BE850}"/>
              </a:ext>
            </a:extLst>
          </p:cNvPr>
          <p:cNvSpPr/>
          <p:nvPr/>
        </p:nvSpPr>
        <p:spPr bwMode="auto">
          <a:xfrm>
            <a:off x="8857352"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 name="TextBox 10">
            <a:extLst>
              <a:ext uri="{FF2B5EF4-FFF2-40B4-BE49-F238E27FC236}">
                <a16:creationId xmlns:a16="http://schemas.microsoft.com/office/drawing/2014/main" id="{E00B206E-FBD1-4006-8A91-04AF155C1450}"/>
              </a:ext>
            </a:extLst>
          </p:cNvPr>
          <p:cNvSpPr txBox="1"/>
          <p:nvPr/>
        </p:nvSpPr>
        <p:spPr>
          <a:xfrm>
            <a:off x="948282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a:t>
            </a:r>
          </a:p>
        </p:txBody>
      </p:sp>
      <p:sp>
        <p:nvSpPr>
          <p:cNvPr id="4" name="Commitments_EC4D">
            <a:extLst>
              <a:ext uri="{FF2B5EF4-FFF2-40B4-BE49-F238E27FC236}">
                <a16:creationId xmlns:a16="http://schemas.microsoft.com/office/drawing/2014/main" id="{BFBF24D7-F20E-4456-AAA3-46429E80C565}"/>
              </a:ext>
            </a:extLst>
          </p:cNvPr>
          <p:cNvSpPr>
            <a:spLocks noChangeAspect="1" noEditPoints="1"/>
          </p:cNvSpPr>
          <p:nvPr/>
        </p:nvSpPr>
        <p:spPr bwMode="auto">
          <a:xfrm>
            <a:off x="10174478" y="2883051"/>
            <a:ext cx="445498" cy="41771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Oval 4">
            <a:extLst>
              <a:ext uri="{FF2B5EF4-FFF2-40B4-BE49-F238E27FC236}">
                <a16:creationId xmlns:a16="http://schemas.microsoft.com/office/drawing/2014/main" id="{4CE71CC8-6C7D-423A-AEC7-1B30DD62800E}"/>
              </a:ext>
            </a:extLst>
          </p:cNvPr>
          <p:cNvSpPr/>
          <p:nvPr/>
        </p:nvSpPr>
        <p:spPr bwMode="auto">
          <a:xfrm>
            <a:off x="4678362"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TextBox 10">
            <a:extLst>
              <a:ext uri="{FF2B5EF4-FFF2-40B4-BE49-F238E27FC236}">
                <a16:creationId xmlns:a16="http://schemas.microsoft.com/office/drawing/2014/main" id="{5C0CD97A-BB85-4499-A8B2-F98C705F377C}"/>
              </a:ext>
            </a:extLst>
          </p:cNvPr>
          <p:cNvSpPr txBox="1"/>
          <p:nvPr/>
        </p:nvSpPr>
        <p:spPr>
          <a:xfrm>
            <a:off x="530383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8" name="Oval 7">
            <a:extLst>
              <a:ext uri="{FF2B5EF4-FFF2-40B4-BE49-F238E27FC236}">
                <a16:creationId xmlns:a16="http://schemas.microsoft.com/office/drawing/2014/main" id="{9D248F64-EC57-4B2D-9F72-EF051EC8EAE4}"/>
              </a:ext>
            </a:extLst>
          </p:cNvPr>
          <p:cNvSpPr/>
          <p:nvPr/>
        </p:nvSpPr>
        <p:spPr bwMode="auto">
          <a:xfrm>
            <a:off x="499373"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TextBox 10">
            <a:extLst>
              <a:ext uri="{FF2B5EF4-FFF2-40B4-BE49-F238E27FC236}">
                <a16:creationId xmlns:a16="http://schemas.microsoft.com/office/drawing/2014/main" id="{7E11FC09-B3D6-4DA9-85AE-111BA04CA02D}"/>
              </a:ext>
            </a:extLst>
          </p:cNvPr>
          <p:cNvSpPr txBox="1"/>
          <p:nvPr/>
        </p:nvSpPr>
        <p:spPr>
          <a:xfrm>
            <a:off x="1124848"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Intelligence</a:t>
            </a:r>
          </a:p>
        </p:txBody>
      </p:sp>
      <p:sp>
        <p:nvSpPr>
          <p:cNvPr id="11" name="Intelligence">
            <a:extLst>
              <a:ext uri="{FF2B5EF4-FFF2-40B4-BE49-F238E27FC236}">
                <a16:creationId xmlns:a16="http://schemas.microsoft.com/office/drawing/2014/main" id="{D43962B3-2BC4-4AB7-AB30-0A7D19930FBD}"/>
              </a:ext>
            </a:extLst>
          </p:cNvPr>
          <p:cNvSpPr>
            <a:spLocks noChangeAspect="1" noEditPoints="1"/>
          </p:cNvSpPr>
          <p:nvPr/>
        </p:nvSpPr>
        <p:spPr bwMode="auto">
          <a:xfrm>
            <a:off x="1809061" y="2871876"/>
            <a:ext cx="460374" cy="44238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3D">
            <a:extLst>
              <a:ext uri="{FF2B5EF4-FFF2-40B4-BE49-F238E27FC236}">
                <a16:creationId xmlns:a16="http://schemas.microsoft.com/office/drawing/2014/main" id="{F0F85EA4-2F4B-48A7-BD8C-DCF832C4377C}"/>
              </a:ext>
            </a:extLst>
          </p:cNvPr>
          <p:cNvSpPr>
            <a:spLocks noChangeAspect="1" noEditPoints="1"/>
          </p:cNvSpPr>
          <p:nvPr/>
        </p:nvSpPr>
        <p:spPr bwMode="auto">
          <a:xfrm>
            <a:off x="6047208"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6A9D3379-91AE-4978-B08E-B1CBB943353A}"/>
              </a:ext>
            </a:extLst>
          </p:cNvPr>
          <p:cNvSpPr>
            <a:spLocks noGrp="1"/>
          </p:cNvSpPr>
          <p:nvPr>
            <p:ph type="title"/>
          </p:nvPr>
        </p:nvSpPr>
        <p:spPr/>
        <p:txBody>
          <a:bodyPr/>
          <a:lstStyle/>
          <a:p>
            <a:r>
              <a:rPr lang="en-US" kern="0" spc="120" dirty="0">
                <a:ln>
                  <a:noFill/>
                </a:ln>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Our </a:t>
            </a:r>
            <a:r>
              <a:rPr lang="en-US" kern="0" spc="120" dirty="0">
                <a:ln>
                  <a:noFill/>
                </a:ln>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unique</a:t>
            </a:r>
            <a:r>
              <a:rPr lang="en-US" kern="0" spc="120" dirty="0">
                <a:ln>
                  <a:noFill/>
                </a:ln>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 approach</a:t>
            </a:r>
            <a:endParaRPr lang="en-US" dirty="0"/>
          </a:p>
        </p:txBody>
      </p:sp>
    </p:spTree>
    <p:custDataLst>
      <p:tags r:id="rId1"/>
    </p:custDataLst>
    <p:extLst>
      <p:ext uri="{BB962C8B-B14F-4D97-AF65-F5344CB8AC3E}">
        <p14:creationId xmlns:p14="http://schemas.microsoft.com/office/powerpoint/2010/main" val="335336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499"/>
                                          </p:stCondLst>
                                        </p:cTn>
                                        <p:tgtEl>
                                          <p:spTgt spid="6"/>
                                        </p:tgtEl>
                                        <p:attrNameLst>
                                          <p:attrName>style.visibility</p:attrName>
                                        </p:attrNameLst>
                                      </p:cBhvr>
                                      <p:to>
                                        <p:strVal val="visible"/>
                                      </p:to>
                                    </p:set>
                                  </p:childTnLst>
                                </p:cTn>
                              </p:par>
                              <p:par>
                                <p:cTn id="7" presetID="6" presetClass="emph" presetSubtype="0" accel="100000" autoRev="1" fill="hold" grpId="1" nodeType="withEffect">
                                  <p:stCondLst>
                                    <p:cond delay="200"/>
                                  </p:stCondLst>
                                  <p:childTnLst>
                                    <p:animScale>
                                      <p:cBhvr>
                                        <p:cTn id="8" dur="500" fill="hold"/>
                                        <p:tgtEl>
                                          <p:spTgt spid="6"/>
                                        </p:tgtEl>
                                      </p:cBhvr>
                                      <p:by x="0" y="0"/>
                                    </p:animScale>
                                  </p:childTnLst>
                                </p:cTn>
                              </p:par>
                              <p:par>
                                <p:cTn id="9" presetID="1" presetClass="entr" presetSubtype="0" fill="hold" grpId="0" nodeType="withEffect">
                                  <p:stCondLst>
                                    <p:cond delay="200"/>
                                  </p:stCondLst>
                                  <p:childTnLst>
                                    <p:set>
                                      <p:cBhvr>
                                        <p:cTn id="10" dur="1" fill="hold">
                                          <p:stCondLst>
                                            <p:cond delay="499"/>
                                          </p:stCondLst>
                                        </p:cTn>
                                        <p:tgtEl>
                                          <p:spTgt spid="5"/>
                                        </p:tgtEl>
                                        <p:attrNameLst>
                                          <p:attrName>style.visibility</p:attrName>
                                        </p:attrNameLst>
                                      </p:cBhvr>
                                      <p:to>
                                        <p:strVal val="visible"/>
                                      </p:to>
                                    </p:set>
                                  </p:childTnLst>
                                </p:cTn>
                              </p:par>
                              <p:par>
                                <p:cTn id="11" presetID="6" presetClass="emph" presetSubtype="0" accel="100000" autoRev="1" fill="hold" grpId="1" nodeType="withEffect">
                                  <p:stCondLst>
                                    <p:cond delay="200"/>
                                  </p:stCondLst>
                                  <p:childTnLst>
                                    <p:animScale>
                                      <p:cBhvr>
                                        <p:cTn id="12" dur="500" fill="hold"/>
                                        <p:tgtEl>
                                          <p:spTgt spid="5"/>
                                        </p:tgtEl>
                                      </p:cBhvr>
                                      <p:by x="0" y="0"/>
                                    </p:animScale>
                                  </p:childTnLst>
                                </p:cTn>
                              </p:par>
                              <p:par>
                                <p:cTn id="13" presetID="1" presetClass="entr" presetSubtype="0" fill="hold" grpId="0" nodeType="withEffect">
                                  <p:stCondLst>
                                    <p:cond delay="200"/>
                                  </p:stCondLst>
                                  <p:childTnLst>
                                    <p:set>
                                      <p:cBhvr>
                                        <p:cTn id="14" dur="1" fill="hold">
                                          <p:stCondLst>
                                            <p:cond delay="499"/>
                                          </p:stCondLst>
                                        </p:cTn>
                                        <p:tgtEl>
                                          <p:spTgt spid="9"/>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500" fill="hold"/>
                                        <p:tgtEl>
                                          <p:spTgt spid="9"/>
                                        </p:tgtEl>
                                      </p:cBhvr>
                                      <p:by x="0" y="0"/>
                                    </p:animScale>
                                  </p:childTnLst>
                                </p:cTn>
                              </p:par>
                              <p:par>
                                <p:cTn id="17" presetID="1" presetClass="entr" presetSubtype="0" fill="hold" grpId="0" nodeType="withEffect">
                                  <p:stCondLst>
                                    <p:cond delay="200"/>
                                  </p:stCondLst>
                                  <p:childTnLst>
                                    <p:set>
                                      <p:cBhvr>
                                        <p:cTn id="18" dur="1" fill="hold">
                                          <p:stCondLst>
                                            <p:cond delay="499"/>
                                          </p:stCondLst>
                                        </p:cTn>
                                        <p:tgtEl>
                                          <p:spTgt spid="8"/>
                                        </p:tgtEl>
                                        <p:attrNameLst>
                                          <p:attrName>style.visibility</p:attrName>
                                        </p:attrNameLst>
                                      </p:cBhvr>
                                      <p:to>
                                        <p:strVal val="visible"/>
                                      </p:to>
                                    </p:set>
                                  </p:childTnLst>
                                </p:cTn>
                              </p:par>
                              <p:par>
                                <p:cTn id="19" presetID="6" presetClass="emph" presetSubtype="0" accel="100000" autoRev="1" fill="hold" grpId="1" nodeType="withEffect">
                                  <p:stCondLst>
                                    <p:cond delay="200"/>
                                  </p:stCondLst>
                                  <p:childTnLst>
                                    <p:animScale>
                                      <p:cBhvr>
                                        <p:cTn id="20" dur="500" fill="hold"/>
                                        <p:tgtEl>
                                          <p:spTgt spid="8"/>
                                        </p:tgtEl>
                                      </p:cBhvr>
                                      <p:by x="0" y="0"/>
                                    </p:animScale>
                                  </p:childTnLst>
                                </p:cTn>
                              </p:par>
                              <p:par>
                                <p:cTn id="21" presetID="1" presetClass="entr" presetSubtype="0" fill="hold" grpId="0" nodeType="withEffect">
                                  <p:stCondLst>
                                    <p:cond delay="200"/>
                                  </p:stCondLst>
                                  <p:childTnLst>
                                    <p:set>
                                      <p:cBhvr>
                                        <p:cTn id="22" dur="1" fill="hold">
                                          <p:stCondLst>
                                            <p:cond delay="499"/>
                                          </p:stCondLst>
                                        </p:cTn>
                                        <p:tgtEl>
                                          <p:spTgt spid="2"/>
                                        </p:tgtEl>
                                        <p:attrNameLst>
                                          <p:attrName>style.visibility</p:attrName>
                                        </p:attrNameLst>
                                      </p:cBhvr>
                                      <p:to>
                                        <p:strVal val="visible"/>
                                      </p:to>
                                    </p:set>
                                  </p:childTnLst>
                                </p:cTn>
                              </p:par>
                              <p:par>
                                <p:cTn id="23" presetID="6" presetClass="emph" presetSubtype="0" accel="100000" autoRev="1" fill="hold" grpId="1" nodeType="withEffect">
                                  <p:stCondLst>
                                    <p:cond delay="200"/>
                                  </p:stCondLst>
                                  <p:childTnLst>
                                    <p:animScale>
                                      <p:cBhvr>
                                        <p:cTn id="24" dur="500" fill="hold"/>
                                        <p:tgtEl>
                                          <p:spTgt spid="2"/>
                                        </p:tgtEl>
                                      </p:cBhvr>
                                      <p:by x="0" y="0"/>
                                    </p:animScale>
                                  </p:childTnLst>
                                </p:cTn>
                              </p:par>
                              <p:par>
                                <p:cTn id="25" presetID="1" presetClass="entr" presetSubtype="0" fill="hold" grpId="0" nodeType="withEffect">
                                  <p:stCondLst>
                                    <p:cond delay="200"/>
                                  </p:stCondLst>
                                  <p:childTnLst>
                                    <p:set>
                                      <p:cBhvr>
                                        <p:cTn id="26" dur="1" fill="hold">
                                          <p:stCondLst>
                                            <p:cond delay="499"/>
                                          </p:stCondLst>
                                        </p:cTn>
                                        <p:tgtEl>
                                          <p:spTgt spid="4"/>
                                        </p:tgtEl>
                                        <p:attrNameLst>
                                          <p:attrName>style.visibility</p:attrName>
                                        </p:attrNameLst>
                                      </p:cBhvr>
                                      <p:to>
                                        <p:strVal val="visible"/>
                                      </p:to>
                                    </p:set>
                                  </p:childTnLst>
                                </p:cTn>
                              </p:par>
                              <p:par>
                                <p:cTn id="27" presetID="6" presetClass="emph" presetSubtype="0" accel="100000" autoRev="1" fill="hold" grpId="1" nodeType="withEffect">
                                  <p:stCondLst>
                                    <p:cond delay="200"/>
                                  </p:stCondLst>
                                  <p:childTnLst>
                                    <p:animScale>
                                      <p:cBhvr>
                                        <p:cTn id="28" dur="500" fill="hold"/>
                                        <p:tgtEl>
                                          <p:spTgt spid="4"/>
                                        </p:tgtEl>
                                      </p:cBhvr>
                                      <p:by x="0" y="0"/>
                                    </p:animScale>
                                  </p:childTnLst>
                                </p:cTn>
                              </p:par>
                              <p:par>
                                <p:cTn id="29" presetID="1" presetClass="entr" presetSubtype="0" fill="hold" grpId="0" nodeType="withEffect">
                                  <p:stCondLst>
                                    <p:cond delay="200"/>
                                  </p:stCondLst>
                                  <p:childTnLst>
                                    <p:set>
                                      <p:cBhvr>
                                        <p:cTn id="30" dur="1" fill="hold">
                                          <p:stCondLst>
                                            <p:cond delay="499"/>
                                          </p:stCondLst>
                                        </p:cTn>
                                        <p:tgtEl>
                                          <p:spTgt spid="3"/>
                                        </p:tgtEl>
                                        <p:attrNameLst>
                                          <p:attrName>style.visibility</p:attrName>
                                        </p:attrNameLst>
                                      </p:cBhvr>
                                      <p:to>
                                        <p:strVal val="visible"/>
                                      </p:to>
                                    </p:set>
                                  </p:childTnLst>
                                </p:cTn>
                              </p:par>
                              <p:par>
                                <p:cTn id="31" presetID="6" presetClass="emph" presetSubtype="0" accel="100000" autoRev="1" fill="hold" grpId="1" nodeType="withEffect">
                                  <p:stCondLst>
                                    <p:cond delay="200"/>
                                  </p:stCondLst>
                                  <p:childTnLst>
                                    <p:animScale>
                                      <p:cBhvr>
                                        <p:cTn id="32" dur="500" fill="hold"/>
                                        <p:tgtEl>
                                          <p:spTgt spid="3"/>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11"/>
                                        </p:tgtEl>
                                        <p:attrNameLst>
                                          <p:attrName>style.visibility</p:attrName>
                                        </p:attrNameLst>
                                      </p:cBhvr>
                                      <p:to>
                                        <p:strVal val="visible"/>
                                      </p:to>
                                    </p:set>
                                  </p:childTnLst>
                                </p:cTn>
                              </p:par>
                              <p:par>
                                <p:cTn id="35" presetID="6" presetClass="emph" presetSubtype="0" accel="100000" autoRev="1" fill="hold" grpId="1" nodeType="withEffect">
                                  <p:stCondLst>
                                    <p:cond delay="200"/>
                                  </p:stCondLst>
                                  <p:childTnLst>
                                    <p:animScale>
                                      <p:cBhvr>
                                        <p:cTn id="36" dur="500" fill="hold"/>
                                        <p:tgtEl>
                                          <p:spTgt spid="11"/>
                                        </p:tgtEl>
                                      </p:cBhvr>
                                      <p:by x="0" y="0"/>
                                    </p:animScale>
                                  </p:childTnLst>
                                </p:cTn>
                              </p:par>
                              <p:par>
                                <p:cTn id="37" presetID="1" presetClass="entr" presetSubtype="0" fill="hold" grpId="0" nodeType="withEffect">
                                  <p:stCondLst>
                                    <p:cond delay="200"/>
                                  </p:stCondLst>
                                  <p:childTnLst>
                                    <p:set>
                                      <p:cBhvr>
                                        <p:cTn id="38" dur="1" fill="hold">
                                          <p:stCondLst>
                                            <p:cond delay="499"/>
                                          </p:stCondLst>
                                        </p:cTn>
                                        <p:tgtEl>
                                          <p:spTgt spid="12"/>
                                        </p:tgtEl>
                                        <p:attrNameLst>
                                          <p:attrName>style.visibility</p:attrName>
                                        </p:attrNameLst>
                                      </p:cBhvr>
                                      <p:to>
                                        <p:strVal val="visible"/>
                                      </p:to>
                                    </p:set>
                                  </p:childTnLst>
                                </p:cTn>
                              </p:par>
                              <p:par>
                                <p:cTn id="39" presetID="6" presetClass="emph" presetSubtype="0" accel="100000" autoRev="1" fill="hold" grpId="1" nodeType="withEffect">
                                  <p:stCondLst>
                                    <p:cond delay="200"/>
                                  </p:stCondLst>
                                  <p:childTnLst>
                                    <p:animScale>
                                      <p:cBhvr>
                                        <p:cTn id="40" dur="500" fill="hold"/>
                                        <p:tgtEl>
                                          <p:spTgt spid="12"/>
                                        </p:tgtEl>
                                      </p:cBhvr>
                                      <p:by x="0" y="0"/>
                                    </p:animScale>
                                  </p:childTnLst>
                                </p:cTn>
                              </p:par>
                              <p:par>
                                <p:cTn id="41" presetID="10" presetClass="entr" presetSubtype="0" fill="hold" grpId="0" nodeType="withEffect">
                                  <p:stCondLst>
                                    <p:cond delay="9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childTnLst>
                                </p:cTn>
                              </p:par>
                              <p:par>
                                <p:cTn id="44" presetID="42" presetClass="path" presetSubtype="0" decel="100000" fill="hold" grpId="1" nodeType="withEffect">
                                  <p:stCondLst>
                                    <p:cond delay="500"/>
                                  </p:stCondLst>
                                  <p:childTnLst>
                                    <p:animMotion origin="layout" path="M 0 -3.25465E-6 L 0 0.25012 " pathEditMode="relative" rAng="0" ptsTypes="AA">
                                      <p:cBhvr>
                                        <p:cTn id="45" dur="750" spd="-100000" fill="hold"/>
                                        <p:tgtEl>
                                          <p:spTgt spid="7"/>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4" grpId="0" animBg="1"/>
      <p:bldP spid="4" grpId="1" animBg="1"/>
      <p:bldP spid="5" grpId="0" animBg="1"/>
      <p:bldP spid="5" grpId="1" animBg="1"/>
      <p:bldP spid="6" grpId="0"/>
      <p:bldP spid="6" grpId="1"/>
      <p:bldP spid="8" grpId="0" animBg="1"/>
      <p:bldP spid="8" grpId="1" animBg="1"/>
      <p:bldP spid="9" grpId="0"/>
      <p:bldP spid="9" grpId="1"/>
      <p:bldP spid="11" grpId="0" animBg="1"/>
      <p:bldP spid="11" grpId="1" animBg="1"/>
      <p:bldP spid="12" grpId="0" animBg="1"/>
      <p:bldP spid="12" grpId="1" animBg="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C0E41C6-4FAE-480B-9644-6D8D05CC3E64}"/>
              </a:ext>
            </a:extLst>
          </p:cNvPr>
          <p:cNvSpPr/>
          <p:nvPr/>
        </p:nvSpPr>
        <p:spPr bwMode="auto">
          <a:xfrm>
            <a:off x="7196817" y="2435376"/>
            <a:ext cx="2106840" cy="210684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 name="TextBox 10">
            <a:extLst>
              <a:ext uri="{FF2B5EF4-FFF2-40B4-BE49-F238E27FC236}">
                <a16:creationId xmlns:a16="http://schemas.microsoft.com/office/drawing/2014/main" id="{9424EE07-9AE0-4333-8E09-E32C74233EE3}"/>
              </a:ext>
            </a:extLst>
          </p:cNvPr>
          <p:cNvSpPr txBox="1"/>
          <p:nvPr/>
        </p:nvSpPr>
        <p:spPr>
          <a:xfrm>
            <a:off x="733583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4" name="3D">
            <a:extLst>
              <a:ext uri="{FF2B5EF4-FFF2-40B4-BE49-F238E27FC236}">
                <a16:creationId xmlns:a16="http://schemas.microsoft.com/office/drawing/2014/main" id="{8E78EED0-28F4-4866-8A53-559721577291}"/>
              </a:ext>
            </a:extLst>
          </p:cNvPr>
          <p:cNvSpPr>
            <a:spLocks noChangeAspect="1" noEditPoints="1"/>
          </p:cNvSpPr>
          <p:nvPr/>
        </p:nvSpPr>
        <p:spPr bwMode="auto">
          <a:xfrm>
            <a:off x="8079208"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Oval 9">
            <a:extLst>
              <a:ext uri="{FF2B5EF4-FFF2-40B4-BE49-F238E27FC236}">
                <a16:creationId xmlns:a16="http://schemas.microsoft.com/office/drawing/2014/main" id="{9F257A65-69BB-4DF8-B61C-4FE904BB4A4D}"/>
              </a:ext>
            </a:extLst>
          </p:cNvPr>
          <p:cNvSpPr/>
          <p:nvPr/>
        </p:nvSpPr>
        <p:spPr bwMode="auto">
          <a:xfrm>
            <a:off x="13873074"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 name="TextBox 10">
            <a:extLst>
              <a:ext uri="{FF2B5EF4-FFF2-40B4-BE49-F238E27FC236}">
                <a16:creationId xmlns:a16="http://schemas.microsoft.com/office/drawing/2014/main" id="{3CE95673-A854-40E6-84C4-FCD85D86223B}"/>
              </a:ext>
            </a:extLst>
          </p:cNvPr>
          <p:cNvSpPr txBox="1"/>
          <p:nvPr/>
        </p:nvSpPr>
        <p:spPr>
          <a:xfrm>
            <a:off x="14498549"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a:t>
            </a:r>
          </a:p>
        </p:txBody>
      </p:sp>
      <p:sp>
        <p:nvSpPr>
          <p:cNvPr id="12" name="Commitments_EC4D">
            <a:extLst>
              <a:ext uri="{FF2B5EF4-FFF2-40B4-BE49-F238E27FC236}">
                <a16:creationId xmlns:a16="http://schemas.microsoft.com/office/drawing/2014/main" id="{D27C1D58-541F-4C06-A900-5E3DD2FFE13E}"/>
              </a:ext>
            </a:extLst>
          </p:cNvPr>
          <p:cNvSpPr>
            <a:spLocks noChangeAspect="1" noEditPoints="1"/>
          </p:cNvSpPr>
          <p:nvPr/>
        </p:nvSpPr>
        <p:spPr bwMode="auto">
          <a:xfrm>
            <a:off x="15190200" y="2883051"/>
            <a:ext cx="445498" cy="41771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12">
            <a:extLst>
              <a:ext uri="{FF2B5EF4-FFF2-40B4-BE49-F238E27FC236}">
                <a16:creationId xmlns:a16="http://schemas.microsoft.com/office/drawing/2014/main" id="{88D7A1BE-0DB9-460A-91CD-ED4F113B7797}"/>
              </a:ext>
            </a:extLst>
          </p:cNvPr>
          <p:cNvSpPr/>
          <p:nvPr/>
        </p:nvSpPr>
        <p:spPr bwMode="auto">
          <a:xfrm>
            <a:off x="-4570162"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TextBox 10">
            <a:extLst>
              <a:ext uri="{FF2B5EF4-FFF2-40B4-BE49-F238E27FC236}">
                <a16:creationId xmlns:a16="http://schemas.microsoft.com/office/drawing/2014/main" id="{7AB32371-F367-4711-A32B-308175729B8C}"/>
              </a:ext>
            </a:extLst>
          </p:cNvPr>
          <p:cNvSpPr txBox="1"/>
          <p:nvPr/>
        </p:nvSpPr>
        <p:spPr>
          <a:xfrm>
            <a:off x="-394468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Intelligence</a:t>
            </a:r>
          </a:p>
        </p:txBody>
      </p:sp>
      <p:sp>
        <p:nvSpPr>
          <p:cNvPr id="15" name="Intelligence">
            <a:extLst>
              <a:ext uri="{FF2B5EF4-FFF2-40B4-BE49-F238E27FC236}">
                <a16:creationId xmlns:a16="http://schemas.microsoft.com/office/drawing/2014/main" id="{277CBD65-D481-498A-8B66-EEBCFEB7B126}"/>
              </a:ext>
            </a:extLst>
          </p:cNvPr>
          <p:cNvSpPr>
            <a:spLocks noChangeAspect="1" noEditPoints="1"/>
          </p:cNvSpPr>
          <p:nvPr/>
        </p:nvSpPr>
        <p:spPr bwMode="auto">
          <a:xfrm>
            <a:off x="-3260474" y="2871876"/>
            <a:ext cx="460374" cy="44238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TextBox 18">
            <a:extLst>
              <a:ext uri="{FF2B5EF4-FFF2-40B4-BE49-F238E27FC236}">
                <a16:creationId xmlns:a16="http://schemas.microsoft.com/office/drawing/2014/main" id="{DD1F5295-2CEF-4283-98CA-957057273056}"/>
              </a:ext>
            </a:extLst>
          </p:cNvPr>
          <p:cNvSpPr txBox="1"/>
          <p:nvPr/>
        </p:nvSpPr>
        <p:spPr>
          <a:xfrm>
            <a:off x="9612923" y="3193194"/>
            <a:ext cx="282355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Secure</a:t>
            </a: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 </a:t>
            </a:r>
            <a:b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b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foundation</a:t>
            </a:r>
          </a:p>
        </p:txBody>
      </p:sp>
      <p:sp>
        <p:nvSpPr>
          <p:cNvPr id="22" name="TextBox 10">
            <a:extLst>
              <a:ext uri="{FF2B5EF4-FFF2-40B4-BE49-F238E27FC236}">
                <a16:creationId xmlns:a16="http://schemas.microsoft.com/office/drawing/2014/main" id="{A311ADF8-7198-4C36-A4BE-03A602C0D690}"/>
              </a:ext>
            </a:extLst>
          </p:cNvPr>
          <p:cNvSpPr txBox="1"/>
          <p:nvPr/>
        </p:nvSpPr>
        <p:spPr>
          <a:xfrm>
            <a:off x="4190961" y="705036"/>
            <a:ext cx="18288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120" normalizeH="0" noProof="0" dirty="0">
                <a:ln>
                  <a:noFill/>
                </a:ln>
                <a:gradFill>
                  <a:gsLst>
                    <a:gs pos="0">
                      <a:schemeClr val="tx2"/>
                    </a:gs>
                    <a:gs pos="100000">
                      <a:schemeClr val="tx2"/>
                    </a:gs>
                  </a:gsLst>
                  <a:lin ang="5400000" scaled="0"/>
                </a:gradFill>
                <a:effectLst/>
                <a:uLnTx/>
                <a:uFillTx/>
                <a:latin typeface="Segoe UI Semilight"/>
                <a:ea typeface="+mn-ea"/>
                <a:cs typeface="Segoe UI" pitchFamily="34" charset="0"/>
              </a:rPr>
              <a:t>Physical</a:t>
            </a:r>
          </a:p>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120" normalizeH="0" noProof="0" dirty="0">
                <a:ln>
                  <a:noFill/>
                </a:ln>
                <a:gradFill>
                  <a:gsLst>
                    <a:gs pos="0">
                      <a:schemeClr val="tx2"/>
                    </a:gs>
                    <a:gs pos="100000">
                      <a:schemeClr val="tx2"/>
                    </a:gs>
                  </a:gsLst>
                  <a:lin ang="5400000" scaled="0"/>
                </a:gradFill>
                <a:effectLst/>
                <a:uLnTx/>
                <a:uFillTx/>
                <a:latin typeface="Segoe UI Semilight"/>
                <a:ea typeface="+mn-ea"/>
                <a:cs typeface="Segoe UI" pitchFamily="34" charset="0"/>
              </a:rPr>
              <a:t>security</a:t>
            </a:r>
          </a:p>
        </p:txBody>
      </p:sp>
      <p:sp>
        <p:nvSpPr>
          <p:cNvPr id="23" name="TextBox 10">
            <a:extLst>
              <a:ext uri="{FF2B5EF4-FFF2-40B4-BE49-F238E27FC236}">
                <a16:creationId xmlns:a16="http://schemas.microsoft.com/office/drawing/2014/main" id="{932FBA59-9DC2-4063-A50A-257FC9BB886A}"/>
              </a:ext>
            </a:extLst>
          </p:cNvPr>
          <p:cNvSpPr txBox="1"/>
          <p:nvPr/>
        </p:nvSpPr>
        <p:spPr>
          <a:xfrm>
            <a:off x="2585737" y="2683505"/>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120" normalizeH="0" noProof="0" dirty="0">
                <a:ln>
                  <a:noFill/>
                </a:ln>
                <a:gradFill>
                  <a:gsLst>
                    <a:gs pos="0">
                      <a:schemeClr val="tx2"/>
                    </a:gs>
                    <a:gs pos="100000">
                      <a:schemeClr val="tx2"/>
                    </a:gs>
                  </a:gsLst>
                  <a:lin ang="5400000" scaled="0"/>
                </a:gradFill>
                <a:effectLst/>
                <a:uLnTx/>
                <a:uFillTx/>
                <a:latin typeface="Segoe UI Semilight"/>
                <a:ea typeface="+mn-ea"/>
                <a:cs typeface="Segoe UI" pitchFamily="34" charset="0"/>
              </a:rPr>
              <a:t>Operational security</a:t>
            </a:r>
          </a:p>
        </p:txBody>
      </p:sp>
      <p:sp>
        <p:nvSpPr>
          <p:cNvPr id="24" name="TextBox 10">
            <a:extLst>
              <a:ext uri="{FF2B5EF4-FFF2-40B4-BE49-F238E27FC236}">
                <a16:creationId xmlns:a16="http://schemas.microsoft.com/office/drawing/2014/main" id="{BF6A1123-5E18-437A-BF38-49166F7FB91F}"/>
              </a:ext>
            </a:extLst>
          </p:cNvPr>
          <p:cNvSpPr txBox="1"/>
          <p:nvPr/>
        </p:nvSpPr>
        <p:spPr>
          <a:xfrm>
            <a:off x="3233321" y="4938279"/>
            <a:ext cx="206208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120" normalizeH="0" noProof="0" dirty="0">
                <a:ln>
                  <a:noFill/>
                </a:ln>
                <a:gradFill>
                  <a:gsLst>
                    <a:gs pos="0">
                      <a:schemeClr val="tx2"/>
                    </a:gs>
                    <a:gs pos="100000">
                      <a:schemeClr val="tx2"/>
                    </a:gs>
                  </a:gsLst>
                  <a:lin ang="5400000" scaled="0"/>
                </a:gradFill>
                <a:effectLst/>
                <a:uLnTx/>
                <a:uFillTx/>
                <a:latin typeface="Segoe UI Semilight"/>
                <a:ea typeface="+mn-ea"/>
                <a:cs typeface="Segoe UI" pitchFamily="34" charset="0"/>
              </a:rPr>
              <a:t>Customer controls</a:t>
            </a:r>
          </a:p>
        </p:txBody>
      </p:sp>
      <p:grpSp>
        <p:nvGrpSpPr>
          <p:cNvPr id="64" name="Group 63" hidden="1">
            <a:extLst>
              <a:ext uri="{FF2B5EF4-FFF2-40B4-BE49-F238E27FC236}">
                <a16:creationId xmlns:a16="http://schemas.microsoft.com/office/drawing/2014/main" id="{E7684D3C-498B-4EC8-BBD0-7B6A4D505F04}"/>
              </a:ext>
            </a:extLst>
          </p:cNvPr>
          <p:cNvGrpSpPr/>
          <p:nvPr/>
        </p:nvGrpSpPr>
        <p:grpSpPr>
          <a:xfrm>
            <a:off x="4464049" y="673816"/>
            <a:ext cx="3324527" cy="5629960"/>
            <a:chOff x="4464049" y="673816"/>
            <a:chExt cx="3324527" cy="5629960"/>
          </a:xfrm>
        </p:grpSpPr>
        <p:cxnSp>
          <p:nvCxnSpPr>
            <p:cNvPr id="17" name="Cloud On-premise line">
              <a:extLst>
                <a:ext uri="{FF2B5EF4-FFF2-40B4-BE49-F238E27FC236}">
                  <a16:creationId xmlns:a16="http://schemas.microsoft.com/office/drawing/2014/main" id="{6E7A297D-FB3F-4E00-8178-DAFE7FF5661E}"/>
                </a:ext>
              </a:extLst>
            </p:cNvPr>
            <p:cNvCxnSpPr>
              <a:cxnSpLocks/>
            </p:cNvCxnSpPr>
            <p:nvPr/>
          </p:nvCxnSpPr>
          <p:spPr>
            <a:xfrm>
              <a:off x="5262880" y="348879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1" name="Group 60">
              <a:extLst>
                <a:ext uri="{FF2B5EF4-FFF2-40B4-BE49-F238E27FC236}">
                  <a16:creationId xmlns:a16="http://schemas.microsoft.com/office/drawing/2014/main" id="{A9DAF0E5-45E0-4F81-B674-E2016C437657}"/>
                </a:ext>
              </a:extLst>
            </p:cNvPr>
            <p:cNvGrpSpPr/>
            <p:nvPr/>
          </p:nvGrpSpPr>
          <p:grpSpPr>
            <a:xfrm>
              <a:off x="4464049" y="3018518"/>
              <a:ext cx="940556" cy="940556"/>
              <a:chOff x="4464049" y="3018518"/>
              <a:chExt cx="940556" cy="940556"/>
            </a:xfrm>
          </p:grpSpPr>
          <p:sp>
            <p:nvSpPr>
              <p:cNvPr id="6" name="Oval 5">
                <a:extLst>
                  <a:ext uri="{FF2B5EF4-FFF2-40B4-BE49-F238E27FC236}">
                    <a16:creationId xmlns:a16="http://schemas.microsoft.com/office/drawing/2014/main" id="{92476627-7DE5-44D2-BAC0-E7C234B3C430}"/>
                  </a:ext>
                </a:extLst>
              </p:cNvPr>
              <p:cNvSpPr/>
              <p:nvPr/>
            </p:nvSpPr>
            <p:spPr bwMode="auto">
              <a:xfrm>
                <a:off x="4464049" y="3018518"/>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Lock">
                <a:extLst>
                  <a:ext uri="{FF2B5EF4-FFF2-40B4-BE49-F238E27FC236}">
                    <a16:creationId xmlns:a16="http://schemas.microsoft.com/office/drawing/2014/main" id="{904FC615-268A-4829-AF78-B8E320D0194B}"/>
                  </a:ext>
                </a:extLst>
              </p:cNvPr>
              <p:cNvSpPr>
                <a:spLocks noChangeAspect="1" noEditPoints="1"/>
              </p:cNvSpPr>
              <p:nvPr/>
            </p:nvSpPr>
            <p:spPr bwMode="auto">
              <a:xfrm>
                <a:off x="4780424" y="3273693"/>
                <a:ext cx="307808" cy="4302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38" name="Cloud On-premise line">
              <a:extLst>
                <a:ext uri="{FF2B5EF4-FFF2-40B4-BE49-F238E27FC236}">
                  <a16:creationId xmlns:a16="http://schemas.microsoft.com/office/drawing/2014/main" id="{CC0B99BF-8E1C-4A3E-84B4-E88426C63020}"/>
                </a:ext>
              </a:extLst>
            </p:cNvPr>
            <p:cNvCxnSpPr>
              <a:cxnSpLocks/>
            </p:cNvCxnSpPr>
            <p:nvPr/>
          </p:nvCxnSpPr>
          <p:spPr>
            <a:xfrm rot="2700000">
              <a:off x="5854639" y="206016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cxnSp>
          <p:nvCxnSpPr>
            <p:cNvPr id="52" name="Cloud On-premise line">
              <a:extLst>
                <a:ext uri="{FF2B5EF4-FFF2-40B4-BE49-F238E27FC236}">
                  <a16:creationId xmlns:a16="http://schemas.microsoft.com/office/drawing/2014/main" id="{F4C9E0B2-5565-4B96-89A5-D883C8AFF9CA}"/>
                </a:ext>
              </a:extLst>
            </p:cNvPr>
            <p:cNvCxnSpPr>
              <a:cxnSpLocks/>
            </p:cNvCxnSpPr>
            <p:nvPr/>
          </p:nvCxnSpPr>
          <p:spPr>
            <a:xfrm rot="18900000">
              <a:off x="5854639" y="491742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2" name="Group 61">
              <a:extLst>
                <a:ext uri="{FF2B5EF4-FFF2-40B4-BE49-F238E27FC236}">
                  <a16:creationId xmlns:a16="http://schemas.microsoft.com/office/drawing/2014/main" id="{FFA37CD2-D7E6-481A-9D70-7AB555D032E0}"/>
                </a:ext>
              </a:extLst>
            </p:cNvPr>
            <p:cNvGrpSpPr/>
            <p:nvPr/>
          </p:nvGrpSpPr>
          <p:grpSpPr>
            <a:xfrm>
              <a:off x="5435257" y="5363220"/>
              <a:ext cx="940556" cy="940556"/>
              <a:chOff x="5435257" y="5363220"/>
              <a:chExt cx="940556" cy="940556"/>
            </a:xfrm>
          </p:grpSpPr>
          <p:sp>
            <p:nvSpPr>
              <p:cNvPr id="54" name="Oval 53">
                <a:extLst>
                  <a:ext uri="{FF2B5EF4-FFF2-40B4-BE49-F238E27FC236}">
                    <a16:creationId xmlns:a16="http://schemas.microsoft.com/office/drawing/2014/main" id="{A070E699-A558-4E14-89D9-03F1655F3C23}"/>
                  </a:ext>
                </a:extLst>
              </p:cNvPr>
              <p:cNvSpPr/>
              <p:nvPr/>
            </p:nvSpPr>
            <p:spPr bwMode="auto">
              <a:xfrm>
                <a:off x="5435257" y="5363220"/>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globe_4">
                <a:extLst>
                  <a:ext uri="{FF2B5EF4-FFF2-40B4-BE49-F238E27FC236}">
                    <a16:creationId xmlns:a16="http://schemas.microsoft.com/office/drawing/2014/main" id="{2DAA9A7B-06AC-48C0-9418-89E59DDA1152}"/>
                  </a:ext>
                </a:extLst>
              </p:cNvPr>
              <p:cNvSpPr>
                <a:spLocks noChangeAspect="1" noEditPoints="1"/>
              </p:cNvSpPr>
              <p:nvPr/>
            </p:nvSpPr>
            <p:spPr bwMode="auto">
              <a:xfrm>
                <a:off x="5723275" y="5650618"/>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B591D28F-D84F-4BF3-BA58-F936D9FE09B7}"/>
                </a:ext>
              </a:extLst>
            </p:cNvPr>
            <p:cNvGrpSpPr/>
            <p:nvPr/>
          </p:nvGrpSpPr>
          <p:grpSpPr>
            <a:xfrm>
              <a:off x="5435257" y="673816"/>
              <a:ext cx="940556" cy="940556"/>
              <a:chOff x="5435257" y="673816"/>
              <a:chExt cx="940556" cy="940556"/>
            </a:xfrm>
          </p:grpSpPr>
          <p:sp>
            <p:nvSpPr>
              <p:cNvPr id="40" name="Oval 39">
                <a:extLst>
                  <a:ext uri="{FF2B5EF4-FFF2-40B4-BE49-F238E27FC236}">
                    <a16:creationId xmlns:a16="http://schemas.microsoft.com/office/drawing/2014/main" id="{585E960D-71C6-438A-A698-515D0FA8E1F5}"/>
                  </a:ext>
                </a:extLst>
              </p:cNvPr>
              <p:cNvSpPr/>
              <p:nvPr/>
            </p:nvSpPr>
            <p:spPr bwMode="auto">
              <a:xfrm>
                <a:off x="5435257" y="673816"/>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Fingerprint_E928">
                <a:extLst>
                  <a:ext uri="{FF2B5EF4-FFF2-40B4-BE49-F238E27FC236}">
                    <a16:creationId xmlns:a16="http://schemas.microsoft.com/office/drawing/2014/main" id="{39179C51-465E-4939-A71F-413BA98CD138}"/>
                  </a:ext>
                </a:extLst>
              </p:cNvPr>
              <p:cNvSpPr>
                <a:spLocks noChangeAspect="1" noEditPoints="1"/>
              </p:cNvSpPr>
              <p:nvPr/>
            </p:nvSpPr>
            <p:spPr bwMode="auto">
              <a:xfrm>
                <a:off x="5769546" y="96121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70" name="Freeform 6">
            <a:extLst>
              <a:ext uri="{FF2B5EF4-FFF2-40B4-BE49-F238E27FC236}">
                <a16:creationId xmlns:a16="http://schemas.microsoft.com/office/drawing/2014/main" id="{8A5A3531-C5F1-43EB-8170-333BF3EC8422}"/>
              </a:ext>
            </a:extLst>
          </p:cNvPr>
          <p:cNvSpPr>
            <a:spLocks/>
          </p:cNvSpPr>
          <p:nvPr/>
        </p:nvSpPr>
        <p:spPr bwMode="auto">
          <a:xfrm>
            <a:off x="6820795" y="1001958"/>
            <a:ext cx="2481595" cy="2479749"/>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1" y="0"/>
                  <a:pt x="671" y="300"/>
                  <a:pt x="671" y="67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Freeform 7">
            <a:extLst>
              <a:ext uri="{FF2B5EF4-FFF2-40B4-BE49-F238E27FC236}">
                <a16:creationId xmlns:a16="http://schemas.microsoft.com/office/drawing/2014/main" id="{BE4D06B8-04A8-41A6-BF3B-8F0249CFE9CA}"/>
              </a:ext>
            </a:extLst>
          </p:cNvPr>
          <p:cNvSpPr>
            <a:spLocks/>
          </p:cNvSpPr>
          <p:nvPr/>
        </p:nvSpPr>
        <p:spPr bwMode="auto">
          <a:xfrm>
            <a:off x="5481288" y="1782895"/>
            <a:ext cx="3514823" cy="966807"/>
          </a:xfrm>
          <a:custGeom>
            <a:avLst/>
            <a:gdLst>
              <a:gd name="T0" fmla="*/ 0 w 950"/>
              <a:gd name="T1" fmla="*/ 262 h 262"/>
              <a:gd name="T2" fmla="*/ 950 w 950"/>
              <a:gd name="T3" fmla="*/ 262 h 262"/>
            </a:gdLst>
            <a:ahLst/>
            <a:cxnLst>
              <a:cxn ang="0">
                <a:pos x="T0" y="T1"/>
              </a:cxn>
              <a:cxn ang="0">
                <a:pos x="T2" y="T3"/>
              </a:cxn>
            </a:cxnLst>
            <a:rect l="0" t="0" r="r" b="b"/>
            <a:pathLst>
              <a:path w="950" h="262">
                <a:moveTo>
                  <a:pt x="0" y="262"/>
                </a:moveTo>
                <a:cubicBezTo>
                  <a:pt x="262" y="0"/>
                  <a:pt x="687" y="0"/>
                  <a:pt x="950" y="262"/>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2" name="Freeform 8">
            <a:extLst>
              <a:ext uri="{FF2B5EF4-FFF2-40B4-BE49-F238E27FC236}">
                <a16:creationId xmlns:a16="http://schemas.microsoft.com/office/drawing/2014/main" id="{FBC94663-6827-41E4-A11E-446974EE6B74}"/>
              </a:ext>
            </a:extLst>
          </p:cNvPr>
          <p:cNvSpPr>
            <a:spLocks/>
          </p:cNvSpPr>
          <p:nvPr/>
        </p:nvSpPr>
        <p:spPr bwMode="auto">
          <a:xfrm>
            <a:off x="5765426" y="2435563"/>
            <a:ext cx="2483439" cy="2483439"/>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1" y="0"/>
                  <a:pt x="671" y="0"/>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5" name="Group 4">
            <a:extLst>
              <a:ext uri="{FF2B5EF4-FFF2-40B4-BE49-F238E27FC236}">
                <a16:creationId xmlns:a16="http://schemas.microsoft.com/office/drawing/2014/main" id="{8EF911AE-CEC3-415D-B6EA-6831D4E4D7D4}"/>
              </a:ext>
            </a:extLst>
          </p:cNvPr>
          <p:cNvGrpSpPr/>
          <p:nvPr/>
        </p:nvGrpSpPr>
        <p:grpSpPr>
          <a:xfrm>
            <a:off x="6102308" y="609860"/>
            <a:ext cx="781282" cy="781282"/>
            <a:chOff x="6102308" y="609860"/>
            <a:chExt cx="781282" cy="781282"/>
          </a:xfrm>
        </p:grpSpPr>
        <p:sp>
          <p:nvSpPr>
            <p:cNvPr id="75" name="Oval 74">
              <a:extLst>
                <a:ext uri="{FF2B5EF4-FFF2-40B4-BE49-F238E27FC236}">
                  <a16:creationId xmlns:a16="http://schemas.microsoft.com/office/drawing/2014/main" id="{65BBA8A0-1871-404F-A9AC-790D573B3174}"/>
                </a:ext>
              </a:extLst>
            </p:cNvPr>
            <p:cNvSpPr/>
            <p:nvPr/>
          </p:nvSpPr>
          <p:spPr bwMode="auto">
            <a:xfrm>
              <a:off x="6102308"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Fingerprint_E928">
              <a:extLst>
                <a:ext uri="{FF2B5EF4-FFF2-40B4-BE49-F238E27FC236}">
                  <a16:creationId xmlns:a16="http://schemas.microsoft.com/office/drawing/2014/main" id="{ADE78A81-BDF3-48C8-9460-8DDBD4FF7C4B}"/>
                </a:ext>
              </a:extLst>
            </p:cNvPr>
            <p:cNvSpPr>
              <a:spLocks noChangeAspect="1" noEditPoints="1"/>
            </p:cNvSpPr>
            <p:nvPr/>
          </p:nvSpPr>
          <p:spPr bwMode="auto">
            <a:xfrm>
              <a:off x="6356960" y="817621"/>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rPr>
                <a:t> </a:t>
              </a:r>
            </a:p>
          </p:txBody>
        </p:sp>
      </p:grpSp>
      <p:grpSp>
        <p:nvGrpSpPr>
          <p:cNvPr id="7" name="Group 6">
            <a:extLst>
              <a:ext uri="{FF2B5EF4-FFF2-40B4-BE49-F238E27FC236}">
                <a16:creationId xmlns:a16="http://schemas.microsoft.com/office/drawing/2014/main" id="{750EF76D-0571-4B7F-B4BD-A42974DE26F4}"/>
              </a:ext>
            </a:extLst>
          </p:cNvPr>
          <p:cNvGrpSpPr/>
          <p:nvPr/>
        </p:nvGrpSpPr>
        <p:grpSpPr>
          <a:xfrm>
            <a:off x="4866656" y="2595949"/>
            <a:ext cx="781282" cy="781282"/>
            <a:chOff x="4866656" y="2595949"/>
            <a:chExt cx="781282" cy="781282"/>
          </a:xfrm>
        </p:grpSpPr>
        <p:sp>
          <p:nvSpPr>
            <p:cNvPr id="80" name="Oval 79">
              <a:extLst>
                <a:ext uri="{FF2B5EF4-FFF2-40B4-BE49-F238E27FC236}">
                  <a16:creationId xmlns:a16="http://schemas.microsoft.com/office/drawing/2014/main" id="{FC31B94E-66AF-4297-A181-EA32C733B3B4}"/>
                </a:ext>
              </a:extLst>
            </p:cNvPr>
            <p:cNvSpPr/>
            <p:nvPr/>
          </p:nvSpPr>
          <p:spPr bwMode="auto">
            <a:xfrm rot="18900000">
              <a:off x="4866656" y="2595949"/>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Lock">
              <a:extLst>
                <a:ext uri="{FF2B5EF4-FFF2-40B4-BE49-F238E27FC236}">
                  <a16:creationId xmlns:a16="http://schemas.microsoft.com/office/drawing/2014/main" id="{1E8A4C6E-8728-486F-9EAA-B5B8365BB1E1}"/>
                </a:ext>
              </a:extLst>
            </p:cNvPr>
            <p:cNvSpPr>
              <a:spLocks noChangeAspect="1" noEditPoints="1"/>
            </p:cNvSpPr>
            <p:nvPr/>
          </p:nvSpPr>
          <p:spPr bwMode="auto">
            <a:xfrm>
              <a:off x="5109475" y="2779986"/>
              <a:ext cx="295646" cy="41320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1" name="TextBox 10">
            <a:extLst>
              <a:ext uri="{FF2B5EF4-FFF2-40B4-BE49-F238E27FC236}">
                <a16:creationId xmlns:a16="http://schemas.microsoft.com/office/drawing/2014/main" id="{E42B8717-7C0D-4771-99D6-F2F221396501}"/>
              </a:ext>
            </a:extLst>
          </p:cNvPr>
          <p:cNvSpPr txBox="1"/>
          <p:nvPr/>
        </p:nvSpPr>
        <p:spPr>
          <a:xfrm>
            <a:off x="3172133" y="1297034"/>
            <a:ext cx="2847628" cy="77662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472" rtl="0" eaLnBrk="1" fontAlgn="base" latinLnBrk="0" hangingPunct="1">
              <a:lnSpc>
                <a:spcPct val="90000"/>
              </a:lnSpc>
              <a:spcBef>
                <a:spcPct val="0"/>
              </a:spcBef>
              <a:spcAft>
                <a:spcPts val="400"/>
              </a:spcAft>
              <a:buClrTx/>
              <a:buSzTx/>
              <a:buFontTx/>
              <a:buNone/>
              <a:tabLst/>
              <a:defRPr/>
            </a:pPr>
            <a:r>
              <a:rPr lang="en-US" sz="1400" spc="120" dirty="0">
                <a:gradFill>
                  <a:gsLst>
                    <a:gs pos="0">
                      <a:srgbClr val="353535"/>
                    </a:gs>
                    <a:gs pos="100000">
                      <a:srgbClr val="353535"/>
                    </a:gs>
                  </a:gsLst>
                  <a:lin ang="5400000" scaled="0"/>
                </a:gradFill>
                <a:cs typeface="Segoe UI" pitchFamily="34" charset="0"/>
              </a:rPr>
              <a:t>Perimeter</a:t>
            </a:r>
          </a:p>
          <a:p>
            <a:pPr marL="0" marR="0" lvl="0" indent="0" algn="r" defTabSz="932472"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120" normalizeH="0" noProof="0" dirty="0">
                <a:ln>
                  <a:noFill/>
                </a:ln>
                <a:gradFill>
                  <a:gsLst>
                    <a:gs pos="0">
                      <a:srgbClr val="353535"/>
                    </a:gs>
                    <a:gs pos="100000">
                      <a:srgbClr val="353535"/>
                    </a:gs>
                  </a:gsLst>
                  <a:lin ang="5400000" scaled="0"/>
                </a:gradFill>
                <a:effectLst/>
                <a:uLnTx/>
                <a:uFillTx/>
                <a:ea typeface="+mn-ea"/>
                <a:cs typeface="Segoe UI" pitchFamily="34" charset="0"/>
              </a:rPr>
              <a:t>Building</a:t>
            </a:r>
          </a:p>
          <a:p>
            <a:pPr marL="0" marR="0" lvl="0" indent="0" algn="r" defTabSz="932472" rtl="0" eaLnBrk="1" fontAlgn="base" latinLnBrk="0" hangingPunct="1">
              <a:lnSpc>
                <a:spcPct val="90000"/>
              </a:lnSpc>
              <a:spcBef>
                <a:spcPct val="0"/>
              </a:spcBef>
              <a:spcAft>
                <a:spcPts val="400"/>
              </a:spcAft>
              <a:buClrTx/>
              <a:buSzTx/>
              <a:buFontTx/>
              <a:buNone/>
              <a:tabLst/>
              <a:defRPr/>
            </a:pPr>
            <a:r>
              <a:rPr lang="en-US" sz="1400" spc="120" dirty="0">
                <a:gradFill>
                  <a:gsLst>
                    <a:gs pos="0">
                      <a:srgbClr val="353535"/>
                    </a:gs>
                    <a:gs pos="100000">
                      <a:srgbClr val="353535"/>
                    </a:gs>
                  </a:gsLst>
                  <a:lin ang="5400000" scaled="0"/>
                </a:gradFill>
                <a:cs typeface="Segoe UI" pitchFamily="34" charset="0"/>
              </a:rPr>
              <a:t>Server environment</a:t>
            </a:r>
            <a:endParaRPr kumimoji="0" lang="en-US" sz="1400" b="0" i="0" u="none" strike="noStrike" kern="1200" cap="none" spc="120" normalizeH="0" noProof="0" dirty="0">
              <a:ln>
                <a:noFill/>
              </a:ln>
              <a:gradFill>
                <a:gsLst>
                  <a:gs pos="0">
                    <a:srgbClr val="353535"/>
                  </a:gs>
                  <a:gs pos="100000">
                    <a:srgbClr val="353535"/>
                  </a:gs>
                </a:gsLst>
                <a:lin ang="5400000" scaled="0"/>
              </a:gradFill>
              <a:effectLst/>
              <a:uLnTx/>
              <a:uFillTx/>
              <a:ea typeface="+mn-ea"/>
              <a:cs typeface="Segoe UI" pitchFamily="34" charset="0"/>
            </a:endParaRPr>
          </a:p>
        </p:txBody>
      </p:sp>
      <p:sp>
        <p:nvSpPr>
          <p:cNvPr id="42" name="TextBox 10">
            <a:extLst>
              <a:ext uri="{FF2B5EF4-FFF2-40B4-BE49-F238E27FC236}">
                <a16:creationId xmlns:a16="http://schemas.microsoft.com/office/drawing/2014/main" id="{19124E9B-F112-4DDC-ACA5-5366584239F3}"/>
              </a:ext>
            </a:extLst>
          </p:cNvPr>
          <p:cNvSpPr txBox="1"/>
          <p:nvPr/>
        </p:nvSpPr>
        <p:spPr>
          <a:xfrm>
            <a:off x="1592499" y="3310909"/>
            <a:ext cx="3175738" cy="97052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472" rtl="0" eaLnBrk="1" fontAlgn="base" latinLnBrk="0" hangingPunct="1">
              <a:lnSpc>
                <a:spcPct val="90000"/>
              </a:lnSpc>
              <a:spcBef>
                <a:spcPct val="0"/>
              </a:spcBef>
              <a:spcAft>
                <a:spcPts val="400"/>
              </a:spcAft>
              <a:buClrTx/>
              <a:buSzTx/>
              <a:buFontTx/>
              <a:buNone/>
              <a:tabLst/>
              <a:defRPr/>
            </a:pPr>
            <a:r>
              <a:rPr lang="en-US" sz="1400" spc="120" dirty="0">
                <a:gradFill>
                  <a:gsLst>
                    <a:gs pos="0">
                      <a:srgbClr val="353535"/>
                    </a:gs>
                    <a:gs pos="100000">
                      <a:srgbClr val="353535"/>
                    </a:gs>
                  </a:gsLst>
                  <a:lin ang="5400000" scaled="0"/>
                </a:gradFill>
                <a:cs typeface="Segoe UI" pitchFamily="34" charset="0"/>
              </a:rPr>
              <a:t>Continuous testing</a:t>
            </a:r>
          </a:p>
          <a:p>
            <a:pPr marL="0" marR="0" lvl="0" indent="0" algn="r" defTabSz="932472"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120" normalizeH="0" noProof="0" dirty="0">
                <a:ln>
                  <a:noFill/>
                </a:ln>
                <a:gradFill>
                  <a:gsLst>
                    <a:gs pos="0">
                      <a:srgbClr val="353535"/>
                    </a:gs>
                    <a:gs pos="100000">
                      <a:srgbClr val="353535"/>
                    </a:gs>
                  </a:gsLst>
                  <a:lin ang="5400000" scaled="0"/>
                </a:gradFill>
                <a:effectLst/>
                <a:uLnTx/>
                <a:uFillTx/>
                <a:ea typeface="+mn-ea"/>
                <a:cs typeface="Segoe UI" pitchFamily="34" charset="0"/>
              </a:rPr>
              <a:t>Restricted access</a:t>
            </a:r>
          </a:p>
          <a:p>
            <a:pPr marL="0" marR="0" lvl="0" indent="0" algn="r" defTabSz="932472" rtl="0" eaLnBrk="1" fontAlgn="base" latinLnBrk="0" hangingPunct="1">
              <a:lnSpc>
                <a:spcPct val="90000"/>
              </a:lnSpc>
              <a:spcBef>
                <a:spcPct val="0"/>
              </a:spcBef>
              <a:spcAft>
                <a:spcPts val="400"/>
              </a:spcAft>
              <a:buClrTx/>
              <a:buSzTx/>
              <a:buFontTx/>
              <a:buNone/>
              <a:tabLst/>
              <a:defRPr/>
            </a:pPr>
            <a:r>
              <a:rPr lang="en-US" sz="1400" spc="120" dirty="0">
                <a:gradFill>
                  <a:gsLst>
                    <a:gs pos="0">
                      <a:srgbClr val="353535"/>
                    </a:gs>
                    <a:gs pos="100000">
                      <a:srgbClr val="353535"/>
                    </a:gs>
                  </a:gsLst>
                  <a:lin ang="5400000" scaled="0"/>
                </a:gradFill>
                <a:cs typeface="Segoe UI" pitchFamily="34" charset="0"/>
              </a:rPr>
              <a:t>Thousands of security professionals</a:t>
            </a:r>
            <a:endParaRPr kumimoji="0" lang="en-US" sz="1400" b="0" i="0" u="none" strike="noStrike" kern="1200" cap="none" spc="120" normalizeH="0" noProof="0" dirty="0">
              <a:ln>
                <a:noFill/>
              </a:ln>
              <a:gradFill>
                <a:gsLst>
                  <a:gs pos="0">
                    <a:srgbClr val="353535"/>
                  </a:gs>
                  <a:gs pos="100000">
                    <a:srgbClr val="353535"/>
                  </a:gs>
                </a:gsLst>
                <a:lin ang="5400000" scaled="0"/>
              </a:gradFill>
              <a:effectLst/>
              <a:uLnTx/>
              <a:uFillTx/>
              <a:ea typeface="+mn-ea"/>
              <a:cs typeface="Segoe UI" pitchFamily="34" charset="0"/>
            </a:endParaRPr>
          </a:p>
        </p:txBody>
      </p:sp>
      <p:sp>
        <p:nvSpPr>
          <p:cNvPr id="43" name="TextBox 10">
            <a:extLst>
              <a:ext uri="{FF2B5EF4-FFF2-40B4-BE49-F238E27FC236}">
                <a16:creationId xmlns:a16="http://schemas.microsoft.com/office/drawing/2014/main" id="{8F539FE4-2DBC-42CD-9047-1148DC494D8C}"/>
              </a:ext>
            </a:extLst>
          </p:cNvPr>
          <p:cNvSpPr txBox="1"/>
          <p:nvPr/>
        </p:nvSpPr>
        <p:spPr>
          <a:xfrm>
            <a:off x="1017380" y="5524893"/>
            <a:ext cx="4278029" cy="77662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472" rtl="0" eaLnBrk="1" fontAlgn="base" latinLnBrk="0" hangingPunct="1">
              <a:lnSpc>
                <a:spcPct val="90000"/>
              </a:lnSpc>
              <a:spcBef>
                <a:spcPct val="0"/>
              </a:spcBef>
              <a:spcAft>
                <a:spcPts val="400"/>
              </a:spcAft>
              <a:buClrTx/>
              <a:buSzTx/>
              <a:buFontTx/>
              <a:buNone/>
              <a:tabLst/>
              <a:defRPr/>
            </a:pPr>
            <a:r>
              <a:rPr lang="en-US" sz="1400" spc="120" dirty="0">
                <a:gradFill>
                  <a:gsLst>
                    <a:gs pos="0">
                      <a:srgbClr val="353535"/>
                    </a:gs>
                    <a:gs pos="100000">
                      <a:srgbClr val="353535"/>
                    </a:gs>
                  </a:gsLst>
                  <a:lin ang="5400000" scaled="0"/>
                </a:gradFill>
                <a:cs typeface="Segoe UI" pitchFamily="34" charset="0"/>
              </a:rPr>
              <a:t>Access control</a:t>
            </a:r>
          </a:p>
          <a:p>
            <a:pPr marL="0" marR="0" lvl="0" indent="0" algn="r" defTabSz="932472" rtl="0" eaLnBrk="1" fontAlgn="base" latinLnBrk="0" hangingPunct="1">
              <a:lnSpc>
                <a:spcPct val="90000"/>
              </a:lnSpc>
              <a:spcBef>
                <a:spcPct val="0"/>
              </a:spcBef>
              <a:spcAft>
                <a:spcPts val="400"/>
              </a:spcAft>
              <a:buClrTx/>
              <a:buSzTx/>
              <a:buFontTx/>
              <a:buNone/>
              <a:tabLst/>
              <a:defRPr/>
            </a:pPr>
            <a:r>
              <a:rPr lang="en-US" sz="1400" spc="120" dirty="0">
                <a:gradFill>
                  <a:gsLst>
                    <a:gs pos="0">
                      <a:srgbClr val="353535"/>
                    </a:gs>
                    <a:gs pos="100000">
                      <a:srgbClr val="353535"/>
                    </a:gs>
                  </a:gsLst>
                  <a:lin ang="5400000" scaled="0"/>
                </a:gradFill>
                <a:cs typeface="Segoe UI" pitchFamily="34" charset="0"/>
              </a:rPr>
              <a:t>Encryption &amp; key management</a:t>
            </a:r>
          </a:p>
          <a:p>
            <a:pPr marL="0" marR="0" lvl="0" indent="0" algn="r" defTabSz="932472" rtl="0" eaLnBrk="1" fontAlgn="base" latinLnBrk="0" hangingPunct="1">
              <a:lnSpc>
                <a:spcPct val="90000"/>
              </a:lnSpc>
              <a:spcBef>
                <a:spcPct val="0"/>
              </a:spcBef>
              <a:spcAft>
                <a:spcPts val="400"/>
              </a:spcAft>
              <a:buClrTx/>
              <a:buSzTx/>
              <a:buFontTx/>
              <a:buNone/>
              <a:tabLst/>
              <a:defRPr/>
            </a:pPr>
            <a:r>
              <a:rPr lang="en-US" sz="1400" spc="120" dirty="0">
                <a:gradFill>
                  <a:gsLst>
                    <a:gs pos="0">
                      <a:srgbClr val="353535"/>
                    </a:gs>
                    <a:gs pos="100000">
                      <a:srgbClr val="353535"/>
                    </a:gs>
                  </a:gsLst>
                  <a:lin ang="5400000" scaled="0"/>
                </a:gradFill>
                <a:cs typeface="Segoe UI" pitchFamily="34" charset="0"/>
              </a:rPr>
              <a:t>Network &amp; DDoS protection</a:t>
            </a:r>
          </a:p>
        </p:txBody>
      </p:sp>
      <p:grpSp>
        <p:nvGrpSpPr>
          <p:cNvPr id="9" name="Group 8">
            <a:extLst>
              <a:ext uri="{FF2B5EF4-FFF2-40B4-BE49-F238E27FC236}">
                <a16:creationId xmlns:a16="http://schemas.microsoft.com/office/drawing/2014/main" id="{D9C979B5-A206-4B70-882F-6E7AC6577F25}"/>
              </a:ext>
            </a:extLst>
          </p:cNvPr>
          <p:cNvGrpSpPr/>
          <p:nvPr/>
        </p:nvGrpSpPr>
        <p:grpSpPr>
          <a:xfrm>
            <a:off x="5375678" y="4843104"/>
            <a:ext cx="781282" cy="781282"/>
            <a:chOff x="5375678" y="4843104"/>
            <a:chExt cx="781282" cy="781282"/>
          </a:xfrm>
        </p:grpSpPr>
        <p:sp>
          <p:nvSpPr>
            <p:cNvPr id="83" name="Oval 82">
              <a:extLst>
                <a:ext uri="{FF2B5EF4-FFF2-40B4-BE49-F238E27FC236}">
                  <a16:creationId xmlns:a16="http://schemas.microsoft.com/office/drawing/2014/main" id="{FFBA4499-ED9C-4EF3-A016-6AE3E08B3F36}"/>
                </a:ext>
              </a:extLst>
            </p:cNvPr>
            <p:cNvSpPr/>
            <p:nvPr/>
          </p:nvSpPr>
          <p:spPr bwMode="auto">
            <a:xfrm rot="16200000">
              <a:off x="5375678" y="4843104"/>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Processing_E9F5" title="Icon of two interlocked gears">
              <a:extLst>
                <a:ext uri="{FF2B5EF4-FFF2-40B4-BE49-F238E27FC236}">
                  <a16:creationId xmlns:a16="http://schemas.microsoft.com/office/drawing/2014/main" id="{50518A57-35C0-421B-ABEC-3C977FD8D196}"/>
                </a:ext>
              </a:extLst>
            </p:cNvPr>
            <p:cNvSpPr>
              <a:spLocks noChangeAspect="1" noEditPoints="1"/>
            </p:cNvSpPr>
            <p:nvPr/>
          </p:nvSpPr>
          <p:spPr bwMode="auto">
            <a:xfrm>
              <a:off x="5556338" y="505086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a:endParaRPr>
            </a:p>
          </p:txBody>
        </p:sp>
      </p:grpSp>
      <p:sp>
        <p:nvSpPr>
          <p:cNvPr id="45" name="cloud" title="Icon of a cloud">
            <a:extLst>
              <a:ext uri="{FF2B5EF4-FFF2-40B4-BE49-F238E27FC236}">
                <a16:creationId xmlns:a16="http://schemas.microsoft.com/office/drawing/2014/main" id="{5C3570C2-61A0-453D-950E-EA837936D6B5}"/>
              </a:ext>
            </a:extLst>
          </p:cNvPr>
          <p:cNvSpPr>
            <a:spLocks noChangeAspect="1"/>
          </p:cNvSpPr>
          <p:nvPr/>
        </p:nvSpPr>
        <p:spPr bwMode="auto">
          <a:xfrm>
            <a:off x="9709162" y="2849932"/>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Tree>
    <p:custDataLst>
      <p:tags r:id="rId1"/>
    </p:custDataLst>
    <p:extLst>
      <p:ext uri="{BB962C8B-B14F-4D97-AF65-F5344CB8AC3E}">
        <p14:creationId xmlns:p14="http://schemas.microsoft.com/office/powerpoint/2010/main" val="3695261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2.64743E-6 2.57376E-6 L -0.12943 0.00113 " pathEditMode="relative" rAng="0" ptsTypes="AA">
                                      <p:cBhvr>
                                        <p:cTn id="9" dur="750" spd="-100000" fill="hold"/>
                                        <p:tgtEl>
                                          <p:spTgt spid="19"/>
                                        </p:tgtEl>
                                        <p:attrNameLst>
                                          <p:attrName>ppt_x</p:attrName>
                                          <p:attrName>ppt_y</p:attrName>
                                        </p:attrNameLst>
                                      </p:cBhvr>
                                      <p:rCtr x="-6472" y="45"/>
                                    </p:animMotion>
                                  </p:childTnLst>
                                </p:cTn>
                              </p:par>
                              <p:par>
                                <p:cTn id="10" presetID="22" presetClass="entr" presetSubtype="4" fill="hold" grpId="0" nodeType="withEffect">
                                  <p:stCondLst>
                                    <p:cond delay="350"/>
                                  </p:stCondLst>
                                  <p:childTnLst>
                                    <p:set>
                                      <p:cBhvr>
                                        <p:cTn id="11" dur="1" fill="hold">
                                          <p:stCondLst>
                                            <p:cond delay="0"/>
                                          </p:stCondLst>
                                        </p:cTn>
                                        <p:tgtEl>
                                          <p:spTgt spid="70"/>
                                        </p:tgtEl>
                                        <p:attrNameLst>
                                          <p:attrName>style.visibility</p:attrName>
                                        </p:attrNameLst>
                                      </p:cBhvr>
                                      <p:to>
                                        <p:strVal val="visible"/>
                                      </p:to>
                                    </p:set>
                                    <p:animEffect transition="in" filter="wipe(down)">
                                      <p:cBhvr>
                                        <p:cTn id="12" dur="500"/>
                                        <p:tgtEl>
                                          <p:spTgt spid="70"/>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71"/>
                                        </p:tgtEl>
                                        <p:attrNameLst>
                                          <p:attrName>style.visibility</p:attrName>
                                        </p:attrNameLst>
                                      </p:cBhvr>
                                      <p:to>
                                        <p:strVal val="visible"/>
                                      </p:to>
                                    </p:set>
                                    <p:animEffect transition="in" filter="wipe(right)">
                                      <p:cBhvr>
                                        <p:cTn id="18" dur="500"/>
                                        <p:tgtEl>
                                          <p:spTgt spid="71"/>
                                        </p:tgtEl>
                                      </p:cBhvr>
                                    </p:animEffect>
                                  </p:childTnLst>
                                </p:cTn>
                              </p:par>
                              <p:par>
                                <p:cTn id="19" presetID="10" presetClass="entr" presetSubtype="0" fill="hold" grpId="0" nodeType="withEffect">
                                  <p:stCondLst>
                                    <p:cond delay="65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22" presetClass="entr" presetSubtype="2" fill="hold" grpId="0" nodeType="withEffect">
                                  <p:stCondLst>
                                    <p:cond delay="650"/>
                                  </p:stCondLst>
                                  <p:childTnLst>
                                    <p:set>
                                      <p:cBhvr>
                                        <p:cTn id="23" dur="1" fill="hold">
                                          <p:stCondLst>
                                            <p:cond delay="0"/>
                                          </p:stCondLst>
                                        </p:cTn>
                                        <p:tgtEl>
                                          <p:spTgt spid="72"/>
                                        </p:tgtEl>
                                        <p:attrNameLst>
                                          <p:attrName>style.visibility</p:attrName>
                                        </p:attrNameLst>
                                      </p:cBhvr>
                                      <p:to>
                                        <p:strVal val="visible"/>
                                      </p:to>
                                    </p:set>
                                    <p:animEffect transition="in" filter="wipe(right)">
                                      <p:cBhvr>
                                        <p:cTn id="24" dur="500"/>
                                        <p:tgtEl>
                                          <p:spTgt spid="72"/>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 presetClass="entr" presetSubtype="0" fill="hold" nodeType="withEffect">
                                  <p:stCondLst>
                                    <p:cond delay="0"/>
                                  </p:stCondLst>
                                  <p:childTnLst>
                                    <p:set>
                                      <p:cBhvr>
                                        <p:cTn id="29" dur="1" fill="hold">
                                          <p:stCondLst>
                                            <p:cond delay="499"/>
                                          </p:stCondLst>
                                        </p:cTn>
                                        <p:tgtEl>
                                          <p:spTgt spid="5"/>
                                        </p:tgtEl>
                                        <p:attrNameLst>
                                          <p:attrName>style.visibility</p:attrName>
                                        </p:attrNameLst>
                                      </p:cBhvr>
                                      <p:to>
                                        <p:strVal val="visible"/>
                                      </p:to>
                                    </p:set>
                                  </p:childTnLst>
                                </p:cTn>
                              </p:par>
                              <p:par>
                                <p:cTn id="30" presetID="6" presetClass="emph" presetSubtype="0" accel="100000" autoRev="1" fill="hold" nodeType="withEffect">
                                  <p:stCondLst>
                                    <p:cond delay="0"/>
                                  </p:stCondLst>
                                  <p:childTnLst>
                                    <p:animScale>
                                      <p:cBhvr>
                                        <p:cTn id="31" dur="500" fill="hold"/>
                                        <p:tgtEl>
                                          <p:spTgt spid="5"/>
                                        </p:tgtEl>
                                      </p:cBhvr>
                                      <p:by x="0" y="0"/>
                                    </p:animScale>
                                  </p:childTnLst>
                                </p:cTn>
                              </p:par>
                              <p:par>
                                <p:cTn id="32" presetID="1" presetClass="entr" presetSubtype="0" fill="hold" nodeType="withEffect">
                                  <p:stCondLst>
                                    <p:cond delay="150"/>
                                  </p:stCondLst>
                                  <p:childTnLst>
                                    <p:set>
                                      <p:cBhvr>
                                        <p:cTn id="33" dur="1" fill="hold">
                                          <p:stCondLst>
                                            <p:cond delay="499"/>
                                          </p:stCondLst>
                                        </p:cTn>
                                        <p:tgtEl>
                                          <p:spTgt spid="7"/>
                                        </p:tgtEl>
                                        <p:attrNameLst>
                                          <p:attrName>style.visibility</p:attrName>
                                        </p:attrNameLst>
                                      </p:cBhvr>
                                      <p:to>
                                        <p:strVal val="visible"/>
                                      </p:to>
                                    </p:set>
                                  </p:childTnLst>
                                </p:cTn>
                              </p:par>
                              <p:par>
                                <p:cTn id="34" presetID="6" presetClass="emph" presetSubtype="0" accel="100000" autoRev="1" fill="hold" nodeType="withEffect">
                                  <p:stCondLst>
                                    <p:cond delay="150"/>
                                  </p:stCondLst>
                                  <p:childTnLst>
                                    <p:animScale>
                                      <p:cBhvr>
                                        <p:cTn id="35" dur="500" fill="hold"/>
                                        <p:tgtEl>
                                          <p:spTgt spid="7"/>
                                        </p:tgtEl>
                                      </p:cBhvr>
                                      <p:by x="0" y="0"/>
                                    </p:animScale>
                                  </p:childTnLst>
                                </p:cTn>
                              </p:par>
                              <p:par>
                                <p:cTn id="36" presetID="10" presetClass="entr" presetSubtype="0" fill="hold" grpId="0" nodeType="withEffect">
                                  <p:stCondLst>
                                    <p:cond delay="5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 presetClass="entr" presetSubtype="0" fill="hold" nodeType="withEffect">
                                  <p:stCondLst>
                                    <p:cond delay="300"/>
                                  </p:stCondLst>
                                  <p:childTnLst>
                                    <p:set>
                                      <p:cBhvr>
                                        <p:cTn id="46" dur="1" fill="hold">
                                          <p:stCondLst>
                                            <p:cond delay="499"/>
                                          </p:stCondLst>
                                        </p:cTn>
                                        <p:tgtEl>
                                          <p:spTgt spid="9"/>
                                        </p:tgtEl>
                                        <p:attrNameLst>
                                          <p:attrName>style.visibility</p:attrName>
                                        </p:attrNameLst>
                                      </p:cBhvr>
                                      <p:to>
                                        <p:strVal val="visible"/>
                                      </p:to>
                                    </p:set>
                                  </p:childTnLst>
                                </p:cTn>
                              </p:par>
                              <p:par>
                                <p:cTn id="47" presetID="6" presetClass="emph" presetSubtype="0" accel="100000" autoRev="1" fill="hold" nodeType="withEffect">
                                  <p:stCondLst>
                                    <p:cond delay="300"/>
                                  </p:stCondLst>
                                  <p:childTnLst>
                                    <p:animScale>
                                      <p:cBhvr>
                                        <p:cTn id="48" dur="500" fill="hold"/>
                                        <p:tgtEl>
                                          <p:spTgt spid="9"/>
                                        </p:tgtEl>
                                      </p:cBhvr>
                                      <p:by x="0" y="0"/>
                                    </p:animScale>
                                  </p:childTnLst>
                                </p:cTn>
                              </p:par>
                              <p:par>
                                <p:cTn id="49" presetID="10" presetClass="entr" presetSubtype="0" fill="hold" grpId="0" nodeType="withEffect">
                                  <p:stCondLst>
                                    <p:cond delay="4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250"/>
                                        <p:tgtEl>
                                          <p:spTgt spid="45"/>
                                        </p:tgtEl>
                                      </p:cBhvr>
                                    </p:animEffect>
                                  </p:childTnLst>
                                </p:cTn>
                              </p:par>
                              <p:par>
                                <p:cTn id="52" presetID="42" presetClass="path" presetSubtype="0" decel="100000" fill="hold" grpId="1" nodeType="withEffect">
                                  <p:stCondLst>
                                    <p:cond delay="0"/>
                                  </p:stCondLst>
                                  <p:childTnLst>
                                    <p:animMotion origin="layout" path="M -9.29283E-7 -2.65547E-6 L -0.12943 0.00114 " pathEditMode="relative" rAng="0" ptsTypes="AA">
                                      <p:cBhvr>
                                        <p:cTn id="53" dur="750" spd="-100000" fill="hold"/>
                                        <p:tgtEl>
                                          <p:spTgt spid="45"/>
                                        </p:tgtEl>
                                        <p:attrNameLst>
                                          <p:attrName>ppt_x</p:attrName>
                                          <p:attrName>ppt_y</p:attrName>
                                        </p:attrNameLst>
                                      </p:cBhvr>
                                      <p:rCtr x="-6472"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3" grpId="0"/>
      <p:bldP spid="24" grpId="0"/>
      <p:bldP spid="70" grpId="0" animBg="1"/>
      <p:bldP spid="71" grpId="0" animBg="1"/>
      <p:bldP spid="72" grpId="0" animBg="1"/>
      <p:bldP spid="41" grpId="0"/>
      <p:bldP spid="42" grpId="0"/>
      <p:bldP spid="43" grpId="0"/>
      <p:bldP spid="45" grpId="0" animBg="1"/>
      <p:bldP spid="4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062F-C43B-478D-8380-EDA2CE1FB9C9}"/>
              </a:ext>
            </a:extLst>
          </p:cNvPr>
          <p:cNvSpPr>
            <a:spLocks noGrp="1"/>
          </p:cNvSpPr>
          <p:nvPr>
            <p:ph type="title"/>
          </p:nvPr>
        </p:nvSpPr>
        <p:spPr>
          <a:xfrm>
            <a:off x="274638" y="2407733"/>
            <a:ext cx="11887200" cy="1181862"/>
          </a:xfrm>
        </p:spPr>
        <p:txBody>
          <a:bodyPr anchor="t"/>
          <a:lstStyle/>
          <a:p>
            <a:r>
              <a:rPr lang="en-US" dirty="0"/>
              <a:t>Red Team | Blue Team Video</a:t>
            </a:r>
          </a:p>
        </p:txBody>
      </p:sp>
    </p:spTree>
    <p:custDataLst>
      <p:tags r:id="rId1"/>
    </p:custDataLst>
    <p:extLst>
      <p:ext uri="{BB962C8B-B14F-4D97-AF65-F5344CB8AC3E}">
        <p14:creationId xmlns:p14="http://schemas.microsoft.com/office/powerpoint/2010/main" val="16774911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09D9DE5-7374-404A-9AAD-E7B5A43388D1}"/>
              </a:ext>
            </a:extLst>
          </p:cNvPr>
          <p:cNvSpPr/>
          <p:nvPr/>
        </p:nvSpPr>
        <p:spPr bwMode="auto">
          <a:xfrm>
            <a:off x="7196817" y="2435376"/>
            <a:ext cx="2106840" cy="210684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 name="TextBox 10">
            <a:extLst>
              <a:ext uri="{FF2B5EF4-FFF2-40B4-BE49-F238E27FC236}">
                <a16:creationId xmlns:a16="http://schemas.microsoft.com/office/drawing/2014/main" id="{AE8553FC-D0DE-49B7-9225-93B58EE38FA4}"/>
              </a:ext>
            </a:extLst>
          </p:cNvPr>
          <p:cNvSpPr txBox="1"/>
          <p:nvPr/>
        </p:nvSpPr>
        <p:spPr>
          <a:xfrm>
            <a:off x="733583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4" name="3D">
            <a:extLst>
              <a:ext uri="{FF2B5EF4-FFF2-40B4-BE49-F238E27FC236}">
                <a16:creationId xmlns:a16="http://schemas.microsoft.com/office/drawing/2014/main" id="{6C37A0B9-C6C1-461A-AB6E-48AAB1550C29}"/>
              </a:ext>
            </a:extLst>
          </p:cNvPr>
          <p:cNvSpPr>
            <a:spLocks noChangeAspect="1" noEditPoints="1"/>
          </p:cNvSpPr>
          <p:nvPr/>
        </p:nvSpPr>
        <p:spPr bwMode="auto">
          <a:xfrm>
            <a:off x="8079208"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custDataLst>
      <p:tags r:id="rId1"/>
    </p:custDataLst>
    <p:extLst>
      <p:ext uri="{BB962C8B-B14F-4D97-AF65-F5344CB8AC3E}">
        <p14:creationId xmlns:p14="http://schemas.microsoft.com/office/powerpoint/2010/main" val="3391330351"/>
      </p:ext>
    </p:extLst>
  </p:cSld>
  <p:clrMapOvr>
    <a:masterClrMapping/>
  </p:clrMapOvr>
  <p:transition advClick="0" advTm="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0">
            <a:extLst>
              <a:ext uri="{FF2B5EF4-FFF2-40B4-BE49-F238E27FC236}">
                <a16:creationId xmlns:a16="http://schemas.microsoft.com/office/drawing/2014/main" id="{5D3FB236-DA46-4572-9822-035D5299E58C}"/>
              </a:ext>
            </a:extLst>
          </p:cNvPr>
          <p:cNvSpPr txBox="1"/>
          <p:nvPr/>
        </p:nvSpPr>
        <p:spPr>
          <a:xfrm flipH="1">
            <a:off x="3284620"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36" name="3D">
            <a:extLst>
              <a:ext uri="{FF2B5EF4-FFF2-40B4-BE49-F238E27FC236}">
                <a16:creationId xmlns:a16="http://schemas.microsoft.com/office/drawing/2014/main" id="{2BF17158-5B92-43D7-8C07-77D4B5E35A09}"/>
              </a:ext>
            </a:extLst>
          </p:cNvPr>
          <p:cNvSpPr>
            <a:spLocks noChangeAspect="1" noEditPoints="1"/>
          </p:cNvSpPr>
          <p:nvPr/>
        </p:nvSpPr>
        <p:spPr bwMode="auto">
          <a:xfrm>
            <a:off x="4027990"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6">
            <a:extLst>
              <a:ext uri="{FF2B5EF4-FFF2-40B4-BE49-F238E27FC236}">
                <a16:creationId xmlns:a16="http://schemas.microsoft.com/office/drawing/2014/main" id="{15922851-FBB2-48EC-8981-778F9A00F976}"/>
              </a:ext>
            </a:extLst>
          </p:cNvPr>
          <p:cNvSpPr>
            <a:spLocks/>
          </p:cNvSpPr>
          <p:nvPr/>
        </p:nvSpPr>
        <p:spPr bwMode="auto">
          <a:xfrm flipH="1">
            <a:off x="3148000" y="1003000"/>
            <a:ext cx="2477439" cy="2477438"/>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0" y="0"/>
                  <a:pt x="671" y="300"/>
                  <a:pt x="671" y="67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Freeform 7">
            <a:extLst>
              <a:ext uri="{FF2B5EF4-FFF2-40B4-BE49-F238E27FC236}">
                <a16:creationId xmlns:a16="http://schemas.microsoft.com/office/drawing/2014/main" id="{23D4E994-609F-4182-9233-CAB72DEE19A9}"/>
              </a:ext>
            </a:extLst>
          </p:cNvPr>
          <p:cNvSpPr>
            <a:spLocks/>
          </p:cNvSpPr>
          <p:nvPr/>
        </p:nvSpPr>
        <p:spPr bwMode="auto">
          <a:xfrm flipH="1">
            <a:off x="3291817" y="1363896"/>
            <a:ext cx="3386465" cy="1592833"/>
          </a:xfrm>
          <a:custGeom>
            <a:avLst/>
            <a:gdLst>
              <a:gd name="T0" fmla="*/ 0 w 917"/>
              <a:gd name="T1" fmla="*/ 185 h 431"/>
              <a:gd name="T2" fmla="*/ 917 w 917"/>
              <a:gd name="T3" fmla="*/ 431 h 431"/>
            </a:gdLst>
            <a:ahLst/>
            <a:cxnLst>
              <a:cxn ang="0">
                <a:pos x="T0" y="T1"/>
              </a:cxn>
              <a:cxn ang="0">
                <a:pos x="T2" y="T3"/>
              </a:cxn>
            </a:cxnLst>
            <a:rect l="0" t="0" r="r" b="b"/>
            <a:pathLst>
              <a:path w="917" h="431">
                <a:moveTo>
                  <a:pt x="0" y="185"/>
                </a:moveTo>
                <a:cubicBezTo>
                  <a:pt x="321" y="0"/>
                  <a:pt x="732" y="110"/>
                  <a:pt x="917" y="43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Freeform 8">
            <a:extLst>
              <a:ext uri="{FF2B5EF4-FFF2-40B4-BE49-F238E27FC236}">
                <a16:creationId xmlns:a16="http://schemas.microsoft.com/office/drawing/2014/main" id="{E959E3CF-788B-4ADC-8408-AB74F631EEAB}"/>
              </a:ext>
            </a:extLst>
          </p:cNvPr>
          <p:cNvSpPr>
            <a:spLocks/>
          </p:cNvSpPr>
          <p:nvPr/>
        </p:nvSpPr>
        <p:spPr bwMode="auto">
          <a:xfrm flipH="1">
            <a:off x="3674420" y="1890987"/>
            <a:ext cx="3389179" cy="1595546"/>
          </a:xfrm>
          <a:custGeom>
            <a:avLst/>
            <a:gdLst>
              <a:gd name="T0" fmla="*/ 0 w 917"/>
              <a:gd name="T1" fmla="*/ 432 h 432"/>
              <a:gd name="T2" fmla="*/ 917 w 917"/>
              <a:gd name="T3" fmla="*/ 186 h 432"/>
            </a:gdLst>
            <a:ahLst/>
            <a:cxnLst>
              <a:cxn ang="0">
                <a:pos x="T0" y="T1"/>
              </a:cxn>
              <a:cxn ang="0">
                <a:pos x="T2" y="T3"/>
              </a:cxn>
            </a:cxnLst>
            <a:rect l="0" t="0" r="r" b="b"/>
            <a:pathLst>
              <a:path w="917" h="432">
                <a:moveTo>
                  <a:pt x="0" y="432"/>
                </a:moveTo>
                <a:cubicBezTo>
                  <a:pt x="185" y="110"/>
                  <a:pt x="596" y="0"/>
                  <a:pt x="917" y="186"/>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Freeform 9">
            <a:extLst>
              <a:ext uri="{FF2B5EF4-FFF2-40B4-BE49-F238E27FC236}">
                <a16:creationId xmlns:a16="http://schemas.microsoft.com/office/drawing/2014/main" id="{AC4D1ABF-6E5E-4AF1-B6A7-53FAB93F0504}"/>
              </a:ext>
            </a:extLst>
          </p:cNvPr>
          <p:cNvSpPr>
            <a:spLocks/>
          </p:cNvSpPr>
          <p:nvPr/>
        </p:nvSpPr>
        <p:spPr bwMode="auto">
          <a:xfrm flipH="1">
            <a:off x="4203558" y="2435307"/>
            <a:ext cx="2480151" cy="2482865"/>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 name="TextBox 10">
            <a:extLst>
              <a:ext uri="{FF2B5EF4-FFF2-40B4-BE49-F238E27FC236}">
                <a16:creationId xmlns:a16="http://schemas.microsoft.com/office/drawing/2014/main" id="{94F62D86-8AE3-48DC-B89B-C1F057D8E8D9}"/>
              </a:ext>
            </a:extLst>
          </p:cNvPr>
          <p:cNvSpPr txBox="1"/>
          <p:nvPr/>
        </p:nvSpPr>
        <p:spPr>
          <a:xfrm>
            <a:off x="6479872" y="705037"/>
            <a:ext cx="2730417"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Identity &amp; access management </a:t>
            </a:r>
          </a:p>
        </p:txBody>
      </p:sp>
      <p:sp>
        <p:nvSpPr>
          <p:cNvPr id="82" name="TextBox 10">
            <a:extLst>
              <a:ext uri="{FF2B5EF4-FFF2-40B4-BE49-F238E27FC236}">
                <a16:creationId xmlns:a16="http://schemas.microsoft.com/office/drawing/2014/main" id="{FD871B1C-44DD-4877-B782-FD6C255AC55D}"/>
              </a:ext>
            </a:extLst>
          </p:cNvPr>
          <p:cNvSpPr txBox="1"/>
          <p:nvPr/>
        </p:nvSpPr>
        <p:spPr>
          <a:xfrm>
            <a:off x="7513102" y="1860678"/>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Information protection</a:t>
            </a:r>
          </a:p>
        </p:txBody>
      </p:sp>
      <p:sp>
        <p:nvSpPr>
          <p:cNvPr id="83" name="TextBox 10">
            <a:extLst>
              <a:ext uri="{FF2B5EF4-FFF2-40B4-BE49-F238E27FC236}">
                <a16:creationId xmlns:a16="http://schemas.microsoft.com/office/drawing/2014/main" id="{2335FC4E-4419-4EDE-B70E-2B4E08D53173}"/>
              </a:ext>
            </a:extLst>
          </p:cNvPr>
          <p:cNvSpPr txBox="1"/>
          <p:nvPr/>
        </p:nvSpPr>
        <p:spPr>
          <a:xfrm>
            <a:off x="7148202" y="4993887"/>
            <a:ext cx="206208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Security management</a:t>
            </a:r>
          </a:p>
        </p:txBody>
      </p:sp>
      <p:sp>
        <p:nvSpPr>
          <p:cNvPr id="84" name="TextBox 10">
            <a:extLst>
              <a:ext uri="{FF2B5EF4-FFF2-40B4-BE49-F238E27FC236}">
                <a16:creationId xmlns:a16="http://schemas.microsoft.com/office/drawing/2014/main" id="{B00AF9FE-4371-412B-BFA6-50464E23D267}"/>
              </a:ext>
            </a:extLst>
          </p:cNvPr>
          <p:cNvSpPr txBox="1"/>
          <p:nvPr/>
        </p:nvSpPr>
        <p:spPr>
          <a:xfrm>
            <a:off x="7782048" y="3395447"/>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Threat </a:t>
            </a:r>
            <a:br>
              <a:rPr kumimoji="0" lang="en-US" sz="1800" b="0" i="0" u="none" strike="noStrike" kern="1200" cap="none" spc="120" normalizeH="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800" b="0" i="0" u="none" strike="noStrike" kern="1200" cap="none" spc="120" normalizeH="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protection</a:t>
            </a:r>
          </a:p>
        </p:txBody>
      </p:sp>
      <p:sp>
        <p:nvSpPr>
          <p:cNvPr id="89" name="TextBox 88">
            <a:extLst>
              <a:ext uri="{FF2B5EF4-FFF2-40B4-BE49-F238E27FC236}">
                <a16:creationId xmlns:a16="http://schemas.microsoft.com/office/drawing/2014/main" id="{7A8AE305-D13F-4D71-9DF4-7A46725846CC}"/>
              </a:ext>
            </a:extLst>
          </p:cNvPr>
          <p:cNvSpPr txBox="1"/>
          <p:nvPr/>
        </p:nvSpPr>
        <p:spPr>
          <a:xfrm>
            <a:off x="-2415257" y="3058058"/>
            <a:ext cx="5227028"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Built in</a:t>
            </a: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 </a:t>
            </a:r>
            <a:b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b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security</a:t>
            </a:r>
          </a:p>
        </p:txBody>
      </p:sp>
      <p:grpSp>
        <p:nvGrpSpPr>
          <p:cNvPr id="5" name="Group 4">
            <a:extLst>
              <a:ext uri="{FF2B5EF4-FFF2-40B4-BE49-F238E27FC236}">
                <a16:creationId xmlns:a16="http://schemas.microsoft.com/office/drawing/2014/main" id="{E8548629-7125-4597-B211-4934B4CEDD55}"/>
              </a:ext>
            </a:extLst>
          </p:cNvPr>
          <p:cNvGrpSpPr/>
          <p:nvPr/>
        </p:nvGrpSpPr>
        <p:grpSpPr>
          <a:xfrm>
            <a:off x="5625439" y="609860"/>
            <a:ext cx="781282" cy="781282"/>
            <a:chOff x="5625439" y="609860"/>
            <a:chExt cx="781282" cy="781282"/>
          </a:xfrm>
        </p:grpSpPr>
        <p:sp>
          <p:nvSpPr>
            <p:cNvPr id="69" name="Oval 68">
              <a:extLst>
                <a:ext uri="{FF2B5EF4-FFF2-40B4-BE49-F238E27FC236}">
                  <a16:creationId xmlns:a16="http://schemas.microsoft.com/office/drawing/2014/main" id="{8BECBA14-DC6F-4469-A9F6-0006303F699B}"/>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ContactCard_EEBD">
              <a:extLst>
                <a:ext uri="{FF2B5EF4-FFF2-40B4-BE49-F238E27FC236}">
                  <a16:creationId xmlns:a16="http://schemas.microsoft.com/office/drawing/2014/main" id="{0F9FD0EF-9227-4D1E-8577-46F8A56CF6E6}"/>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3FE946B-5220-415C-B173-7F7AE1D5A75A}"/>
              </a:ext>
            </a:extLst>
          </p:cNvPr>
          <p:cNvGrpSpPr/>
          <p:nvPr/>
        </p:nvGrpSpPr>
        <p:grpSpPr>
          <a:xfrm>
            <a:off x="6922619" y="3277719"/>
            <a:ext cx="781282" cy="781282"/>
            <a:chOff x="6621825" y="1828525"/>
            <a:chExt cx="781282" cy="781282"/>
          </a:xfrm>
        </p:grpSpPr>
        <p:sp>
          <p:nvSpPr>
            <p:cNvPr id="74" name="Oval 73">
              <a:extLst>
                <a:ext uri="{FF2B5EF4-FFF2-40B4-BE49-F238E27FC236}">
                  <a16:creationId xmlns:a16="http://schemas.microsoft.com/office/drawing/2014/main" id="{68067144-A29F-4D5E-B2CC-4704920C18E7}"/>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Shield_EA18">
              <a:extLst>
                <a:ext uri="{FF2B5EF4-FFF2-40B4-BE49-F238E27FC236}">
                  <a16:creationId xmlns:a16="http://schemas.microsoft.com/office/drawing/2014/main" id="{EA884035-A965-4E25-951D-EC8CA745E7F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265D6638-4A52-49FE-8317-AE970EF59EA6}"/>
              </a:ext>
            </a:extLst>
          </p:cNvPr>
          <p:cNvGrpSpPr/>
          <p:nvPr/>
        </p:nvGrpSpPr>
        <p:grpSpPr>
          <a:xfrm>
            <a:off x="6665582" y="1765502"/>
            <a:ext cx="781282" cy="781282"/>
            <a:chOff x="6873999" y="3404401"/>
            <a:chExt cx="781282" cy="781282"/>
          </a:xfrm>
        </p:grpSpPr>
        <p:sp>
          <p:nvSpPr>
            <p:cNvPr id="76" name="Oval 75">
              <a:extLst>
                <a:ext uri="{FF2B5EF4-FFF2-40B4-BE49-F238E27FC236}">
                  <a16:creationId xmlns:a16="http://schemas.microsoft.com/office/drawing/2014/main" id="{2B9CEE52-2311-412E-BDC7-4DED08E6026F}"/>
                </a:ext>
              </a:extLst>
            </p:cNvPr>
            <p:cNvSpPr/>
            <p:nvPr/>
          </p:nvSpPr>
          <p:spPr bwMode="auto">
            <a:xfrm rot="3422427">
              <a:off x="6873999" y="340440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document_6">
              <a:extLst>
                <a:ext uri="{FF2B5EF4-FFF2-40B4-BE49-F238E27FC236}">
                  <a16:creationId xmlns:a16="http://schemas.microsoft.com/office/drawing/2014/main" id="{BBED4135-C26E-4B16-9EDA-8888F7435FC1}"/>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5" name="Oval 64">
            <a:extLst>
              <a:ext uri="{FF2B5EF4-FFF2-40B4-BE49-F238E27FC236}">
                <a16:creationId xmlns:a16="http://schemas.microsoft.com/office/drawing/2014/main" id="{9C25BABB-A9FA-4AE8-A248-7ACB2234A56E}"/>
              </a:ext>
            </a:extLst>
          </p:cNvPr>
          <p:cNvSpPr/>
          <p:nvPr/>
        </p:nvSpPr>
        <p:spPr bwMode="auto">
          <a:xfrm>
            <a:off x="3145599" y="2435376"/>
            <a:ext cx="2106840" cy="210684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 name="Group 5">
            <a:extLst>
              <a:ext uri="{FF2B5EF4-FFF2-40B4-BE49-F238E27FC236}">
                <a16:creationId xmlns:a16="http://schemas.microsoft.com/office/drawing/2014/main" id="{4CFC4DF6-9062-46AB-81B7-D7B089663688}"/>
              </a:ext>
            </a:extLst>
          </p:cNvPr>
          <p:cNvGrpSpPr/>
          <p:nvPr/>
        </p:nvGrpSpPr>
        <p:grpSpPr>
          <a:xfrm>
            <a:off x="6293768" y="4898711"/>
            <a:ext cx="781282" cy="781282"/>
            <a:chOff x="6293768" y="4898711"/>
            <a:chExt cx="781282" cy="781282"/>
          </a:xfrm>
        </p:grpSpPr>
        <p:sp>
          <p:nvSpPr>
            <p:cNvPr id="79" name="Oval 78">
              <a:extLst>
                <a:ext uri="{FF2B5EF4-FFF2-40B4-BE49-F238E27FC236}">
                  <a16:creationId xmlns:a16="http://schemas.microsoft.com/office/drawing/2014/main" id="{B36377C2-0C75-4F6C-AEB9-3DDF79049771}"/>
                </a:ext>
              </a:extLst>
            </p:cNvPr>
            <p:cNvSpPr/>
            <p:nvPr/>
          </p:nvSpPr>
          <p:spPr bwMode="auto">
            <a:xfrm rot="5400000">
              <a:off x="6293768" y="489871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Freeform 5">
              <a:extLst>
                <a:ext uri="{FF2B5EF4-FFF2-40B4-BE49-F238E27FC236}">
                  <a16:creationId xmlns:a16="http://schemas.microsoft.com/office/drawing/2014/main" id="{A676751C-6D49-4B54-85EA-1BACFA4981DF}"/>
                </a:ext>
              </a:extLst>
            </p:cNvPr>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grpSp>
    </p:spTree>
    <p:custDataLst>
      <p:tags r:id="rId1"/>
    </p:custDataLst>
    <p:extLst>
      <p:ext uri="{BB962C8B-B14F-4D97-AF65-F5344CB8AC3E}">
        <p14:creationId xmlns:p14="http://schemas.microsoft.com/office/powerpoint/2010/main" val="1391919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50"/>
                                        <p:tgtEl>
                                          <p:spTgt spid="89"/>
                                        </p:tgtEl>
                                      </p:cBhvr>
                                    </p:animEffect>
                                  </p:childTnLst>
                                </p:cTn>
                              </p:par>
                              <p:par>
                                <p:cTn id="8" presetID="42" presetClass="path" presetSubtype="0" decel="100000" fill="hold" grpId="1" nodeType="withEffect">
                                  <p:stCondLst>
                                    <p:cond delay="0"/>
                                  </p:stCondLst>
                                  <p:childTnLst>
                                    <p:animMotion origin="layout" path="M 3.91116E-6 4.44848E-6 L 0.1219 0.0009 " pathEditMode="relative" rAng="0" ptsTypes="AA">
                                      <p:cBhvr>
                                        <p:cTn id="9" dur="750" spd="-100000" fill="hold"/>
                                        <p:tgtEl>
                                          <p:spTgt spid="89"/>
                                        </p:tgtEl>
                                        <p:attrNameLst>
                                          <p:attrName>ppt_x</p:attrName>
                                          <p:attrName>ppt_y</p:attrName>
                                        </p:attrNameLst>
                                      </p:cBhvr>
                                      <p:rCtr x="6089" y="45"/>
                                    </p:animMotion>
                                  </p:childTnLst>
                                </p:cTn>
                              </p:par>
                              <p:par>
                                <p:cTn id="10" presetID="22" presetClass="entr" presetSubtype="4" fill="hold" grpId="0" nodeType="withEffect">
                                  <p:stCondLst>
                                    <p:cond delay="35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8" fill="hold" grpId="0" nodeType="withEffect">
                                  <p:stCondLst>
                                    <p:cond delay="65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2" presetClass="entr" presetSubtype="8" fill="hold" grpId="0" nodeType="withEffect">
                                  <p:stCondLst>
                                    <p:cond delay="80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par>
                                <p:cTn id="25" presetID="10" presetClass="entr" presetSubtype="0" fill="hold" grpId="0" nodeType="withEffect">
                                  <p:stCondLst>
                                    <p:cond delay="6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10" presetClass="entr" presetSubtype="0" fill="hold" grpId="0" nodeType="withEffect">
                                  <p:stCondLst>
                                    <p:cond delay="95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1" presetClass="entr" presetSubtype="0" fill="hold" nodeType="withEffect">
                                  <p:stCondLst>
                                    <p:cond delay="0"/>
                                  </p:stCondLst>
                                  <p:childTnLst>
                                    <p:set>
                                      <p:cBhvr>
                                        <p:cTn id="35" dur="1" fill="hold">
                                          <p:stCondLst>
                                            <p:cond delay="499"/>
                                          </p:stCondLst>
                                        </p:cTn>
                                        <p:tgtEl>
                                          <p:spTgt spid="5"/>
                                        </p:tgtEl>
                                        <p:attrNameLst>
                                          <p:attrName>style.visibility</p:attrName>
                                        </p:attrNameLst>
                                      </p:cBhvr>
                                      <p:to>
                                        <p:strVal val="visible"/>
                                      </p:to>
                                    </p:set>
                                  </p:childTnLst>
                                </p:cTn>
                              </p:par>
                              <p:par>
                                <p:cTn id="36" presetID="6" presetClass="emph" presetSubtype="0" accel="100000" autoRev="1" fill="hold" nodeType="withEffect">
                                  <p:stCondLst>
                                    <p:cond delay="0"/>
                                  </p:stCondLst>
                                  <p:childTnLst>
                                    <p:animScale>
                                      <p:cBhvr>
                                        <p:cTn id="37" dur="500" fill="hold"/>
                                        <p:tgtEl>
                                          <p:spTgt spid="5"/>
                                        </p:tgtEl>
                                      </p:cBhvr>
                                      <p:by x="0" y="0"/>
                                    </p:animScale>
                                  </p:childTnLst>
                                </p:cTn>
                              </p:par>
                              <p:par>
                                <p:cTn id="38" presetID="1" presetClass="entr" presetSubtype="0" fill="hold" nodeType="withEffect">
                                  <p:stCondLst>
                                    <p:cond delay="150"/>
                                  </p:stCondLst>
                                  <p:childTnLst>
                                    <p:set>
                                      <p:cBhvr>
                                        <p:cTn id="39" dur="1" fill="hold">
                                          <p:stCondLst>
                                            <p:cond delay="499"/>
                                          </p:stCondLst>
                                        </p:cTn>
                                        <p:tgtEl>
                                          <p:spTgt spid="4"/>
                                        </p:tgtEl>
                                        <p:attrNameLst>
                                          <p:attrName>style.visibility</p:attrName>
                                        </p:attrNameLst>
                                      </p:cBhvr>
                                      <p:to>
                                        <p:strVal val="visible"/>
                                      </p:to>
                                    </p:set>
                                  </p:childTnLst>
                                </p:cTn>
                              </p:par>
                              <p:par>
                                <p:cTn id="40" presetID="6" presetClass="emph" presetSubtype="0" accel="100000" autoRev="1" fill="hold" nodeType="withEffect">
                                  <p:stCondLst>
                                    <p:cond delay="150"/>
                                  </p:stCondLst>
                                  <p:childTnLst>
                                    <p:animScale>
                                      <p:cBhvr>
                                        <p:cTn id="41" dur="500" fill="hold"/>
                                        <p:tgtEl>
                                          <p:spTgt spid="4"/>
                                        </p:tgtEl>
                                      </p:cBhvr>
                                      <p:by x="0" y="0"/>
                                    </p:animScale>
                                  </p:childTnLst>
                                </p:cTn>
                              </p:par>
                              <p:par>
                                <p:cTn id="42" presetID="1" presetClass="entr" presetSubtype="0" fill="hold" nodeType="withEffect">
                                  <p:stCondLst>
                                    <p:cond delay="300"/>
                                  </p:stCondLst>
                                  <p:childTnLst>
                                    <p:set>
                                      <p:cBhvr>
                                        <p:cTn id="43" dur="1" fill="hold">
                                          <p:stCondLst>
                                            <p:cond delay="499"/>
                                          </p:stCondLst>
                                        </p:cTn>
                                        <p:tgtEl>
                                          <p:spTgt spid="3"/>
                                        </p:tgtEl>
                                        <p:attrNameLst>
                                          <p:attrName>style.visibility</p:attrName>
                                        </p:attrNameLst>
                                      </p:cBhvr>
                                      <p:to>
                                        <p:strVal val="visible"/>
                                      </p:to>
                                    </p:set>
                                  </p:childTnLst>
                                </p:cTn>
                              </p:par>
                              <p:par>
                                <p:cTn id="44" presetID="6" presetClass="emph" presetSubtype="0" accel="100000" autoRev="1" fill="hold" nodeType="withEffect">
                                  <p:stCondLst>
                                    <p:cond delay="300"/>
                                  </p:stCondLst>
                                  <p:childTnLst>
                                    <p:animScale>
                                      <p:cBhvr>
                                        <p:cTn id="45" dur="500" fill="hold"/>
                                        <p:tgtEl>
                                          <p:spTgt spid="3"/>
                                        </p:tgtEl>
                                      </p:cBhvr>
                                      <p:by x="0" y="0"/>
                                    </p:animScale>
                                  </p:childTnLst>
                                </p:cTn>
                              </p:par>
                              <p:par>
                                <p:cTn id="46" presetID="1" presetClass="entr" presetSubtype="0" fill="hold" nodeType="withEffect">
                                  <p:stCondLst>
                                    <p:cond delay="450"/>
                                  </p:stCondLst>
                                  <p:childTnLst>
                                    <p:set>
                                      <p:cBhvr>
                                        <p:cTn id="47" dur="1" fill="hold">
                                          <p:stCondLst>
                                            <p:cond delay="499"/>
                                          </p:stCondLst>
                                        </p:cTn>
                                        <p:tgtEl>
                                          <p:spTgt spid="6"/>
                                        </p:tgtEl>
                                        <p:attrNameLst>
                                          <p:attrName>style.visibility</p:attrName>
                                        </p:attrNameLst>
                                      </p:cBhvr>
                                      <p:to>
                                        <p:strVal val="visible"/>
                                      </p:to>
                                    </p:set>
                                  </p:childTnLst>
                                </p:cTn>
                              </p:par>
                              <p:par>
                                <p:cTn id="48" presetID="6" presetClass="emph" presetSubtype="0" accel="100000" autoRev="1" fill="hold" nodeType="withEffect">
                                  <p:stCondLst>
                                    <p:cond delay="450"/>
                                  </p:stCondLst>
                                  <p:childTnLst>
                                    <p:animScale>
                                      <p:cBhvr>
                                        <p:cTn id="49" dur="500" fill="hold"/>
                                        <p:tgtEl>
                                          <p:spTgt spid="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81" grpId="0"/>
      <p:bldP spid="82" grpId="0"/>
      <p:bldP spid="83" grpId="0"/>
      <p:bldP spid="84" grpId="0"/>
      <p:bldP spid="89" grpId="0"/>
      <p:bldP spid="8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0">
            <a:extLst>
              <a:ext uri="{FF2B5EF4-FFF2-40B4-BE49-F238E27FC236}">
                <a16:creationId xmlns:a16="http://schemas.microsoft.com/office/drawing/2014/main" id="{5D3FB236-DA46-4572-9822-035D5299E58C}"/>
              </a:ext>
            </a:extLst>
          </p:cNvPr>
          <p:cNvSpPr txBox="1"/>
          <p:nvPr/>
        </p:nvSpPr>
        <p:spPr>
          <a:xfrm flipH="1">
            <a:off x="3284620"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36" name="3D">
            <a:extLst>
              <a:ext uri="{FF2B5EF4-FFF2-40B4-BE49-F238E27FC236}">
                <a16:creationId xmlns:a16="http://schemas.microsoft.com/office/drawing/2014/main" id="{2BF17158-5B92-43D7-8C07-77D4B5E35A09}"/>
              </a:ext>
            </a:extLst>
          </p:cNvPr>
          <p:cNvSpPr>
            <a:spLocks noChangeAspect="1" noEditPoints="1"/>
          </p:cNvSpPr>
          <p:nvPr/>
        </p:nvSpPr>
        <p:spPr bwMode="auto">
          <a:xfrm>
            <a:off x="4027990"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6">
            <a:extLst>
              <a:ext uri="{FF2B5EF4-FFF2-40B4-BE49-F238E27FC236}">
                <a16:creationId xmlns:a16="http://schemas.microsoft.com/office/drawing/2014/main" id="{15922851-FBB2-48EC-8981-778F9A00F976}"/>
              </a:ext>
            </a:extLst>
          </p:cNvPr>
          <p:cNvSpPr>
            <a:spLocks/>
          </p:cNvSpPr>
          <p:nvPr/>
        </p:nvSpPr>
        <p:spPr bwMode="auto">
          <a:xfrm flipH="1">
            <a:off x="3148000" y="1003000"/>
            <a:ext cx="2477439" cy="2477438"/>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0" y="0"/>
                  <a:pt x="671" y="300"/>
                  <a:pt x="671" y="67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Freeform 7">
            <a:extLst>
              <a:ext uri="{FF2B5EF4-FFF2-40B4-BE49-F238E27FC236}">
                <a16:creationId xmlns:a16="http://schemas.microsoft.com/office/drawing/2014/main" id="{23D4E994-609F-4182-9233-CAB72DEE19A9}"/>
              </a:ext>
            </a:extLst>
          </p:cNvPr>
          <p:cNvSpPr>
            <a:spLocks/>
          </p:cNvSpPr>
          <p:nvPr/>
        </p:nvSpPr>
        <p:spPr bwMode="auto">
          <a:xfrm flipH="1">
            <a:off x="3291817" y="1363896"/>
            <a:ext cx="3386465" cy="1592833"/>
          </a:xfrm>
          <a:custGeom>
            <a:avLst/>
            <a:gdLst>
              <a:gd name="T0" fmla="*/ 0 w 917"/>
              <a:gd name="T1" fmla="*/ 185 h 431"/>
              <a:gd name="T2" fmla="*/ 917 w 917"/>
              <a:gd name="T3" fmla="*/ 431 h 431"/>
            </a:gdLst>
            <a:ahLst/>
            <a:cxnLst>
              <a:cxn ang="0">
                <a:pos x="T0" y="T1"/>
              </a:cxn>
              <a:cxn ang="0">
                <a:pos x="T2" y="T3"/>
              </a:cxn>
            </a:cxnLst>
            <a:rect l="0" t="0" r="r" b="b"/>
            <a:pathLst>
              <a:path w="917" h="431">
                <a:moveTo>
                  <a:pt x="0" y="185"/>
                </a:moveTo>
                <a:cubicBezTo>
                  <a:pt x="321" y="0"/>
                  <a:pt x="732" y="110"/>
                  <a:pt x="917" y="431"/>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Freeform 8">
            <a:extLst>
              <a:ext uri="{FF2B5EF4-FFF2-40B4-BE49-F238E27FC236}">
                <a16:creationId xmlns:a16="http://schemas.microsoft.com/office/drawing/2014/main" id="{E959E3CF-788B-4ADC-8408-AB74F631EEAB}"/>
              </a:ext>
            </a:extLst>
          </p:cNvPr>
          <p:cNvSpPr>
            <a:spLocks/>
          </p:cNvSpPr>
          <p:nvPr/>
        </p:nvSpPr>
        <p:spPr bwMode="auto">
          <a:xfrm flipH="1">
            <a:off x="3674420" y="1890987"/>
            <a:ext cx="3389179" cy="1595546"/>
          </a:xfrm>
          <a:custGeom>
            <a:avLst/>
            <a:gdLst>
              <a:gd name="T0" fmla="*/ 0 w 917"/>
              <a:gd name="T1" fmla="*/ 432 h 432"/>
              <a:gd name="T2" fmla="*/ 917 w 917"/>
              <a:gd name="T3" fmla="*/ 186 h 432"/>
            </a:gdLst>
            <a:ahLst/>
            <a:cxnLst>
              <a:cxn ang="0">
                <a:pos x="T0" y="T1"/>
              </a:cxn>
              <a:cxn ang="0">
                <a:pos x="T2" y="T3"/>
              </a:cxn>
            </a:cxnLst>
            <a:rect l="0" t="0" r="r" b="b"/>
            <a:pathLst>
              <a:path w="917" h="432">
                <a:moveTo>
                  <a:pt x="0" y="432"/>
                </a:moveTo>
                <a:cubicBezTo>
                  <a:pt x="185" y="110"/>
                  <a:pt x="596" y="0"/>
                  <a:pt x="917" y="186"/>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Freeform 9">
            <a:extLst>
              <a:ext uri="{FF2B5EF4-FFF2-40B4-BE49-F238E27FC236}">
                <a16:creationId xmlns:a16="http://schemas.microsoft.com/office/drawing/2014/main" id="{AC4D1ABF-6E5E-4AF1-B6A7-53FAB93F0504}"/>
              </a:ext>
            </a:extLst>
          </p:cNvPr>
          <p:cNvSpPr>
            <a:spLocks/>
          </p:cNvSpPr>
          <p:nvPr/>
        </p:nvSpPr>
        <p:spPr bwMode="auto">
          <a:xfrm flipH="1">
            <a:off x="4203558" y="2435307"/>
            <a:ext cx="2480151" cy="2482865"/>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 name="TextBox 10">
            <a:extLst>
              <a:ext uri="{FF2B5EF4-FFF2-40B4-BE49-F238E27FC236}">
                <a16:creationId xmlns:a16="http://schemas.microsoft.com/office/drawing/2014/main" id="{94F62D86-8AE3-48DC-B89B-C1F057D8E8D9}"/>
              </a:ext>
            </a:extLst>
          </p:cNvPr>
          <p:cNvSpPr txBox="1"/>
          <p:nvPr/>
        </p:nvSpPr>
        <p:spPr>
          <a:xfrm>
            <a:off x="6479872" y="705037"/>
            <a:ext cx="2730417"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Identity &amp; access management </a:t>
            </a:r>
          </a:p>
        </p:txBody>
      </p:sp>
      <p:sp>
        <p:nvSpPr>
          <p:cNvPr id="82" name="TextBox 10">
            <a:extLst>
              <a:ext uri="{FF2B5EF4-FFF2-40B4-BE49-F238E27FC236}">
                <a16:creationId xmlns:a16="http://schemas.microsoft.com/office/drawing/2014/main" id="{FD871B1C-44DD-4877-B782-FD6C255AC55D}"/>
              </a:ext>
            </a:extLst>
          </p:cNvPr>
          <p:cNvSpPr txBox="1"/>
          <p:nvPr/>
        </p:nvSpPr>
        <p:spPr>
          <a:xfrm>
            <a:off x="7513102" y="1860678"/>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noProof="0" dirty="0">
                <a:ln>
                  <a:noFill/>
                </a:ln>
                <a:solidFill>
                  <a:schemeClr val="bg1">
                    <a:lumMod val="75000"/>
                  </a:schemeClr>
                </a:solidFill>
                <a:effectLst/>
                <a:uLnTx/>
                <a:uFillTx/>
                <a:latin typeface="Segoe UI Semilight"/>
                <a:ea typeface="+mn-ea"/>
                <a:cs typeface="Segoe UI" pitchFamily="34" charset="0"/>
              </a:rPr>
              <a:t>Information protection</a:t>
            </a:r>
          </a:p>
        </p:txBody>
      </p:sp>
      <p:sp>
        <p:nvSpPr>
          <p:cNvPr id="83" name="TextBox 10">
            <a:extLst>
              <a:ext uri="{FF2B5EF4-FFF2-40B4-BE49-F238E27FC236}">
                <a16:creationId xmlns:a16="http://schemas.microsoft.com/office/drawing/2014/main" id="{2335FC4E-4419-4EDE-B70E-2B4E08D53173}"/>
              </a:ext>
            </a:extLst>
          </p:cNvPr>
          <p:cNvSpPr txBox="1"/>
          <p:nvPr/>
        </p:nvSpPr>
        <p:spPr>
          <a:xfrm>
            <a:off x="7148202" y="4993887"/>
            <a:ext cx="206208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noProof="0" dirty="0">
                <a:ln>
                  <a:noFill/>
                </a:ln>
                <a:solidFill>
                  <a:schemeClr val="bg1">
                    <a:lumMod val="75000"/>
                  </a:schemeClr>
                </a:solidFill>
                <a:effectLst/>
                <a:uLnTx/>
                <a:uFillTx/>
                <a:latin typeface="Segoe UI Semilight"/>
                <a:ea typeface="+mn-ea"/>
                <a:cs typeface="Segoe UI" pitchFamily="34" charset="0"/>
              </a:rPr>
              <a:t>Security management</a:t>
            </a:r>
          </a:p>
        </p:txBody>
      </p:sp>
      <p:sp>
        <p:nvSpPr>
          <p:cNvPr id="84" name="TextBox 10">
            <a:extLst>
              <a:ext uri="{FF2B5EF4-FFF2-40B4-BE49-F238E27FC236}">
                <a16:creationId xmlns:a16="http://schemas.microsoft.com/office/drawing/2014/main" id="{B00AF9FE-4371-412B-BFA6-50464E23D267}"/>
              </a:ext>
            </a:extLst>
          </p:cNvPr>
          <p:cNvSpPr txBox="1"/>
          <p:nvPr/>
        </p:nvSpPr>
        <p:spPr>
          <a:xfrm>
            <a:off x="7782048" y="3395447"/>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noProof="0" dirty="0">
                <a:ln>
                  <a:noFill/>
                </a:ln>
                <a:solidFill>
                  <a:schemeClr val="bg1">
                    <a:lumMod val="75000"/>
                  </a:schemeClr>
                </a:solidFill>
                <a:effectLst/>
                <a:uLnTx/>
                <a:uFillTx/>
                <a:latin typeface="Segoe UI Semilight"/>
                <a:ea typeface="+mn-ea"/>
                <a:cs typeface="Segoe UI" pitchFamily="34" charset="0"/>
              </a:rPr>
              <a:t>Threat </a:t>
            </a:r>
            <a:br>
              <a:rPr kumimoji="0" lang="en-US" sz="1800" b="0" i="0" u="none" strike="noStrike" kern="1200" cap="none" spc="120" normalizeH="0" noProof="0" dirty="0">
                <a:ln>
                  <a:noFill/>
                </a:ln>
                <a:solidFill>
                  <a:schemeClr val="bg1">
                    <a:lumMod val="75000"/>
                  </a:schemeClr>
                </a:solidFill>
                <a:effectLst/>
                <a:uLnTx/>
                <a:uFillTx/>
                <a:latin typeface="Segoe UI Semilight"/>
                <a:ea typeface="+mn-ea"/>
                <a:cs typeface="Segoe UI" pitchFamily="34" charset="0"/>
              </a:rPr>
            </a:br>
            <a:r>
              <a:rPr kumimoji="0" lang="en-US" sz="1800" b="0" i="0" u="none" strike="noStrike" kern="1200" cap="none" spc="120" normalizeH="0" noProof="0" dirty="0">
                <a:ln>
                  <a:noFill/>
                </a:ln>
                <a:solidFill>
                  <a:schemeClr val="bg1">
                    <a:lumMod val="75000"/>
                  </a:schemeClr>
                </a:solidFill>
                <a:effectLst/>
                <a:uLnTx/>
                <a:uFillTx/>
                <a:latin typeface="Segoe UI Semilight"/>
                <a:ea typeface="+mn-ea"/>
                <a:cs typeface="Segoe UI" pitchFamily="34" charset="0"/>
              </a:rPr>
              <a:t>protection</a:t>
            </a:r>
          </a:p>
        </p:txBody>
      </p:sp>
      <p:grpSp>
        <p:nvGrpSpPr>
          <p:cNvPr id="5" name="Group 4">
            <a:extLst>
              <a:ext uri="{FF2B5EF4-FFF2-40B4-BE49-F238E27FC236}">
                <a16:creationId xmlns:a16="http://schemas.microsoft.com/office/drawing/2014/main" id="{E8548629-7125-4597-B211-4934B4CEDD55}"/>
              </a:ext>
            </a:extLst>
          </p:cNvPr>
          <p:cNvGrpSpPr/>
          <p:nvPr/>
        </p:nvGrpSpPr>
        <p:grpSpPr>
          <a:xfrm>
            <a:off x="5625439" y="609860"/>
            <a:ext cx="781282" cy="781282"/>
            <a:chOff x="5625439" y="609860"/>
            <a:chExt cx="781282" cy="781282"/>
          </a:xfrm>
        </p:grpSpPr>
        <p:sp>
          <p:nvSpPr>
            <p:cNvPr id="69" name="Oval 68">
              <a:extLst>
                <a:ext uri="{FF2B5EF4-FFF2-40B4-BE49-F238E27FC236}">
                  <a16:creationId xmlns:a16="http://schemas.microsoft.com/office/drawing/2014/main" id="{8BECBA14-DC6F-4469-A9F6-0006303F699B}"/>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ContactCard_EEBD">
              <a:extLst>
                <a:ext uri="{FF2B5EF4-FFF2-40B4-BE49-F238E27FC236}">
                  <a16:creationId xmlns:a16="http://schemas.microsoft.com/office/drawing/2014/main" id="{0F9FD0EF-9227-4D1E-8577-46F8A56CF6E6}"/>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3FE946B-5220-415C-B173-7F7AE1D5A75A}"/>
              </a:ext>
            </a:extLst>
          </p:cNvPr>
          <p:cNvGrpSpPr/>
          <p:nvPr/>
        </p:nvGrpSpPr>
        <p:grpSpPr>
          <a:xfrm>
            <a:off x="6922619" y="3277719"/>
            <a:ext cx="781282" cy="781282"/>
            <a:chOff x="6621825" y="1828525"/>
            <a:chExt cx="781282" cy="781282"/>
          </a:xfrm>
          <a:solidFill>
            <a:schemeClr val="bg1">
              <a:lumMod val="75000"/>
            </a:schemeClr>
          </a:solidFill>
        </p:grpSpPr>
        <p:sp>
          <p:nvSpPr>
            <p:cNvPr id="74" name="Oval 73">
              <a:extLst>
                <a:ext uri="{FF2B5EF4-FFF2-40B4-BE49-F238E27FC236}">
                  <a16:creationId xmlns:a16="http://schemas.microsoft.com/office/drawing/2014/main" id="{68067144-A29F-4D5E-B2CC-4704920C18E7}"/>
                </a:ext>
              </a:extLst>
            </p:cNvPr>
            <p:cNvSpPr/>
            <p:nvPr/>
          </p:nvSpPr>
          <p:spPr bwMode="auto">
            <a:xfrm rot="1643308">
              <a:off x="6621825" y="1828525"/>
              <a:ext cx="781282" cy="78128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Shield_EA18">
              <a:extLst>
                <a:ext uri="{FF2B5EF4-FFF2-40B4-BE49-F238E27FC236}">
                  <a16:creationId xmlns:a16="http://schemas.microsoft.com/office/drawing/2014/main" id="{EA884035-A965-4E25-951D-EC8CA745E7F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E6E6E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265D6638-4A52-49FE-8317-AE970EF59EA6}"/>
              </a:ext>
            </a:extLst>
          </p:cNvPr>
          <p:cNvGrpSpPr/>
          <p:nvPr/>
        </p:nvGrpSpPr>
        <p:grpSpPr>
          <a:xfrm>
            <a:off x="6665582" y="1765502"/>
            <a:ext cx="781282" cy="781282"/>
            <a:chOff x="6873999" y="3404401"/>
            <a:chExt cx="781282" cy="781282"/>
          </a:xfrm>
          <a:solidFill>
            <a:schemeClr val="bg1">
              <a:lumMod val="75000"/>
            </a:schemeClr>
          </a:solidFill>
        </p:grpSpPr>
        <p:sp>
          <p:nvSpPr>
            <p:cNvPr id="76" name="Oval 75">
              <a:extLst>
                <a:ext uri="{FF2B5EF4-FFF2-40B4-BE49-F238E27FC236}">
                  <a16:creationId xmlns:a16="http://schemas.microsoft.com/office/drawing/2014/main" id="{2B9CEE52-2311-412E-BDC7-4DED08E6026F}"/>
                </a:ext>
              </a:extLst>
            </p:cNvPr>
            <p:cNvSpPr/>
            <p:nvPr/>
          </p:nvSpPr>
          <p:spPr bwMode="auto">
            <a:xfrm rot="3422427">
              <a:off x="6873999" y="3404401"/>
              <a:ext cx="781282" cy="78128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document_6">
              <a:extLst>
                <a:ext uri="{FF2B5EF4-FFF2-40B4-BE49-F238E27FC236}">
                  <a16:creationId xmlns:a16="http://schemas.microsoft.com/office/drawing/2014/main" id="{BBED4135-C26E-4B16-9EDA-8888F7435FC1}"/>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E6E6E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5" name="Oval 64">
            <a:extLst>
              <a:ext uri="{FF2B5EF4-FFF2-40B4-BE49-F238E27FC236}">
                <a16:creationId xmlns:a16="http://schemas.microsoft.com/office/drawing/2014/main" id="{9C25BABB-A9FA-4AE8-A248-7ACB2234A56E}"/>
              </a:ext>
            </a:extLst>
          </p:cNvPr>
          <p:cNvSpPr/>
          <p:nvPr/>
        </p:nvSpPr>
        <p:spPr bwMode="auto">
          <a:xfrm>
            <a:off x="3145599" y="2435376"/>
            <a:ext cx="2106840" cy="210684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51EBA469-3692-412A-A887-E1AB5D6A3906}"/>
              </a:ext>
            </a:extLst>
          </p:cNvPr>
          <p:cNvSpPr txBox="1"/>
          <p:nvPr/>
        </p:nvSpPr>
        <p:spPr>
          <a:xfrm>
            <a:off x="-2415257" y="3058058"/>
            <a:ext cx="5227028"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Built in</a:t>
            </a: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 </a:t>
            </a:r>
            <a:b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b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security</a:t>
            </a:r>
          </a:p>
        </p:txBody>
      </p:sp>
      <p:grpSp>
        <p:nvGrpSpPr>
          <p:cNvPr id="6" name="Group 5">
            <a:extLst>
              <a:ext uri="{FF2B5EF4-FFF2-40B4-BE49-F238E27FC236}">
                <a16:creationId xmlns:a16="http://schemas.microsoft.com/office/drawing/2014/main" id="{6B571C48-49AB-4427-9A3D-6EDDF3FFC244}"/>
              </a:ext>
            </a:extLst>
          </p:cNvPr>
          <p:cNvGrpSpPr/>
          <p:nvPr/>
        </p:nvGrpSpPr>
        <p:grpSpPr>
          <a:xfrm>
            <a:off x="6293768" y="4898711"/>
            <a:ext cx="781282" cy="781282"/>
            <a:chOff x="6293768" y="4898711"/>
            <a:chExt cx="781282" cy="781282"/>
          </a:xfrm>
        </p:grpSpPr>
        <p:sp>
          <p:nvSpPr>
            <p:cNvPr id="79" name="Oval 78">
              <a:extLst>
                <a:ext uri="{FF2B5EF4-FFF2-40B4-BE49-F238E27FC236}">
                  <a16:creationId xmlns:a16="http://schemas.microsoft.com/office/drawing/2014/main" id="{B36377C2-0C75-4F6C-AEB9-3DDF79049771}"/>
                </a:ext>
              </a:extLst>
            </p:cNvPr>
            <p:cNvSpPr/>
            <p:nvPr/>
          </p:nvSpPr>
          <p:spPr bwMode="auto">
            <a:xfrm rot="5400000">
              <a:off x="6293768" y="4898711"/>
              <a:ext cx="781282" cy="7812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E0C2B67F-AED1-4FC3-947A-00CB318C80D8}"/>
                </a:ext>
              </a:extLst>
            </p:cNvPr>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grpSp>
    </p:spTree>
    <p:custDataLst>
      <p:tags r:id="rId1"/>
    </p:custDataLst>
    <p:extLst>
      <p:ext uri="{BB962C8B-B14F-4D97-AF65-F5344CB8AC3E}">
        <p14:creationId xmlns:p14="http://schemas.microsoft.com/office/powerpoint/2010/main" val="148843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a:extLst>
              <a:ext uri="{FF2B5EF4-FFF2-40B4-BE49-F238E27FC236}">
                <a16:creationId xmlns:a16="http://schemas.microsoft.com/office/drawing/2014/main" id="{2BE74551-84EA-4076-99F8-5BB7CFFAE62E}"/>
              </a:ext>
            </a:extLst>
          </p:cNvPr>
          <p:cNvSpPr txBox="1"/>
          <p:nvPr/>
        </p:nvSpPr>
        <p:spPr>
          <a:xfrm>
            <a:off x="274639" y="2905241"/>
            <a:ext cx="5678486" cy="2573012"/>
          </a:xfrm>
          <a:prstGeom prst="rect">
            <a:avLst/>
          </a:prstGeom>
          <a:noFill/>
        </p:spPr>
        <p:txBody>
          <a:bodyPr wrap="square" lIns="182880" tIns="146304" rIns="182880" bIns="146304" rtlCol="0">
            <a:spAutoFit/>
          </a:bodyPr>
          <a:lstStyle/>
          <a:p>
            <a:pPr defTabSz="914224">
              <a:lnSpc>
                <a:spcPct val="90000"/>
              </a:lnSpc>
              <a:spcBef>
                <a:spcPts val="1200"/>
              </a:spcBef>
              <a:spcAft>
                <a:spcPts val="1200"/>
              </a:spcAft>
              <a:defRPr/>
            </a:pPr>
            <a: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Most important to protect user identities</a:t>
            </a:r>
            <a:endParaRPr kumimoji="0" lang="en-US" sz="2400" b="0" i="0" u="none" strike="noStrike" kern="0" cap="none" spc="70" normalizeH="0" baseline="0" noProof="0" dirty="0">
              <a:ln>
                <a:noFill/>
              </a:ln>
              <a:gradFill>
                <a:gsLst>
                  <a:gs pos="1250">
                    <a:schemeClr val="tx1"/>
                  </a:gs>
                  <a:gs pos="100000">
                    <a:schemeClr val="tx1"/>
                  </a:gs>
                </a:gsLst>
                <a:lin ang="5400000" scaled="0"/>
              </a:gradFill>
              <a:effectLst/>
              <a:uLnTx/>
              <a:uFillTx/>
              <a:latin typeface="Segoe UI Semilight" panose="020B0402040204020203" pitchFamily="34" charset="0"/>
              <a:ea typeface="Segoe UI Black" panose="020B0A02040204020203" pitchFamily="34" charset="0"/>
              <a:cs typeface="Segoe UI Semilight" panose="020B0402040204020203" pitchFamily="34" charset="0"/>
            </a:endParaRPr>
          </a:p>
          <a:p>
            <a:pPr lvl="0" defTabSz="914224">
              <a:lnSpc>
                <a:spcPct val="90000"/>
              </a:lnSpc>
              <a:spcBef>
                <a:spcPts val="1200"/>
              </a:spcBef>
              <a:spcAft>
                <a:spcPts val="1200"/>
              </a:spcAft>
              <a:defRPr/>
            </a:pPr>
            <a:r>
              <a:rPr lang="en-US" sz="2400" kern="0" spc="70" dirty="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Need ability to detect when something is wrong</a:t>
            </a:r>
          </a:p>
          <a:p>
            <a:pPr lvl="0" defTabSz="914224">
              <a:lnSpc>
                <a:spcPct val="90000"/>
              </a:lnSpc>
              <a:spcBef>
                <a:spcPts val="1200"/>
              </a:spcBef>
              <a:spcAft>
                <a:spcPts val="1200"/>
              </a:spcAft>
              <a:defRPr/>
            </a:pPr>
            <a:r>
              <a:rPr kumimoji="0" lang="en-US" sz="2400" b="0" i="0" u="none" strike="noStrike" kern="0" cap="none" spc="70" normalizeH="0" baseline="0" noProof="0" dirty="0">
                <a:ln>
                  <a:noFill/>
                </a:ln>
                <a:gradFill>
                  <a:gsLst>
                    <a:gs pos="1250">
                      <a:schemeClr val="tx1"/>
                    </a:gs>
                    <a:gs pos="100000">
                      <a:schemeClr val="tx1"/>
                    </a:gs>
                  </a:gsLst>
                  <a:lin ang="5400000" scaled="0"/>
                </a:gra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Quick response</a:t>
            </a:r>
          </a:p>
        </p:txBody>
      </p:sp>
      <p:pic>
        <p:nvPicPr>
          <p:cNvPr id="180" name="Picture 179">
            <a:extLst>
              <a:ext uri="{FF2B5EF4-FFF2-40B4-BE49-F238E27FC236}">
                <a16:creationId xmlns:a16="http://schemas.microsoft.com/office/drawing/2014/main" id="{333D82C3-8999-43B1-A22B-8925421D43E6}"/>
              </a:ext>
            </a:extLst>
          </p:cNvPr>
          <p:cNvPicPr>
            <a:picLocks noChangeAspect="1"/>
          </p:cNvPicPr>
          <p:nvPr/>
        </p:nvPicPr>
        <p:blipFill rotWithShape="1">
          <a:blip r:embed="rId4"/>
          <a:srcRect l="39363" t="17767" r="12254"/>
          <a:stretch/>
        </p:blipFill>
        <p:spPr>
          <a:xfrm>
            <a:off x="6261759" y="-1"/>
            <a:ext cx="6174716" cy="6994525"/>
          </a:xfrm>
          <a:prstGeom prst="rect">
            <a:avLst/>
          </a:prstGeom>
        </p:spPr>
      </p:pic>
      <p:sp>
        <p:nvSpPr>
          <p:cNvPr id="2" name="Title 1">
            <a:extLst>
              <a:ext uri="{FF2B5EF4-FFF2-40B4-BE49-F238E27FC236}">
                <a16:creationId xmlns:a16="http://schemas.microsoft.com/office/drawing/2014/main" id="{7E0C8834-D268-437F-8DCF-0A27A3355797}"/>
              </a:ext>
            </a:extLst>
          </p:cNvPr>
          <p:cNvSpPr>
            <a:spLocks noGrp="1"/>
          </p:cNvSpPr>
          <p:nvPr>
            <p:ph type="title"/>
          </p:nvPr>
        </p:nvSpPr>
        <p:spPr>
          <a:xfrm>
            <a:off x="274639" y="295274"/>
            <a:ext cx="5486399" cy="2287589"/>
          </a:xfrm>
        </p:spPr>
        <p:txBody>
          <a:bodyPr/>
          <a:lstStyle/>
          <a:p>
            <a:r>
              <a:rPr lang="en-US" dirty="0"/>
              <a:t>Identity driven </a:t>
            </a:r>
            <a:r>
              <a:rPr lang="en-US" dirty="0">
                <a:gradFill>
                  <a:gsLst>
                    <a:gs pos="1250">
                      <a:schemeClr val="tx2"/>
                    </a:gs>
                    <a:gs pos="100000">
                      <a:schemeClr val="tx2"/>
                    </a:gs>
                  </a:gsLst>
                  <a:lin ang="5400000" scaled="0"/>
                </a:gradFill>
                <a:cs typeface="Segoe UI Semilight" panose="020B0402040204020203" pitchFamily="34" charset="0"/>
              </a:rPr>
              <a:t>security</a:t>
            </a:r>
            <a:endParaRPr lang="en-US" dirty="0"/>
          </a:p>
        </p:txBody>
      </p:sp>
      <p:sp>
        <p:nvSpPr>
          <p:cNvPr id="3" name="Rectangle 2">
            <a:extLst>
              <a:ext uri="{FF2B5EF4-FFF2-40B4-BE49-F238E27FC236}">
                <a16:creationId xmlns:a16="http://schemas.microsoft.com/office/drawing/2014/main" id="{3DD26BF3-D635-4487-89B5-D585BCBE85FD}"/>
              </a:ext>
            </a:extLst>
          </p:cNvPr>
          <p:cNvSpPr/>
          <p:nvPr/>
        </p:nvSpPr>
        <p:spPr bwMode="auto">
          <a:xfrm>
            <a:off x="4838700" y="6699251"/>
            <a:ext cx="1423059" cy="29527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0757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1.99132E-7 1.31185E-6 L 0.01545 1.31185E-6 " pathEditMode="relative" rAng="0" ptsTypes="AA">
                                      <p:cBhvr>
                                        <p:cTn id="9" dur="750" spd="-100000" fill="hold"/>
                                        <p:tgtEl>
                                          <p:spTgt spid="2"/>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par>
                                <p:cTn id="13" presetID="42" presetClass="path" presetSubtype="0" decel="100000" fill="hold" grpId="1" nodeType="withEffect">
                                  <p:stCondLst>
                                    <p:cond delay="0"/>
                                  </p:stCondLst>
                                  <p:childTnLst>
                                    <p:animMotion origin="layout" path="M 8.78223E-7 -2.93236E-6 L 8.78223E-7 0.02156 " pathEditMode="relative" rAng="0" ptsTypes="AA">
                                      <p:cBhvr>
                                        <p:cTn id="14" dur="750" spd="-100000" fill="hold"/>
                                        <p:tgtEl>
                                          <p:spTgt spid="167"/>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7" grpId="1"/>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A211-271F-455E-8452-B356DE9514FA}"/>
              </a:ext>
            </a:extLst>
          </p:cNvPr>
          <p:cNvSpPr>
            <a:spLocks noGrp="1"/>
          </p:cNvSpPr>
          <p:nvPr>
            <p:ph type="title"/>
          </p:nvPr>
        </p:nvSpPr>
        <p:spPr/>
        <p:txBody>
          <a:bodyPr/>
          <a:lstStyle/>
          <a:p>
            <a:r>
              <a:rPr lang="en-US" dirty="0"/>
              <a:t>Identity and access management</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Prove users are authorized and secure before granting access to apps, data, and devices</a:t>
            </a:r>
          </a:p>
        </p:txBody>
      </p:sp>
      <p:sp>
        <p:nvSpPr>
          <p:cNvPr id="58" name="TextBox 10">
            <a:extLst>
              <a:ext uri="{FF2B5EF4-FFF2-40B4-BE49-F238E27FC236}">
                <a16:creationId xmlns:a16="http://schemas.microsoft.com/office/drawing/2014/main" id="{61E18A77-5D49-49F2-B1A9-4FCF4BC74C7A}"/>
              </a:ext>
            </a:extLst>
          </p:cNvPr>
          <p:cNvSpPr txBox="1"/>
          <p:nvPr/>
        </p:nvSpPr>
        <p:spPr>
          <a:xfrm>
            <a:off x="4927601" y="4213583"/>
            <a:ext cx="2581272" cy="840230"/>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Improve user experience while maintaining security</a:t>
            </a:r>
          </a:p>
        </p:txBody>
      </p:sp>
      <p:sp>
        <p:nvSpPr>
          <p:cNvPr id="55" name="TextBox 10">
            <a:extLst>
              <a:ext uri="{FF2B5EF4-FFF2-40B4-BE49-F238E27FC236}">
                <a16:creationId xmlns:a16="http://schemas.microsoft.com/office/drawing/2014/main" id="{037EFB6C-10E9-46BC-A727-A8677C965461}"/>
              </a:ext>
            </a:extLst>
          </p:cNvPr>
          <p:cNvSpPr txBox="1"/>
          <p:nvPr/>
        </p:nvSpPr>
        <p:spPr>
          <a:xfrm>
            <a:off x="8739383" y="4199733"/>
            <a:ext cx="257860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Safeguard your credentials</a:t>
            </a:r>
          </a:p>
        </p:txBody>
      </p:sp>
      <p:grpSp>
        <p:nvGrpSpPr>
          <p:cNvPr id="69" name="Group 68">
            <a:extLst>
              <a:ext uri="{FF2B5EF4-FFF2-40B4-BE49-F238E27FC236}">
                <a16:creationId xmlns:a16="http://schemas.microsoft.com/office/drawing/2014/main" id="{C0A23DAB-5E65-4666-8934-C7BCD827BB7D}"/>
              </a:ext>
            </a:extLst>
          </p:cNvPr>
          <p:cNvGrpSpPr/>
          <p:nvPr/>
        </p:nvGrpSpPr>
        <p:grpSpPr>
          <a:xfrm>
            <a:off x="9373678" y="2934569"/>
            <a:ext cx="1310018" cy="944052"/>
            <a:chOff x="9540506" y="3154271"/>
            <a:chExt cx="976362" cy="703607"/>
          </a:xfrm>
        </p:grpSpPr>
        <p:sp>
          <p:nvSpPr>
            <p:cNvPr id="64" name="ContactCard_EEBD" title="Icon of a contact card">
              <a:extLst>
                <a:ext uri="{FF2B5EF4-FFF2-40B4-BE49-F238E27FC236}">
                  <a16:creationId xmlns:a16="http://schemas.microsoft.com/office/drawing/2014/main" id="{819E267A-E8A7-44FB-9405-6B3525B0FF38}"/>
                </a:ext>
              </a:extLst>
            </p:cNvPr>
            <p:cNvSpPr>
              <a:spLocks noChangeAspect="1" noEditPoints="1"/>
            </p:cNvSpPr>
            <p:nvPr/>
          </p:nvSpPr>
          <p:spPr bwMode="auto">
            <a:xfrm>
              <a:off x="9540506" y="3154271"/>
              <a:ext cx="730392" cy="53597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Oval 4">
              <a:extLst>
                <a:ext uri="{FF2B5EF4-FFF2-40B4-BE49-F238E27FC236}">
                  <a16:creationId xmlns:a16="http://schemas.microsoft.com/office/drawing/2014/main" id="{CED4A2F3-5D7C-46EF-BB3E-8D58D56CB08A}"/>
                </a:ext>
              </a:extLst>
            </p:cNvPr>
            <p:cNvSpPr/>
            <p:nvPr/>
          </p:nvSpPr>
          <p:spPr bwMode="auto">
            <a:xfrm>
              <a:off x="10024926" y="3365936"/>
              <a:ext cx="491942" cy="491942"/>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check 3" title="Icon of a checkmark with a circle around it">
              <a:extLst>
                <a:ext uri="{FF2B5EF4-FFF2-40B4-BE49-F238E27FC236}">
                  <a16:creationId xmlns:a16="http://schemas.microsoft.com/office/drawing/2014/main" id="{89102E82-7851-449E-8936-4A2A033F2BB9}"/>
                </a:ext>
              </a:extLst>
            </p:cNvPr>
            <p:cNvSpPr>
              <a:spLocks noChangeAspect="1" noEditPoints="1"/>
            </p:cNvSpPr>
            <p:nvPr/>
          </p:nvSpPr>
          <p:spPr bwMode="auto">
            <a:xfrm>
              <a:off x="10086951" y="342902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TextBox 10">
            <a:extLst>
              <a:ext uri="{FF2B5EF4-FFF2-40B4-BE49-F238E27FC236}">
                <a16:creationId xmlns:a16="http://schemas.microsoft.com/office/drawing/2014/main" id="{8EA8A1F1-7C7B-42D9-BF80-E81A5BBAE6C4}"/>
              </a:ext>
            </a:extLst>
          </p:cNvPr>
          <p:cNvSpPr txBox="1"/>
          <p:nvPr/>
        </p:nvSpPr>
        <p:spPr>
          <a:xfrm>
            <a:off x="1118483" y="4199733"/>
            <a:ext cx="257860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Protect at the</a:t>
            </a:r>
            <a:b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b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front door</a:t>
            </a:r>
          </a:p>
        </p:txBody>
      </p:sp>
      <p:grpSp>
        <p:nvGrpSpPr>
          <p:cNvPr id="3" name="Group 2">
            <a:extLst>
              <a:ext uri="{FF2B5EF4-FFF2-40B4-BE49-F238E27FC236}">
                <a16:creationId xmlns:a16="http://schemas.microsoft.com/office/drawing/2014/main" id="{B54BC02D-BF63-4E70-894F-F904AD1B7BA1}"/>
              </a:ext>
            </a:extLst>
          </p:cNvPr>
          <p:cNvGrpSpPr/>
          <p:nvPr/>
        </p:nvGrpSpPr>
        <p:grpSpPr>
          <a:xfrm>
            <a:off x="1644358" y="2895601"/>
            <a:ext cx="1526858" cy="1021988"/>
            <a:chOff x="1644358" y="2895601"/>
            <a:chExt cx="1526858" cy="1021988"/>
          </a:xfrm>
        </p:grpSpPr>
        <p:sp>
          <p:nvSpPr>
            <p:cNvPr id="66" name="UniversalApp_E8CC" title="Icon of a cellphone in front of a tablet">
              <a:extLst>
                <a:ext uri="{FF2B5EF4-FFF2-40B4-BE49-F238E27FC236}">
                  <a16:creationId xmlns:a16="http://schemas.microsoft.com/office/drawing/2014/main" id="{144193B9-1195-442B-8428-B52C8944100D}"/>
                </a:ext>
              </a:extLst>
            </p:cNvPr>
            <p:cNvSpPr>
              <a:spLocks noChangeAspect="1" noEditPoints="1"/>
            </p:cNvSpPr>
            <p:nvPr/>
          </p:nvSpPr>
          <p:spPr bwMode="auto">
            <a:xfrm>
              <a:off x="1644358" y="2895601"/>
              <a:ext cx="1181770" cy="86720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74" name="Group 73">
              <a:extLst>
                <a:ext uri="{FF2B5EF4-FFF2-40B4-BE49-F238E27FC236}">
                  <a16:creationId xmlns:a16="http://schemas.microsoft.com/office/drawing/2014/main" id="{B34A93E6-82C5-40D6-BF01-E68B4F172E6D}"/>
                </a:ext>
              </a:extLst>
            </p:cNvPr>
            <p:cNvGrpSpPr/>
            <p:nvPr/>
          </p:nvGrpSpPr>
          <p:grpSpPr>
            <a:xfrm>
              <a:off x="2511161" y="3257535"/>
              <a:ext cx="660055" cy="660054"/>
              <a:chOff x="2511161" y="3257535"/>
              <a:chExt cx="660055" cy="660054"/>
            </a:xfrm>
          </p:grpSpPr>
          <p:sp>
            <p:nvSpPr>
              <p:cNvPr id="67" name="Oval 66">
                <a:extLst>
                  <a:ext uri="{FF2B5EF4-FFF2-40B4-BE49-F238E27FC236}">
                    <a16:creationId xmlns:a16="http://schemas.microsoft.com/office/drawing/2014/main" id="{FFFAA6E6-81FE-4842-BB17-81613F753C3D}"/>
                  </a:ext>
                </a:extLst>
              </p:cNvPr>
              <p:cNvSpPr/>
              <p:nvPr/>
            </p:nvSpPr>
            <p:spPr bwMode="auto">
              <a:xfrm>
                <a:off x="2511161"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check 3" title="Icon of a checkmark with a circle around it">
                <a:extLst>
                  <a:ext uri="{FF2B5EF4-FFF2-40B4-BE49-F238E27FC236}">
                    <a16:creationId xmlns:a16="http://schemas.microsoft.com/office/drawing/2014/main" id="{D26487AA-DD60-4EEA-B205-B8584B62B3F0}"/>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8" name="Group 77">
            <a:extLst>
              <a:ext uri="{FF2B5EF4-FFF2-40B4-BE49-F238E27FC236}">
                <a16:creationId xmlns:a16="http://schemas.microsoft.com/office/drawing/2014/main" id="{47D52DF4-A7D4-4E4C-95A1-8C5F8788D844}"/>
              </a:ext>
            </a:extLst>
          </p:cNvPr>
          <p:cNvGrpSpPr/>
          <p:nvPr/>
        </p:nvGrpSpPr>
        <p:grpSpPr>
          <a:xfrm>
            <a:off x="5694701" y="2986298"/>
            <a:ext cx="1047073" cy="931291"/>
            <a:chOff x="5905705" y="2986298"/>
            <a:chExt cx="1047073" cy="931291"/>
          </a:xfrm>
        </p:grpSpPr>
        <p:sp>
          <p:nvSpPr>
            <p:cNvPr id="63" name="Fingerprint_E928" title="Icon of a fingerprint">
              <a:extLst>
                <a:ext uri="{FF2B5EF4-FFF2-40B4-BE49-F238E27FC236}">
                  <a16:creationId xmlns:a16="http://schemas.microsoft.com/office/drawing/2014/main" id="{C561B768-4F5E-4DB7-B365-BB97289B72A0}"/>
                </a:ext>
              </a:extLst>
            </p:cNvPr>
            <p:cNvSpPr>
              <a:spLocks noChangeAspect="1" noEditPoints="1"/>
            </p:cNvSpPr>
            <p:nvPr/>
          </p:nvSpPr>
          <p:spPr bwMode="auto">
            <a:xfrm>
              <a:off x="5905705" y="2986298"/>
              <a:ext cx="625064" cy="84059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75" name="Group 74">
              <a:extLst>
                <a:ext uri="{FF2B5EF4-FFF2-40B4-BE49-F238E27FC236}">
                  <a16:creationId xmlns:a16="http://schemas.microsoft.com/office/drawing/2014/main" id="{8D57A64E-7E5F-46A5-B2BF-2C2AB2D88253}"/>
                </a:ext>
              </a:extLst>
            </p:cNvPr>
            <p:cNvGrpSpPr/>
            <p:nvPr/>
          </p:nvGrpSpPr>
          <p:grpSpPr>
            <a:xfrm>
              <a:off x="6292723" y="3257535"/>
              <a:ext cx="660055" cy="660054"/>
              <a:chOff x="2511161" y="3257535"/>
              <a:chExt cx="660055" cy="660054"/>
            </a:xfrm>
          </p:grpSpPr>
          <p:sp>
            <p:nvSpPr>
              <p:cNvPr id="76" name="Oval 75">
                <a:extLst>
                  <a:ext uri="{FF2B5EF4-FFF2-40B4-BE49-F238E27FC236}">
                    <a16:creationId xmlns:a16="http://schemas.microsoft.com/office/drawing/2014/main" id="{F47AFAA9-BBD9-4F15-95C6-B5B010C92D1B}"/>
                  </a:ext>
                </a:extLst>
              </p:cNvPr>
              <p:cNvSpPr/>
              <p:nvPr/>
            </p:nvSpPr>
            <p:spPr bwMode="auto">
              <a:xfrm>
                <a:off x="2511161"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check 3" title="Icon of a checkmark with a circle around it">
                <a:extLst>
                  <a:ext uri="{FF2B5EF4-FFF2-40B4-BE49-F238E27FC236}">
                    <a16:creationId xmlns:a16="http://schemas.microsoft.com/office/drawing/2014/main" id="{F4D0C9CA-C41B-4CCB-B4DC-C7892F450D51}"/>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custDataLst>
      <p:tags r:id="rId1"/>
    </p:custDataLst>
    <p:extLst>
      <p:ext uri="{BB962C8B-B14F-4D97-AF65-F5344CB8AC3E}">
        <p14:creationId xmlns:p14="http://schemas.microsoft.com/office/powerpoint/2010/main" val="28533619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3.00045E-6 L 0 0.02156 " pathEditMode="relative" rAng="0" ptsTypes="AA">
                                      <p:cBhvr>
                                        <p:cTn id="9" dur="750" spd="-100000" fill="hold"/>
                                        <p:tgtEl>
                                          <p:spTgt spid="3"/>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42" presetClass="path" presetSubtype="0" decel="100000" fill="hold" nodeType="withEffect">
                                  <p:stCondLst>
                                    <p:cond delay="0"/>
                                  </p:stCondLst>
                                  <p:childTnLst>
                                    <p:animMotion origin="layout" path="M 0 -3.00045E-6 L 0 0.02156 " pathEditMode="relative" rAng="0" ptsTypes="AA">
                                      <p:cBhvr>
                                        <p:cTn id="14" dur="750" spd="-100000" fill="hold"/>
                                        <p:tgtEl>
                                          <p:spTgt spid="78"/>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42" presetClass="path" presetSubtype="0" decel="100000" fill="hold" nodeType="withEffect">
                                  <p:stCondLst>
                                    <p:cond delay="0"/>
                                  </p:stCondLst>
                                  <p:childTnLst>
                                    <p:animMotion origin="layout" path="M 0 -3.00045E-6 L 0 0.02156 " pathEditMode="relative" rAng="0" ptsTypes="AA">
                                      <p:cBhvr>
                                        <p:cTn id="19" dur="750" spd="-100000" fill="hold"/>
                                        <p:tgtEl>
                                          <p:spTgt spid="69"/>
                                        </p:tgtEl>
                                        <p:attrNameLst>
                                          <p:attrName>ppt_x</p:attrName>
                                          <p:attrName>ppt_y</p:attrName>
                                        </p:attrNameLst>
                                      </p:cBhvr>
                                      <p:rCtr x="0" y="1067"/>
                                    </p:animMotion>
                                  </p:childTnLst>
                                </p:cTn>
                              </p:par>
                              <p:par>
                                <p:cTn id="20" presetID="10" presetClass="entr" presetSubtype="0" fill="hold" grpId="0" nodeType="withEffect">
                                  <p:stCondLst>
                                    <p:cond delay="15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42" presetClass="path" presetSubtype="0" decel="100000" fill="hold" grpId="1" nodeType="withEffect">
                                  <p:stCondLst>
                                    <p:cond delay="150"/>
                                  </p:stCondLst>
                                  <p:childTnLst>
                                    <p:animMotion origin="layout" path="M 0 -3.00045E-6 L 0 0.02156 " pathEditMode="relative" rAng="0" ptsTypes="AA">
                                      <p:cBhvr>
                                        <p:cTn id="24" dur="750" spd="-100000" fill="hold"/>
                                        <p:tgtEl>
                                          <p:spTgt spid="60"/>
                                        </p:tgtEl>
                                        <p:attrNameLst>
                                          <p:attrName>ppt_x</p:attrName>
                                          <p:attrName>ppt_y</p:attrName>
                                        </p:attrNameLst>
                                      </p:cBhvr>
                                      <p:rCtr x="0" y="1067"/>
                                    </p:animMotion>
                                  </p:childTnLst>
                                </p:cTn>
                              </p:par>
                              <p:par>
                                <p:cTn id="25" presetID="10" presetClass="entr" presetSubtype="0" fill="hold" grpId="0" nodeType="withEffect">
                                  <p:stCondLst>
                                    <p:cond delay="1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42" presetClass="path" presetSubtype="0" decel="100000" fill="hold" grpId="1" nodeType="withEffect">
                                  <p:stCondLst>
                                    <p:cond delay="150"/>
                                  </p:stCondLst>
                                  <p:childTnLst>
                                    <p:animMotion origin="layout" path="M 0 -3.00045E-6 L 0 0.02156 " pathEditMode="relative" rAng="0" ptsTypes="AA">
                                      <p:cBhvr>
                                        <p:cTn id="29" dur="750" spd="-100000" fill="hold"/>
                                        <p:tgtEl>
                                          <p:spTgt spid="58"/>
                                        </p:tgtEl>
                                        <p:attrNameLst>
                                          <p:attrName>ppt_x</p:attrName>
                                          <p:attrName>ppt_y</p:attrName>
                                        </p:attrNameLst>
                                      </p:cBhvr>
                                      <p:rCtr x="0" y="1067"/>
                                    </p:animMotion>
                                  </p:childTnLst>
                                </p:cTn>
                              </p:par>
                              <p:par>
                                <p:cTn id="30" presetID="10" presetClass="entr" presetSubtype="0" fill="hold" grpId="0" nodeType="withEffect">
                                  <p:stCondLst>
                                    <p:cond delay="15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150"/>
                                  </p:stCondLst>
                                  <p:childTnLst>
                                    <p:animMotion origin="layout" path="M 0 -3.00045E-6 L 0 0.02156 " pathEditMode="relative" rAng="0" ptsTypes="AA">
                                      <p:cBhvr>
                                        <p:cTn id="34" dur="750" spd="-100000" fill="hold"/>
                                        <p:tgtEl>
                                          <p:spTgt spid="55"/>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55" grpId="0"/>
      <p:bldP spid="55" grpId="1"/>
      <p:bldP spid="60" grpId="0"/>
      <p:bldP spid="6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Freeform: Shape 133">
            <a:extLst>
              <a:ext uri="{FF2B5EF4-FFF2-40B4-BE49-F238E27FC236}">
                <a16:creationId xmlns:a16="http://schemas.microsoft.com/office/drawing/2014/main" id="{E43C73E8-0049-46F2-B1EE-583825439A18}"/>
              </a:ext>
            </a:extLst>
          </p:cNvPr>
          <p:cNvSpPr/>
          <p:nvPr/>
        </p:nvSpPr>
        <p:spPr bwMode="auto">
          <a:xfrm>
            <a:off x="6756166" y="2328203"/>
            <a:ext cx="1566660" cy="4113424"/>
          </a:xfrm>
          <a:custGeom>
            <a:avLst/>
            <a:gdLst>
              <a:gd name="connsiteX0" fmla="*/ 0 w 1566660"/>
              <a:gd name="connsiteY0" fmla="*/ 0 h 4113424"/>
              <a:gd name="connsiteX1" fmla="*/ 65905 w 1566660"/>
              <a:gd name="connsiteY1" fmla="*/ 16945 h 4113424"/>
              <a:gd name="connsiteX2" fmla="*/ 1566660 w 1566660"/>
              <a:gd name="connsiteY2" fmla="*/ 2056712 h 4113424"/>
              <a:gd name="connsiteX3" fmla="*/ 65905 w 1566660"/>
              <a:gd name="connsiteY3" fmla="*/ 4096479 h 4113424"/>
              <a:gd name="connsiteX4" fmla="*/ 0 w 1566660"/>
              <a:gd name="connsiteY4" fmla="*/ 4113424 h 4113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660" h="4113424">
                <a:moveTo>
                  <a:pt x="0" y="0"/>
                </a:moveTo>
                <a:lnTo>
                  <a:pt x="65905" y="16945"/>
                </a:lnTo>
                <a:cubicBezTo>
                  <a:pt x="935367" y="287360"/>
                  <a:pt x="1566660" y="1098317"/>
                  <a:pt x="1566660" y="2056712"/>
                </a:cubicBezTo>
                <a:cubicBezTo>
                  <a:pt x="1566660" y="3015107"/>
                  <a:pt x="935367" y="3826064"/>
                  <a:pt x="65905" y="4096479"/>
                </a:cubicBezTo>
                <a:lnTo>
                  <a:pt x="0" y="4113424"/>
                </a:lnTo>
                <a:close/>
              </a:path>
            </a:pathLst>
          </a:custGeom>
          <a:solidFill>
            <a:schemeClr val="bg1">
              <a:lumMod val="95000"/>
            </a:schemeClr>
          </a:solidFill>
          <a:ln w="73025">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42631E2C-8616-4163-AEF1-25E99D7E2130}"/>
              </a:ext>
            </a:extLst>
          </p:cNvPr>
          <p:cNvSpPr/>
          <p:nvPr/>
        </p:nvSpPr>
        <p:spPr bwMode="auto">
          <a:xfrm>
            <a:off x="1919647" y="4176230"/>
            <a:ext cx="2120032" cy="41736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Isosceles Triangle 224">
            <a:extLst>
              <a:ext uri="{FF2B5EF4-FFF2-40B4-BE49-F238E27FC236}">
                <a16:creationId xmlns:a16="http://schemas.microsoft.com/office/drawing/2014/main" id="{62CF01B0-9793-4386-8C84-5A412AAD1360}"/>
              </a:ext>
            </a:extLst>
          </p:cNvPr>
          <p:cNvSpPr/>
          <p:nvPr/>
        </p:nvSpPr>
        <p:spPr bwMode="auto">
          <a:xfrm flipV="1">
            <a:off x="5441618" y="1772816"/>
            <a:ext cx="1588653" cy="1088301"/>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63" name="Rectangle 62"/>
          <p:cNvSpPr/>
          <p:nvPr/>
        </p:nvSpPr>
        <p:spPr>
          <a:xfrm>
            <a:off x="4017662" y="1890747"/>
            <a:ext cx="1458029" cy="369332"/>
          </a:xfrm>
          <a:prstGeom prst="rect">
            <a:avLst/>
          </a:prstGeom>
        </p:spPr>
        <p:txBody>
          <a:bodyPr wrap="square">
            <a:spAutoFit/>
          </a:bodyPr>
          <a:lstStyle/>
          <a:p>
            <a:pPr algn="ctr" defTabSz="932239">
              <a:lnSpc>
                <a:spcPct val="90000"/>
              </a:lnSpc>
              <a:defRPr/>
            </a:pPr>
            <a:r>
              <a:rPr lang="en-US" sz="2000" b="1" kern="0" dirty="0">
                <a:gradFill>
                  <a:gsLst>
                    <a:gs pos="1250">
                      <a:schemeClr val="tx1"/>
                    </a:gs>
                    <a:gs pos="98000">
                      <a:schemeClr val="tx1"/>
                    </a:gs>
                  </a:gsLst>
                  <a:lin ang="5400000" scaled="0"/>
                </a:gradFill>
                <a:latin typeface="Segoe UI"/>
                <a:ea typeface="ＭＳ Ｐゴシック" charset="0"/>
                <a:cs typeface="Segoe UI Semibold" panose="020B0702040204020203" pitchFamily="34" charset="0"/>
              </a:rPr>
              <a:t>IF</a:t>
            </a:r>
          </a:p>
        </p:txBody>
      </p:sp>
      <p:sp>
        <p:nvSpPr>
          <p:cNvPr id="8" name="Rectangle 7"/>
          <p:cNvSpPr/>
          <p:nvPr/>
        </p:nvSpPr>
        <p:spPr>
          <a:xfrm>
            <a:off x="4386575" y="3343861"/>
            <a:ext cx="2606774" cy="2082108"/>
          </a:xfrm>
          <a:prstGeom prst="rect">
            <a:avLst/>
          </a:prstGeom>
        </p:spPr>
        <p:txBody>
          <a:bodyPr wrap="square">
            <a:spAutoFit/>
          </a:bodyPr>
          <a:lstStyle/>
          <a:p>
            <a:pPr defTabSz="932239" fontAlgn="base">
              <a:lnSpc>
                <a:spcPct val="90000"/>
              </a:lnSpc>
              <a:spcBef>
                <a:spcPts val="600"/>
              </a:spcBef>
              <a:spcAft>
                <a:spcPts val="600"/>
              </a:spcAft>
              <a:tabLst>
                <a:tab pos="524486" algn="l"/>
              </a:tabLst>
              <a:defRPr/>
            </a:pPr>
            <a:r>
              <a:rPr lang="en-US" sz="11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Privileged user?</a:t>
            </a:r>
          </a:p>
          <a:p>
            <a:pPr defTabSz="932239" fontAlgn="base">
              <a:lnSpc>
                <a:spcPct val="90000"/>
              </a:lnSpc>
              <a:spcBef>
                <a:spcPts val="600"/>
              </a:spcBef>
              <a:spcAft>
                <a:spcPts val="600"/>
              </a:spcAft>
              <a:tabLst>
                <a:tab pos="524486" algn="l"/>
              </a:tabLst>
              <a:defRPr/>
            </a:pPr>
            <a:r>
              <a:rPr lang="en-US" sz="11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Credentials found in public?</a:t>
            </a:r>
          </a:p>
          <a:p>
            <a:pPr defTabSz="932239" fontAlgn="base">
              <a:lnSpc>
                <a:spcPct val="90000"/>
              </a:lnSpc>
              <a:spcBef>
                <a:spcPts val="600"/>
              </a:spcBef>
              <a:spcAft>
                <a:spcPts val="600"/>
              </a:spcAft>
              <a:tabLst>
                <a:tab pos="524486" algn="l"/>
              </a:tabLst>
              <a:defRPr/>
            </a:pPr>
            <a:r>
              <a:rPr lang="en-US" sz="11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Accessing sensitive app?</a:t>
            </a:r>
          </a:p>
          <a:p>
            <a:pPr defTabSz="932239" fontAlgn="base">
              <a:lnSpc>
                <a:spcPct val="90000"/>
              </a:lnSpc>
              <a:spcBef>
                <a:spcPts val="600"/>
              </a:spcBef>
              <a:spcAft>
                <a:spcPts val="600"/>
              </a:spcAft>
              <a:tabLst>
                <a:tab pos="524486" algn="l"/>
              </a:tabLst>
              <a:defRPr/>
            </a:pPr>
            <a:r>
              <a:rPr lang="en-US" sz="11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Unmanaged device?</a:t>
            </a:r>
          </a:p>
          <a:p>
            <a:pPr defTabSz="932239" fontAlgn="base">
              <a:lnSpc>
                <a:spcPct val="90000"/>
              </a:lnSpc>
              <a:spcBef>
                <a:spcPts val="600"/>
              </a:spcBef>
              <a:spcAft>
                <a:spcPts val="600"/>
              </a:spcAft>
              <a:tabLst>
                <a:tab pos="524486" algn="l"/>
              </a:tabLst>
              <a:defRPr/>
            </a:pPr>
            <a:r>
              <a:rPr lang="en-US" sz="11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Device compromised?</a:t>
            </a:r>
          </a:p>
          <a:p>
            <a:pPr defTabSz="932239" fontAlgn="base">
              <a:lnSpc>
                <a:spcPct val="90000"/>
              </a:lnSpc>
              <a:spcBef>
                <a:spcPts val="600"/>
              </a:spcBef>
              <a:spcAft>
                <a:spcPts val="600"/>
              </a:spcAft>
              <a:tabLst>
                <a:tab pos="524486" algn="l"/>
              </a:tabLst>
              <a:defRPr/>
            </a:pPr>
            <a:r>
              <a:rPr lang="en-US" sz="11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IP detected in Botnet?</a:t>
            </a:r>
          </a:p>
          <a:p>
            <a:pPr defTabSz="932239" fontAlgn="base">
              <a:lnSpc>
                <a:spcPct val="90000"/>
              </a:lnSpc>
              <a:spcBef>
                <a:spcPts val="600"/>
              </a:spcBef>
              <a:spcAft>
                <a:spcPts val="600"/>
              </a:spcAft>
              <a:tabLst>
                <a:tab pos="524486" algn="l"/>
              </a:tabLst>
              <a:defRPr/>
            </a:pPr>
            <a:r>
              <a:rPr lang="en-US" sz="11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Impossible travel?</a:t>
            </a:r>
          </a:p>
        </p:txBody>
      </p:sp>
      <p:grpSp>
        <p:nvGrpSpPr>
          <p:cNvPr id="110" name="APPS icon"/>
          <p:cNvGrpSpPr>
            <a:grpSpLocks noChangeAspect="1"/>
          </p:cNvGrpSpPr>
          <p:nvPr/>
        </p:nvGrpSpPr>
        <p:grpSpPr>
          <a:xfrm>
            <a:off x="3837896" y="5588109"/>
            <a:ext cx="764527" cy="764527"/>
            <a:chOff x="10968817" y="1678518"/>
            <a:chExt cx="758951" cy="758952"/>
          </a:xfrm>
        </p:grpSpPr>
        <p:sp>
          <p:nvSpPr>
            <p:cNvPr id="111" name="Oval 110"/>
            <p:cNvSpPr/>
            <p:nvPr/>
          </p:nvSpPr>
          <p:spPr bwMode="auto">
            <a:xfrm>
              <a:off x="10968817" y="1678518"/>
              <a:ext cx="758951" cy="758952"/>
            </a:xfrm>
            <a:prstGeom prst="ellipse">
              <a:avLst/>
            </a:prstGeom>
            <a:solidFill>
              <a:schemeClr val="tx1">
                <a:lumMod val="20000"/>
                <a:lumOff val="80000"/>
              </a:schemeClr>
            </a:solidFill>
            <a:ln w="444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550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2" name="Group 111"/>
            <p:cNvGrpSpPr/>
            <p:nvPr/>
          </p:nvGrpSpPr>
          <p:grpSpPr>
            <a:xfrm>
              <a:off x="11150726" y="1863657"/>
              <a:ext cx="405343" cy="399538"/>
              <a:chOff x="9168011" y="5170684"/>
              <a:chExt cx="665163" cy="655637"/>
            </a:xfrm>
          </p:grpSpPr>
          <p:sp>
            <p:nvSpPr>
              <p:cNvPr id="113"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tx2"/>
              </a:solidFill>
              <a:ln w="15875" cap="flat">
                <a:solidFill>
                  <a:schemeClr val="tx2"/>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dirty="0">
                  <a:ln w="12700">
                    <a:solidFill>
                      <a:srgbClr val="505050"/>
                    </a:solidFill>
                  </a:ln>
                  <a:solidFill>
                    <a:srgbClr val="002050"/>
                  </a:solidFill>
                  <a:latin typeface="Segoe UI"/>
                </a:endParaRPr>
              </a:p>
            </p:txBody>
          </p:sp>
          <p:sp>
            <p:nvSpPr>
              <p:cNvPr id="114"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ln w="12700">
                    <a:solidFill>
                      <a:srgbClr val="505050"/>
                    </a:solidFill>
                  </a:ln>
                  <a:solidFill>
                    <a:srgbClr val="002050"/>
                  </a:solidFill>
                  <a:latin typeface="Segoe UI"/>
                </a:endParaRPr>
              </a:p>
            </p:txBody>
          </p:sp>
          <p:sp>
            <p:nvSpPr>
              <p:cNvPr id="115"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ln w="12700">
                    <a:solidFill>
                      <a:srgbClr val="505050"/>
                    </a:solidFill>
                  </a:ln>
                  <a:solidFill>
                    <a:srgbClr val="002050"/>
                  </a:solidFill>
                  <a:latin typeface="Segoe UI"/>
                </a:endParaRPr>
              </a:p>
            </p:txBody>
          </p:sp>
          <p:sp>
            <p:nvSpPr>
              <p:cNvPr id="116"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5875" cap="flat">
                <a:solidFill>
                  <a:schemeClr val="tx2"/>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dirty="0">
                  <a:ln w="12700">
                    <a:solidFill>
                      <a:srgbClr val="505050"/>
                    </a:solidFill>
                  </a:ln>
                  <a:solidFill>
                    <a:srgbClr val="002050"/>
                  </a:solidFill>
                  <a:latin typeface="Segoe UI"/>
                </a:endParaRPr>
              </a:p>
            </p:txBody>
          </p:sp>
        </p:grpSp>
      </p:grpSp>
      <p:sp>
        <p:nvSpPr>
          <p:cNvPr id="118" name="Oval 117"/>
          <p:cNvSpPr/>
          <p:nvPr/>
        </p:nvSpPr>
        <p:spPr bwMode="auto">
          <a:xfrm>
            <a:off x="3461127" y="3094359"/>
            <a:ext cx="764527" cy="764527"/>
          </a:xfrm>
          <a:prstGeom prst="ellipse">
            <a:avLst/>
          </a:prstGeom>
          <a:solidFill>
            <a:schemeClr val="tx1">
              <a:lumMod val="20000"/>
              <a:lumOff val="80000"/>
            </a:schemeClr>
          </a:solidFill>
          <a:ln w="444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550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9" name="Group 118"/>
          <p:cNvGrpSpPr/>
          <p:nvPr/>
        </p:nvGrpSpPr>
        <p:grpSpPr>
          <a:xfrm>
            <a:off x="3649209" y="3333915"/>
            <a:ext cx="371008" cy="314352"/>
            <a:chOff x="4947743" y="5339803"/>
            <a:chExt cx="825499" cy="706436"/>
          </a:xfrm>
        </p:grpSpPr>
        <p:sp>
          <p:nvSpPr>
            <p:cNvPr id="120"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21"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22"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23"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24" name="Line 9"/>
            <p:cNvSpPr>
              <a:spLocks noChangeShapeType="1"/>
            </p:cNvSpPr>
            <p:nvPr/>
          </p:nvSpPr>
          <p:spPr bwMode="auto">
            <a:xfrm flipH="1" flipV="1">
              <a:off x="5468442" y="5963690"/>
              <a:ext cx="304800" cy="0"/>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25" name="Line 10"/>
            <p:cNvSpPr>
              <a:spLocks noChangeShapeType="1"/>
            </p:cNvSpPr>
            <p:nvPr/>
          </p:nvSpPr>
          <p:spPr bwMode="auto">
            <a:xfrm>
              <a:off x="5468442" y="5543002"/>
              <a:ext cx="304800" cy="4763"/>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grpSp>
      <p:grpSp>
        <p:nvGrpSpPr>
          <p:cNvPr id="128" name="Group 127"/>
          <p:cNvGrpSpPr/>
          <p:nvPr/>
        </p:nvGrpSpPr>
        <p:grpSpPr>
          <a:xfrm>
            <a:off x="3682684" y="5011862"/>
            <a:ext cx="330998" cy="438483"/>
            <a:chOff x="7063216" y="2163776"/>
            <a:chExt cx="658104" cy="834117"/>
          </a:xfrm>
        </p:grpSpPr>
        <p:sp>
          <p:nvSpPr>
            <p:cNvPr id="129" name="Freeform 29"/>
            <p:cNvSpPr>
              <a:spLocks/>
            </p:cNvSpPr>
            <p:nvPr/>
          </p:nvSpPr>
          <p:spPr bwMode="auto">
            <a:xfrm>
              <a:off x="7063216" y="2163776"/>
              <a:ext cx="658104" cy="834117"/>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30"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32" name="Rectangle 31"/>
            <p:cNvSpPr>
              <a:spLocks noChangeArrowheads="1"/>
            </p:cNvSpPr>
            <p:nvPr/>
          </p:nvSpPr>
          <p:spPr bwMode="auto">
            <a:xfrm>
              <a:off x="7155849" y="2376905"/>
              <a:ext cx="102229" cy="24379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33" name="Rectangle 32"/>
            <p:cNvSpPr>
              <a:spLocks noChangeArrowheads="1"/>
            </p:cNvSpPr>
            <p:nvPr/>
          </p:nvSpPr>
          <p:spPr bwMode="auto">
            <a:xfrm>
              <a:off x="7312388" y="2448970"/>
              <a:ext cx="76671" cy="17173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39" name="Rectangle 33"/>
            <p:cNvSpPr>
              <a:spLocks noChangeArrowheads="1"/>
            </p:cNvSpPr>
            <p:nvPr/>
          </p:nvSpPr>
          <p:spPr bwMode="auto">
            <a:xfrm>
              <a:off x="7441772" y="2501103"/>
              <a:ext cx="65491" cy="11959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40"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41" name="Line 35"/>
            <p:cNvSpPr>
              <a:spLocks noChangeShapeType="1"/>
            </p:cNvSpPr>
            <p:nvPr/>
          </p:nvSpPr>
          <p:spPr bwMode="auto">
            <a:xfrm flipH="1">
              <a:off x="7155849" y="2709631"/>
              <a:ext cx="17570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42" name="Line 36"/>
            <p:cNvSpPr>
              <a:spLocks noChangeShapeType="1"/>
            </p:cNvSpPr>
            <p:nvPr/>
          </p:nvSpPr>
          <p:spPr bwMode="auto">
            <a:xfrm flipH="1">
              <a:off x="7155849" y="2800098"/>
              <a:ext cx="13257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43" name="Line 37"/>
            <p:cNvSpPr>
              <a:spLocks noChangeShapeType="1"/>
            </p:cNvSpPr>
            <p:nvPr/>
          </p:nvSpPr>
          <p:spPr bwMode="auto">
            <a:xfrm flipH="1">
              <a:off x="7155849" y="2884430"/>
              <a:ext cx="17570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44" name="Line 38"/>
            <p:cNvSpPr>
              <a:spLocks noChangeShapeType="1"/>
            </p:cNvSpPr>
            <p:nvPr/>
          </p:nvSpPr>
          <p:spPr bwMode="auto">
            <a:xfrm flipH="1">
              <a:off x="7449759" y="2709631"/>
              <a:ext cx="17570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45" name="Line 39"/>
            <p:cNvSpPr>
              <a:spLocks noChangeShapeType="1"/>
            </p:cNvSpPr>
            <p:nvPr/>
          </p:nvSpPr>
          <p:spPr bwMode="auto">
            <a:xfrm flipH="1">
              <a:off x="7449759" y="2800098"/>
              <a:ext cx="13417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46" name="Line 40"/>
            <p:cNvSpPr>
              <a:spLocks noChangeShapeType="1"/>
            </p:cNvSpPr>
            <p:nvPr/>
          </p:nvSpPr>
          <p:spPr bwMode="auto">
            <a:xfrm flipH="1">
              <a:off x="7449759" y="2884430"/>
              <a:ext cx="17570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grpSp>
      <p:sp>
        <p:nvSpPr>
          <p:cNvPr id="148" name="Oval 147"/>
          <p:cNvSpPr/>
          <p:nvPr/>
        </p:nvSpPr>
        <p:spPr bwMode="auto">
          <a:xfrm>
            <a:off x="3901839" y="2376479"/>
            <a:ext cx="764527" cy="764527"/>
          </a:xfrm>
          <a:prstGeom prst="ellipse">
            <a:avLst/>
          </a:prstGeom>
          <a:solidFill>
            <a:schemeClr val="tx1">
              <a:lumMod val="20000"/>
              <a:lumOff val="80000"/>
            </a:schemeClr>
          </a:solidFill>
          <a:ln w="444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550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9" name="Group 148"/>
          <p:cNvGrpSpPr/>
          <p:nvPr/>
        </p:nvGrpSpPr>
        <p:grpSpPr>
          <a:xfrm>
            <a:off x="4059298" y="2574167"/>
            <a:ext cx="449608" cy="369150"/>
            <a:chOff x="997724" y="2741144"/>
            <a:chExt cx="817590" cy="670958"/>
          </a:xfrm>
        </p:grpSpPr>
        <p:sp>
          <p:nvSpPr>
            <p:cNvPr id="150" name="Oval 5"/>
            <p:cNvSpPr>
              <a:spLocks noChangeArrowheads="1"/>
            </p:cNvSpPr>
            <p:nvPr/>
          </p:nvSpPr>
          <p:spPr bwMode="auto">
            <a:xfrm>
              <a:off x="1025676" y="2741144"/>
              <a:ext cx="216625" cy="214569"/>
            </a:xfrm>
            <a:prstGeom prst="ellips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51" name="Oval 6"/>
            <p:cNvSpPr>
              <a:spLocks noChangeArrowheads="1"/>
            </p:cNvSpPr>
            <p:nvPr/>
          </p:nvSpPr>
          <p:spPr bwMode="auto">
            <a:xfrm>
              <a:off x="1570737" y="2741148"/>
              <a:ext cx="216625" cy="214570"/>
            </a:xfrm>
            <a:prstGeom prst="ellips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52" name="Freeform 7"/>
            <p:cNvSpPr>
              <a:spLocks/>
            </p:cNvSpPr>
            <p:nvPr/>
          </p:nvSpPr>
          <p:spPr bwMode="auto">
            <a:xfrm>
              <a:off x="997724" y="2955711"/>
              <a:ext cx="272529" cy="1328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53" name="Oval 8"/>
            <p:cNvSpPr>
              <a:spLocks noChangeArrowheads="1"/>
            </p:cNvSpPr>
            <p:nvPr/>
          </p:nvSpPr>
          <p:spPr bwMode="auto">
            <a:xfrm>
              <a:off x="1270253" y="2955711"/>
              <a:ext cx="272529" cy="269063"/>
            </a:xfrm>
            <a:prstGeom prst="ellips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54" name="Freeform 9"/>
            <p:cNvSpPr>
              <a:spLocks/>
            </p:cNvSpPr>
            <p:nvPr/>
          </p:nvSpPr>
          <p:spPr bwMode="auto">
            <a:xfrm>
              <a:off x="1214349" y="3224780"/>
              <a:ext cx="384337" cy="187322"/>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sp>
          <p:nvSpPr>
            <p:cNvPr id="155" name="Freeform 10"/>
            <p:cNvSpPr>
              <a:spLocks/>
            </p:cNvSpPr>
            <p:nvPr/>
          </p:nvSpPr>
          <p:spPr bwMode="auto">
            <a:xfrm>
              <a:off x="1542785" y="2955711"/>
              <a:ext cx="272529" cy="1328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505050"/>
                </a:solidFill>
                <a:latin typeface="Segoe UI"/>
              </a:endParaRPr>
            </a:p>
          </p:txBody>
        </p:sp>
      </p:grpSp>
      <p:grpSp>
        <p:nvGrpSpPr>
          <p:cNvPr id="14" name="Group 13">
            <a:extLst>
              <a:ext uri="{FF2B5EF4-FFF2-40B4-BE49-F238E27FC236}">
                <a16:creationId xmlns:a16="http://schemas.microsoft.com/office/drawing/2014/main" id="{BB39968B-2E07-4353-83C7-420F6EE09B75}"/>
              </a:ext>
            </a:extLst>
          </p:cNvPr>
          <p:cNvGrpSpPr/>
          <p:nvPr/>
        </p:nvGrpSpPr>
        <p:grpSpPr>
          <a:xfrm>
            <a:off x="7026407" y="3618115"/>
            <a:ext cx="1226843" cy="1495637"/>
            <a:chOff x="7013072" y="3508360"/>
            <a:chExt cx="1226843" cy="1495637"/>
          </a:xfrm>
        </p:grpSpPr>
        <p:grpSp>
          <p:nvGrpSpPr>
            <p:cNvPr id="13" name="Group 12"/>
            <p:cNvGrpSpPr/>
            <p:nvPr/>
          </p:nvGrpSpPr>
          <p:grpSpPr>
            <a:xfrm>
              <a:off x="7013072" y="3849753"/>
              <a:ext cx="1226843" cy="1154244"/>
              <a:chOff x="7410852" y="2395341"/>
              <a:chExt cx="1467347" cy="1380515"/>
            </a:xfrm>
          </p:grpSpPr>
          <p:grpSp>
            <p:nvGrpSpPr>
              <p:cNvPr id="17" name="Group 16"/>
              <p:cNvGrpSpPr/>
              <p:nvPr/>
            </p:nvGrpSpPr>
            <p:grpSpPr>
              <a:xfrm>
                <a:off x="7410854" y="2395341"/>
                <a:ext cx="1466802" cy="457200"/>
                <a:chOff x="8331361" y="3509710"/>
                <a:chExt cx="1424115" cy="292608"/>
              </a:xfrm>
            </p:grpSpPr>
            <p:sp>
              <p:nvSpPr>
                <p:cNvPr id="24" name="Rectangle 23"/>
                <p:cNvSpPr/>
                <p:nvPr/>
              </p:nvSpPr>
              <p:spPr>
                <a:xfrm>
                  <a:off x="8423793" y="3510977"/>
                  <a:ext cx="1331683" cy="290079"/>
                </a:xfrm>
                <a:prstGeom prst="rect">
                  <a:avLst/>
                </a:prstGeom>
              </p:spPr>
              <p:txBody>
                <a:bodyPr wrap="none" anchor="ctr">
                  <a:noAutofit/>
                </a:bodyPr>
                <a:lstStyle/>
                <a:p>
                  <a:pPr defTabSz="932239">
                    <a:lnSpc>
                      <a:spcPct val="90000"/>
                    </a:lnSpc>
                    <a:defRPr/>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High</a:t>
                  </a:r>
                </a:p>
              </p:txBody>
            </p:sp>
            <p:sp>
              <p:nvSpPr>
                <p:cNvPr id="25" name="Rectangle 24"/>
                <p:cNvSpPr>
                  <a:spLocks/>
                </p:cNvSpPr>
                <p:nvPr/>
              </p:nvSpPr>
              <p:spPr bwMode="auto">
                <a:xfrm>
                  <a:off x="8331361" y="3509710"/>
                  <a:ext cx="87046" cy="292608"/>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632" dirty="0">
                    <a:gradFill>
                      <a:gsLst>
                        <a:gs pos="0">
                          <a:schemeClr val="tx1"/>
                        </a:gs>
                        <a:gs pos="100000">
                          <a:schemeClr val="tx1"/>
                        </a:gs>
                      </a:gsLst>
                      <a:lin ang="16200000" scaled="1"/>
                    </a:gradFill>
                    <a:latin typeface="Segoe UI Semibold" panose="020B0702040204020203" pitchFamily="34" charset="0"/>
                    <a:ea typeface="Segoe UI" pitchFamily="34" charset="0"/>
                    <a:cs typeface="Segoe UI Semibold" panose="020B0702040204020203" pitchFamily="34" charset="0"/>
                  </a:endParaRPr>
                </a:p>
              </p:txBody>
            </p:sp>
          </p:grpSp>
          <p:grpSp>
            <p:nvGrpSpPr>
              <p:cNvPr id="18" name="Group 17"/>
              <p:cNvGrpSpPr/>
              <p:nvPr/>
            </p:nvGrpSpPr>
            <p:grpSpPr>
              <a:xfrm>
                <a:off x="7410855" y="2854513"/>
                <a:ext cx="1467344" cy="457719"/>
                <a:chOff x="8331340" y="3751274"/>
                <a:chExt cx="1424637" cy="292940"/>
              </a:xfrm>
            </p:grpSpPr>
            <p:sp>
              <p:nvSpPr>
                <p:cNvPr id="22" name="Rectangle 21"/>
                <p:cNvSpPr/>
                <p:nvPr/>
              </p:nvSpPr>
              <p:spPr>
                <a:xfrm>
                  <a:off x="8424294" y="3754135"/>
                  <a:ext cx="1331683" cy="290079"/>
                </a:xfrm>
                <a:prstGeom prst="rect">
                  <a:avLst/>
                </a:prstGeom>
              </p:spPr>
              <p:txBody>
                <a:bodyPr wrap="none" anchor="ctr">
                  <a:noAutofit/>
                </a:bodyPr>
                <a:lstStyle/>
                <a:p>
                  <a:pPr defTabSz="932239">
                    <a:lnSpc>
                      <a:spcPct val="90000"/>
                    </a:lnSpc>
                    <a:defRPr/>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Medium</a:t>
                  </a:r>
                </a:p>
              </p:txBody>
            </p:sp>
            <p:sp>
              <p:nvSpPr>
                <p:cNvPr id="23" name="Rectangle 22"/>
                <p:cNvSpPr>
                  <a:spLocks/>
                </p:cNvSpPr>
                <p:nvPr/>
              </p:nvSpPr>
              <p:spPr bwMode="auto">
                <a:xfrm>
                  <a:off x="8331340" y="3751274"/>
                  <a:ext cx="87046" cy="292608"/>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632" dirty="0">
                    <a:gradFill>
                      <a:gsLst>
                        <a:gs pos="0">
                          <a:schemeClr val="tx1"/>
                        </a:gs>
                        <a:gs pos="100000">
                          <a:schemeClr val="tx1"/>
                        </a:gs>
                      </a:gsLst>
                      <a:lin ang="16200000" scaled="1"/>
                    </a:gradFill>
                    <a:latin typeface="Segoe UI Semibold" panose="020B0702040204020203" pitchFamily="34" charset="0"/>
                    <a:ea typeface="Segoe UI" pitchFamily="34" charset="0"/>
                    <a:cs typeface="Segoe UI Semibold" panose="020B0702040204020203" pitchFamily="34" charset="0"/>
                  </a:endParaRPr>
                </a:p>
              </p:txBody>
            </p:sp>
          </p:grpSp>
          <p:grpSp>
            <p:nvGrpSpPr>
              <p:cNvPr id="19" name="Group 18"/>
              <p:cNvGrpSpPr/>
              <p:nvPr/>
            </p:nvGrpSpPr>
            <p:grpSpPr>
              <a:xfrm>
                <a:off x="7410852" y="3318656"/>
                <a:ext cx="1466803" cy="457200"/>
                <a:chOff x="8331401" y="3998019"/>
                <a:chExt cx="1424123" cy="292608"/>
              </a:xfrm>
            </p:grpSpPr>
            <p:sp>
              <p:nvSpPr>
                <p:cNvPr id="20" name="Rectangle 19"/>
                <p:cNvSpPr/>
                <p:nvPr/>
              </p:nvSpPr>
              <p:spPr>
                <a:xfrm>
                  <a:off x="8423841" y="3999286"/>
                  <a:ext cx="1331683" cy="290079"/>
                </a:xfrm>
                <a:prstGeom prst="rect">
                  <a:avLst/>
                </a:prstGeom>
              </p:spPr>
              <p:txBody>
                <a:bodyPr wrap="none" anchor="ctr">
                  <a:noAutofit/>
                </a:bodyPr>
                <a:lstStyle/>
                <a:p>
                  <a:pPr defTabSz="932239">
                    <a:lnSpc>
                      <a:spcPct val="90000"/>
                    </a:lnSpc>
                    <a:defRPr/>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Low</a:t>
                  </a:r>
                </a:p>
              </p:txBody>
            </p:sp>
            <p:sp>
              <p:nvSpPr>
                <p:cNvPr id="21" name="Rectangle 20"/>
                <p:cNvSpPr>
                  <a:spLocks/>
                </p:cNvSpPr>
                <p:nvPr/>
              </p:nvSpPr>
              <p:spPr bwMode="auto">
                <a:xfrm>
                  <a:off x="8331401" y="3998019"/>
                  <a:ext cx="87047" cy="292608"/>
                </a:xfrm>
                <a:prstGeom prst="rect">
                  <a:avLst/>
                </a:prstGeom>
                <a:solidFill>
                  <a:srgbClr val="FFFF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632" dirty="0">
                    <a:gradFill>
                      <a:gsLst>
                        <a:gs pos="0">
                          <a:schemeClr val="tx1"/>
                        </a:gs>
                        <a:gs pos="100000">
                          <a:schemeClr val="tx1"/>
                        </a:gs>
                      </a:gsLst>
                      <a:lin ang="16200000" scaled="1"/>
                    </a:gradFill>
                    <a:latin typeface="Segoe UI Semibold" panose="020B0702040204020203" pitchFamily="34" charset="0"/>
                    <a:ea typeface="Segoe UI" pitchFamily="34" charset="0"/>
                    <a:cs typeface="Segoe UI Semibold" panose="020B0702040204020203" pitchFamily="34" charset="0"/>
                  </a:endParaRPr>
                </a:p>
              </p:txBody>
            </p:sp>
          </p:grpSp>
        </p:grpSp>
        <p:sp>
          <p:nvSpPr>
            <p:cNvPr id="49" name="Rectangle 48"/>
            <p:cNvSpPr/>
            <p:nvPr/>
          </p:nvSpPr>
          <p:spPr>
            <a:xfrm>
              <a:off x="7096537" y="3508360"/>
              <a:ext cx="870101" cy="313932"/>
            </a:xfrm>
            <a:prstGeom prst="rect">
              <a:avLst/>
            </a:prstGeom>
          </p:spPr>
          <p:txBody>
            <a:bodyPr wrap="square">
              <a:spAutoFit/>
            </a:bodyPr>
            <a:lstStyle/>
            <a:p>
              <a:pPr defTabSz="932239">
                <a:lnSpc>
                  <a:spcPct val="90000"/>
                </a:lnSpc>
                <a:defRPr/>
              </a:pPr>
              <a:r>
                <a:rPr lang="en-US" sz="16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Risk</a:t>
              </a:r>
            </a:p>
          </p:txBody>
        </p:sp>
      </p:grpSp>
      <p:sp>
        <p:nvSpPr>
          <p:cNvPr id="260" name="Oval 259">
            <a:extLst>
              <a:ext uri="{FF2B5EF4-FFF2-40B4-BE49-F238E27FC236}">
                <a16:creationId xmlns:a16="http://schemas.microsoft.com/office/drawing/2014/main" id="{8F098073-C26C-4FA1-B3F3-A1B44F6DE5D9}"/>
              </a:ext>
            </a:extLst>
          </p:cNvPr>
          <p:cNvSpPr/>
          <p:nvPr/>
        </p:nvSpPr>
        <p:spPr bwMode="auto">
          <a:xfrm>
            <a:off x="3447750" y="4861219"/>
            <a:ext cx="749604" cy="749604"/>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539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Oval 130"/>
          <p:cNvSpPr/>
          <p:nvPr/>
        </p:nvSpPr>
        <p:spPr bwMode="auto">
          <a:xfrm>
            <a:off x="4051006" y="2249127"/>
            <a:ext cx="4271820" cy="4271576"/>
          </a:xfrm>
          <a:prstGeom prst="ellipse">
            <a:avLst/>
          </a:prstGeom>
          <a:noFill/>
          <a:ln w="730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a:xfrm>
            <a:off x="7200421" y="1893866"/>
            <a:ext cx="1367858" cy="369332"/>
          </a:xfrm>
          <a:prstGeom prst="rect">
            <a:avLst/>
          </a:prstGeom>
        </p:spPr>
        <p:txBody>
          <a:bodyPr wrap="square">
            <a:spAutoFit/>
          </a:bodyPr>
          <a:lstStyle/>
          <a:p>
            <a:pPr algn="ctr" defTabSz="932239">
              <a:lnSpc>
                <a:spcPct val="90000"/>
              </a:lnSpc>
              <a:defRPr/>
            </a:pPr>
            <a:r>
              <a:rPr lang="en-US" sz="2000" b="1" kern="0" dirty="0">
                <a:gradFill>
                  <a:gsLst>
                    <a:gs pos="1250">
                      <a:schemeClr val="tx1"/>
                    </a:gs>
                    <a:gs pos="98000">
                      <a:schemeClr val="tx1"/>
                    </a:gs>
                  </a:gsLst>
                  <a:lin ang="5400000" scaled="0"/>
                </a:gradFill>
                <a:latin typeface="Segoe UI"/>
                <a:ea typeface="ＭＳ Ｐゴシック" charset="0"/>
                <a:cs typeface="Segoe UI Semibold" panose="020B0702040204020203" pitchFamily="34" charset="0"/>
              </a:rPr>
              <a:t>THEN</a:t>
            </a:r>
          </a:p>
        </p:txBody>
      </p:sp>
      <p:sp>
        <p:nvSpPr>
          <p:cNvPr id="73" name="Oval 72"/>
          <p:cNvSpPr/>
          <p:nvPr/>
        </p:nvSpPr>
        <p:spPr bwMode="auto">
          <a:xfrm>
            <a:off x="8118575" y="3094359"/>
            <a:ext cx="768096" cy="76809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p:cNvSpPr/>
          <p:nvPr/>
        </p:nvSpPr>
        <p:spPr>
          <a:xfrm>
            <a:off x="8939623" y="3333368"/>
            <a:ext cx="1399101" cy="290079"/>
          </a:xfrm>
          <a:prstGeom prst="rect">
            <a:avLst/>
          </a:prstGeom>
        </p:spPr>
        <p:txBody>
          <a:bodyPr wrap="none">
            <a:spAutoFit/>
          </a:bodyPr>
          <a:lstStyle/>
          <a:p>
            <a:pPr defTabSz="932239">
              <a:lnSpc>
                <a:spcPct val="90000"/>
              </a:lnSpc>
              <a:defRPr/>
            </a:pPr>
            <a:r>
              <a:rPr lang="en-US" sz="1400" kern="0" spc="120" dirty="0">
                <a:gradFill>
                  <a:gsLst>
                    <a:gs pos="0">
                      <a:schemeClr val="tx1"/>
                    </a:gs>
                    <a:gs pos="100000">
                      <a:schemeClr val="tx1"/>
                    </a:gs>
                  </a:gsLst>
                  <a:lin ang="16200000" scaled="1"/>
                </a:gradFill>
                <a:latin typeface="Segoe UI"/>
                <a:ea typeface="ＭＳ Ｐゴシック" charset="0"/>
              </a:rPr>
              <a:t>Require MFA</a:t>
            </a:r>
          </a:p>
        </p:txBody>
      </p:sp>
      <p:pic>
        <p:nvPicPr>
          <p:cNvPr id="78" name="Picture 77"/>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268455" y="3244239"/>
            <a:ext cx="468336" cy="468336"/>
          </a:xfrm>
          <a:prstGeom prst="rect">
            <a:avLst/>
          </a:prstGeom>
        </p:spPr>
      </p:pic>
      <p:sp>
        <p:nvSpPr>
          <p:cNvPr id="55" name="Oval 54"/>
          <p:cNvSpPr/>
          <p:nvPr/>
        </p:nvSpPr>
        <p:spPr bwMode="auto">
          <a:xfrm>
            <a:off x="7724872" y="2374773"/>
            <a:ext cx="768096" cy="76809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p:cNvSpPr/>
          <p:nvPr/>
        </p:nvSpPr>
        <p:spPr>
          <a:xfrm>
            <a:off x="8538928" y="2613782"/>
            <a:ext cx="1380827" cy="290079"/>
          </a:xfrm>
          <a:prstGeom prst="rect">
            <a:avLst/>
          </a:prstGeom>
        </p:spPr>
        <p:txBody>
          <a:bodyPr wrap="none">
            <a:spAutoFit/>
          </a:bodyPr>
          <a:lstStyle/>
          <a:p>
            <a:pPr defTabSz="932239">
              <a:lnSpc>
                <a:spcPct val="90000"/>
              </a:lnSpc>
              <a:defRPr/>
            </a:pPr>
            <a:r>
              <a:rPr lang="en-US" sz="1400" kern="0" spc="120" dirty="0">
                <a:gradFill>
                  <a:gsLst>
                    <a:gs pos="0">
                      <a:schemeClr val="tx1"/>
                    </a:gs>
                    <a:gs pos="100000">
                      <a:schemeClr val="tx1"/>
                    </a:gs>
                  </a:gsLst>
                  <a:lin ang="16200000" scaled="1"/>
                </a:gradFill>
                <a:latin typeface="Segoe UI"/>
                <a:ea typeface="ＭＳ Ｐゴシック" charset="0"/>
              </a:rPr>
              <a:t>Allow access</a:t>
            </a:r>
          </a:p>
        </p:txBody>
      </p:sp>
      <p:sp>
        <p:nvSpPr>
          <p:cNvPr id="87" name="Rectangle 86"/>
          <p:cNvSpPr/>
          <p:nvPr/>
        </p:nvSpPr>
        <p:spPr>
          <a:xfrm>
            <a:off x="8953148" y="5112750"/>
            <a:ext cx="1333378" cy="290079"/>
          </a:xfrm>
          <a:prstGeom prst="rect">
            <a:avLst/>
          </a:prstGeom>
        </p:spPr>
        <p:txBody>
          <a:bodyPr wrap="none">
            <a:spAutoFit/>
          </a:bodyPr>
          <a:lstStyle/>
          <a:p>
            <a:pPr defTabSz="932239">
              <a:lnSpc>
                <a:spcPct val="90000"/>
              </a:lnSpc>
              <a:defRPr/>
            </a:pPr>
            <a:r>
              <a:rPr lang="en-US" sz="1400" kern="0" spc="120" dirty="0">
                <a:gradFill>
                  <a:gsLst>
                    <a:gs pos="0">
                      <a:schemeClr val="tx1"/>
                    </a:gs>
                    <a:gs pos="100000">
                      <a:schemeClr val="tx1"/>
                    </a:gs>
                  </a:gsLst>
                  <a:lin ang="16200000" scaled="1"/>
                </a:gradFill>
                <a:latin typeface="Segoe UI"/>
                <a:ea typeface="ＭＳ Ｐゴシック" charset="0"/>
              </a:rPr>
              <a:t>Deny access</a:t>
            </a:r>
          </a:p>
        </p:txBody>
      </p:sp>
      <p:sp>
        <p:nvSpPr>
          <p:cNvPr id="15" name="Rectangle 14"/>
          <p:cNvSpPr/>
          <p:nvPr/>
        </p:nvSpPr>
        <p:spPr>
          <a:xfrm>
            <a:off x="9082800" y="4239876"/>
            <a:ext cx="2196435" cy="290079"/>
          </a:xfrm>
          <a:prstGeom prst="rect">
            <a:avLst/>
          </a:prstGeom>
        </p:spPr>
        <p:txBody>
          <a:bodyPr wrap="none">
            <a:spAutoFit/>
          </a:bodyPr>
          <a:lstStyle/>
          <a:p>
            <a:pPr defTabSz="932239">
              <a:lnSpc>
                <a:spcPct val="90000"/>
              </a:lnSpc>
              <a:defRPr/>
            </a:pPr>
            <a:r>
              <a:rPr lang="en-US" sz="1400" kern="0" spc="120" dirty="0">
                <a:gradFill>
                  <a:gsLst>
                    <a:gs pos="0">
                      <a:schemeClr val="tx1"/>
                    </a:gs>
                    <a:gs pos="100000">
                      <a:schemeClr val="tx1"/>
                    </a:gs>
                  </a:gsLst>
                  <a:lin ang="16200000" scaled="1"/>
                </a:gradFill>
                <a:latin typeface="Segoe UI"/>
                <a:ea typeface="ＭＳ Ｐゴシック" charset="0"/>
              </a:rPr>
              <a:t>Force password reset</a:t>
            </a:r>
          </a:p>
        </p:txBody>
      </p:sp>
      <p:grpSp>
        <p:nvGrpSpPr>
          <p:cNvPr id="3" name="Group 2">
            <a:extLst>
              <a:ext uri="{FF2B5EF4-FFF2-40B4-BE49-F238E27FC236}">
                <a16:creationId xmlns:a16="http://schemas.microsoft.com/office/drawing/2014/main" id="{671F169D-6600-4EEA-BDC2-433504A66289}"/>
              </a:ext>
            </a:extLst>
          </p:cNvPr>
          <p:cNvGrpSpPr/>
          <p:nvPr/>
        </p:nvGrpSpPr>
        <p:grpSpPr>
          <a:xfrm>
            <a:off x="8317420" y="4000867"/>
            <a:ext cx="768096" cy="768096"/>
            <a:chOff x="8393620" y="4022717"/>
            <a:chExt cx="768096" cy="768096"/>
          </a:xfrm>
        </p:grpSpPr>
        <p:sp>
          <p:nvSpPr>
            <p:cNvPr id="76" name="Oval 75"/>
            <p:cNvSpPr/>
            <p:nvPr/>
          </p:nvSpPr>
          <p:spPr bwMode="auto">
            <a:xfrm>
              <a:off x="8393620" y="4022717"/>
              <a:ext cx="768096" cy="76809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 name="Group 28"/>
            <p:cNvGrpSpPr/>
            <p:nvPr/>
          </p:nvGrpSpPr>
          <p:grpSpPr>
            <a:xfrm>
              <a:off x="8458013" y="4266686"/>
              <a:ext cx="601211" cy="229358"/>
              <a:chOff x="9292873" y="3800013"/>
              <a:chExt cx="719069" cy="274320"/>
            </a:xfrm>
          </p:grpSpPr>
          <p:grpSp>
            <p:nvGrpSpPr>
              <p:cNvPr id="27" name="Group 26"/>
              <p:cNvGrpSpPr>
                <a:grpSpLocks noChangeAspect="1"/>
              </p:cNvGrpSpPr>
              <p:nvPr/>
            </p:nvGrpSpPr>
            <p:grpSpPr>
              <a:xfrm>
                <a:off x="9492252" y="3822873"/>
                <a:ext cx="519690" cy="228600"/>
                <a:chOff x="8169311" y="5982085"/>
                <a:chExt cx="1251679" cy="550587"/>
              </a:xfrm>
            </p:grpSpPr>
            <p:sp>
              <p:nvSpPr>
                <p:cNvPr id="91" name="Rectangle 90"/>
                <p:cNvSpPr/>
                <p:nvPr/>
              </p:nvSpPr>
              <p:spPr bwMode="auto">
                <a:xfrm>
                  <a:off x="8169311" y="5982085"/>
                  <a:ext cx="1251679" cy="256707"/>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186448" defTabSz="950663" fontAlgn="base">
                    <a:lnSpc>
                      <a:spcPct val="90000"/>
                    </a:lnSpc>
                    <a:spcAft>
                      <a:spcPct val="0"/>
                    </a:spcAft>
                    <a:defRPr/>
                  </a:pPr>
                  <a:endParaRPr lang="en-US" sz="1071" kern="0" dirty="0">
                    <a:solidFill>
                      <a:srgbClr val="FFFFFF"/>
                    </a:solidFill>
                    <a:latin typeface="Segoe UI"/>
                  </a:endParaRPr>
                </a:p>
              </p:txBody>
            </p:sp>
            <p:sp>
              <p:nvSpPr>
                <p:cNvPr id="92" name="Rectangle 91"/>
                <p:cNvSpPr/>
                <p:nvPr/>
              </p:nvSpPr>
              <p:spPr bwMode="auto">
                <a:xfrm>
                  <a:off x="8169311" y="6275965"/>
                  <a:ext cx="1251679" cy="256707"/>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bodyPr>
                <a:lstStyle/>
                <a:p>
                  <a:pPr defTabSz="950663" fontAlgn="base">
                    <a:lnSpc>
                      <a:spcPct val="90000"/>
                    </a:lnSpc>
                    <a:spcAft>
                      <a:spcPct val="0"/>
                    </a:spcAft>
                    <a:defRPr/>
                  </a:pPr>
                  <a:r>
                    <a:rPr lang="en-US" sz="1224" kern="0" dirty="0">
                      <a:solidFill>
                        <a:srgbClr val="FFFFFF"/>
                      </a:solidFill>
                      <a:latin typeface="Segoe UI"/>
                    </a:rPr>
                    <a:t> </a:t>
                  </a:r>
                  <a:br>
                    <a:rPr lang="en-US" sz="1224" kern="0" dirty="0">
                      <a:solidFill>
                        <a:srgbClr val="FFFFFF"/>
                      </a:solidFill>
                      <a:latin typeface="Segoe UI"/>
                    </a:rPr>
                  </a:br>
                  <a:r>
                    <a:rPr lang="en-US" sz="1224" kern="0" dirty="0">
                      <a:solidFill>
                        <a:srgbClr val="FFFFFF"/>
                      </a:solidFill>
                      <a:latin typeface="Segoe UI"/>
                    </a:rPr>
                    <a:t>******</a:t>
                  </a:r>
                </a:p>
              </p:txBody>
            </p:sp>
          </p:grpSp>
          <p:sp>
            <p:nvSpPr>
              <p:cNvPr id="28" name="Oval 27"/>
              <p:cNvSpPr/>
              <p:nvPr/>
            </p:nvSpPr>
            <p:spPr bwMode="auto">
              <a:xfrm>
                <a:off x="9292873" y="3800013"/>
                <a:ext cx="274320" cy="274320"/>
              </a:xfrm>
              <a:prstGeom prst="ellipse">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93" name="Freeform: Shape 92"/>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99" name="Rectangle 98"/>
          <p:cNvSpPr/>
          <p:nvPr/>
        </p:nvSpPr>
        <p:spPr>
          <a:xfrm>
            <a:off x="8530333" y="5827118"/>
            <a:ext cx="1327928" cy="290079"/>
          </a:xfrm>
          <a:prstGeom prst="rect">
            <a:avLst/>
          </a:prstGeom>
        </p:spPr>
        <p:txBody>
          <a:bodyPr wrap="none">
            <a:spAutoFit/>
          </a:bodyPr>
          <a:lstStyle/>
          <a:p>
            <a:pPr defTabSz="932239">
              <a:lnSpc>
                <a:spcPct val="90000"/>
              </a:lnSpc>
              <a:defRPr/>
            </a:pPr>
            <a:r>
              <a:rPr lang="en-US" sz="1400" kern="0" spc="120" dirty="0">
                <a:gradFill>
                  <a:gsLst>
                    <a:gs pos="0">
                      <a:schemeClr val="tx1"/>
                    </a:gs>
                    <a:gs pos="100000">
                      <a:schemeClr val="tx1"/>
                    </a:gs>
                  </a:gsLst>
                  <a:lin ang="16200000" scaled="1"/>
                </a:gradFill>
                <a:latin typeface="Segoe UI"/>
                <a:ea typeface="ＭＳ Ｐゴシック" charset="0"/>
              </a:rPr>
              <a:t>Limit access</a:t>
            </a:r>
          </a:p>
        </p:txBody>
      </p:sp>
      <p:grpSp>
        <p:nvGrpSpPr>
          <p:cNvPr id="5" name="Group 4">
            <a:extLst>
              <a:ext uri="{FF2B5EF4-FFF2-40B4-BE49-F238E27FC236}">
                <a16:creationId xmlns:a16="http://schemas.microsoft.com/office/drawing/2014/main" id="{E7E03F56-05D3-4D3D-BF8A-34206E80EC7C}"/>
              </a:ext>
            </a:extLst>
          </p:cNvPr>
          <p:cNvGrpSpPr/>
          <p:nvPr/>
        </p:nvGrpSpPr>
        <p:grpSpPr>
          <a:xfrm>
            <a:off x="7752252" y="5588109"/>
            <a:ext cx="768096" cy="768096"/>
            <a:chOff x="7790352" y="5588109"/>
            <a:chExt cx="768096" cy="768096"/>
          </a:xfrm>
        </p:grpSpPr>
        <p:sp>
          <p:nvSpPr>
            <p:cNvPr id="101" name="Oval 100"/>
            <p:cNvSpPr/>
            <p:nvPr/>
          </p:nvSpPr>
          <p:spPr bwMode="auto">
            <a:xfrm>
              <a:off x="7790352" y="5588109"/>
              <a:ext cx="768096" cy="76809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p:nvPr/>
          </p:nvGrpSpPr>
          <p:grpSpPr>
            <a:xfrm>
              <a:off x="7983269" y="5770736"/>
              <a:ext cx="382263" cy="402842"/>
              <a:chOff x="4098925" y="2751141"/>
              <a:chExt cx="1798639" cy="1895477"/>
            </a:xfrm>
            <a:solidFill>
              <a:schemeClr val="tx1"/>
            </a:solidFill>
          </p:grpSpPr>
          <p:sp>
            <p:nvSpPr>
              <p:cNvPr id="104" name="Freeform 1"/>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chemeClr val="bg1"/>
              </a:solidFill>
              <a:ln w="9525" cap="flat">
                <a:solidFill>
                  <a:schemeClr val="tx2"/>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239">
                  <a:defRPr/>
                </a:pPr>
                <a:endParaRPr lang="en-US" sz="1836" kern="0" dirty="0">
                  <a:solidFill>
                    <a:sysClr val="windowText" lastClr="000000"/>
                  </a:solidFill>
                  <a:latin typeface="Segoe UI"/>
                </a:endParaRPr>
              </a:p>
            </p:txBody>
          </p:sp>
          <p:sp>
            <p:nvSpPr>
              <p:cNvPr id="105" name="Freeform 2"/>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239">
                  <a:defRPr/>
                </a:pPr>
                <a:endParaRPr lang="en-US" sz="1836" kern="0" dirty="0">
                  <a:solidFill>
                    <a:sysClr val="windowText" lastClr="000000"/>
                  </a:solidFill>
                  <a:latin typeface="Segoe UI"/>
                </a:endParaRPr>
              </a:p>
            </p:txBody>
          </p:sp>
          <p:sp>
            <p:nvSpPr>
              <p:cNvPr id="106" name="Freeform 3"/>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239">
                  <a:defRPr/>
                </a:pPr>
                <a:endParaRPr lang="en-US" sz="1836" kern="0" dirty="0">
                  <a:solidFill>
                    <a:sysClr val="windowText" lastClr="000000"/>
                  </a:solidFill>
                  <a:latin typeface="Segoe UI"/>
                </a:endParaRPr>
              </a:p>
            </p:txBody>
          </p:sp>
        </p:grpSp>
      </p:grpSp>
      <p:sp>
        <p:nvSpPr>
          <p:cNvPr id="244" name="Isosceles Triangle 243">
            <a:extLst>
              <a:ext uri="{FF2B5EF4-FFF2-40B4-BE49-F238E27FC236}">
                <a16:creationId xmlns:a16="http://schemas.microsoft.com/office/drawing/2014/main" id="{C7B1ACD5-F3EE-4363-8602-694870377D75}"/>
              </a:ext>
            </a:extLst>
          </p:cNvPr>
          <p:cNvSpPr/>
          <p:nvPr/>
        </p:nvSpPr>
        <p:spPr bwMode="auto">
          <a:xfrm flipV="1">
            <a:off x="5491063" y="1746165"/>
            <a:ext cx="1470771" cy="987505"/>
          </a:xfrm>
          <a:prstGeom prst="triangle">
            <a:avLst/>
          </a:prstGeom>
          <a:solidFill>
            <a:srgbClr val="F8F8F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226" name="10TB of Data">
            <a:extLst>
              <a:ext uri="{FF2B5EF4-FFF2-40B4-BE49-F238E27FC236}">
                <a16:creationId xmlns:a16="http://schemas.microsoft.com/office/drawing/2014/main" id="{15D842F5-1A6C-43F5-86A3-9CD955F957D2}"/>
              </a:ext>
            </a:extLst>
          </p:cNvPr>
          <p:cNvGrpSpPr/>
          <p:nvPr/>
        </p:nvGrpSpPr>
        <p:grpSpPr>
          <a:xfrm>
            <a:off x="5927445" y="1681104"/>
            <a:ext cx="658374" cy="734975"/>
            <a:chOff x="4463122" y="437335"/>
            <a:chExt cx="787326" cy="878931"/>
          </a:xfrm>
        </p:grpSpPr>
        <p:grpSp>
          <p:nvGrpSpPr>
            <p:cNvPr id="227" name="Group 167">
              <a:extLst>
                <a:ext uri="{FF2B5EF4-FFF2-40B4-BE49-F238E27FC236}">
                  <a16:creationId xmlns:a16="http://schemas.microsoft.com/office/drawing/2014/main" id="{8CDEF787-D7A4-43DB-8A0C-75D7CBE8A51D}"/>
                </a:ext>
              </a:extLst>
            </p:cNvPr>
            <p:cNvGrpSpPr>
              <a:grpSpLocks noChangeAspect="1"/>
            </p:cNvGrpSpPr>
            <p:nvPr/>
          </p:nvGrpSpPr>
          <p:grpSpPr bwMode="auto">
            <a:xfrm>
              <a:off x="4499386" y="437335"/>
              <a:ext cx="664881" cy="869819"/>
              <a:chOff x="6332" y="882"/>
              <a:chExt cx="425" cy="556"/>
            </a:xfrm>
            <a:solidFill>
              <a:srgbClr val="353535"/>
            </a:solidFill>
          </p:grpSpPr>
          <p:sp>
            <p:nvSpPr>
              <p:cNvPr id="229" name="Freeform 169">
                <a:extLst>
                  <a:ext uri="{FF2B5EF4-FFF2-40B4-BE49-F238E27FC236}">
                    <a16:creationId xmlns:a16="http://schemas.microsoft.com/office/drawing/2014/main" id="{9751A3C9-E61E-40A5-9716-2D2F9E5571D8}"/>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0" name="Freeform 170">
                <a:extLst>
                  <a:ext uri="{FF2B5EF4-FFF2-40B4-BE49-F238E27FC236}">
                    <a16:creationId xmlns:a16="http://schemas.microsoft.com/office/drawing/2014/main" id="{D46FBAA6-F43D-4631-BEE7-CC6C9B75FEFB}"/>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1" name="Freeform 171">
                <a:extLst>
                  <a:ext uri="{FF2B5EF4-FFF2-40B4-BE49-F238E27FC236}">
                    <a16:creationId xmlns:a16="http://schemas.microsoft.com/office/drawing/2014/main" id="{21F6171F-118B-41B5-8B11-1EA1E7DDCFD1}"/>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2" name="Freeform 172">
                <a:extLst>
                  <a:ext uri="{FF2B5EF4-FFF2-40B4-BE49-F238E27FC236}">
                    <a16:creationId xmlns:a16="http://schemas.microsoft.com/office/drawing/2014/main" id="{2AF5A9D8-A45B-481B-8FBB-3E029902DBD7}"/>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3" name="Freeform 173">
                <a:extLst>
                  <a:ext uri="{FF2B5EF4-FFF2-40B4-BE49-F238E27FC236}">
                    <a16:creationId xmlns:a16="http://schemas.microsoft.com/office/drawing/2014/main" id="{91BB6F81-6EB3-4402-9695-F52451EC9F56}"/>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4" name="Freeform 174">
                <a:extLst>
                  <a:ext uri="{FF2B5EF4-FFF2-40B4-BE49-F238E27FC236}">
                    <a16:creationId xmlns:a16="http://schemas.microsoft.com/office/drawing/2014/main" id="{44BA5BB5-9943-41EA-B536-605A37A999D4}"/>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5" name="Freeform 175">
                <a:extLst>
                  <a:ext uri="{FF2B5EF4-FFF2-40B4-BE49-F238E27FC236}">
                    <a16:creationId xmlns:a16="http://schemas.microsoft.com/office/drawing/2014/main" id="{A53483EB-CFB9-4C28-896B-A3A9CF8752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6" name="Freeform 176">
                <a:extLst>
                  <a:ext uri="{FF2B5EF4-FFF2-40B4-BE49-F238E27FC236}">
                    <a16:creationId xmlns:a16="http://schemas.microsoft.com/office/drawing/2014/main" id="{179F4BB0-29C4-414A-8E2C-5244CA4F34D4}"/>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7" name="Freeform 177">
                <a:extLst>
                  <a:ext uri="{FF2B5EF4-FFF2-40B4-BE49-F238E27FC236}">
                    <a16:creationId xmlns:a16="http://schemas.microsoft.com/office/drawing/2014/main" id="{2822B935-3DFC-42A1-9211-68BE572B19E0}"/>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8" name="Freeform 178">
                <a:extLst>
                  <a:ext uri="{FF2B5EF4-FFF2-40B4-BE49-F238E27FC236}">
                    <a16:creationId xmlns:a16="http://schemas.microsoft.com/office/drawing/2014/main" id="{0D2DD21F-0D77-4D10-85CD-2746229EF85F}"/>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39" name="Freeform 179">
                <a:extLst>
                  <a:ext uri="{FF2B5EF4-FFF2-40B4-BE49-F238E27FC236}">
                    <a16:creationId xmlns:a16="http://schemas.microsoft.com/office/drawing/2014/main" id="{3036EC20-B89E-4BB3-B56C-3CF92E974ACB}"/>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40" name="Freeform 180">
                <a:extLst>
                  <a:ext uri="{FF2B5EF4-FFF2-40B4-BE49-F238E27FC236}">
                    <a16:creationId xmlns:a16="http://schemas.microsoft.com/office/drawing/2014/main" id="{86C49AFE-0295-4938-A2AB-BD5194C99E51}"/>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41" name="Freeform 181">
                <a:extLst>
                  <a:ext uri="{FF2B5EF4-FFF2-40B4-BE49-F238E27FC236}">
                    <a16:creationId xmlns:a16="http://schemas.microsoft.com/office/drawing/2014/main" id="{5C1645BA-F614-4E96-9675-B22FBAC54815}"/>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42" name="Freeform 182">
                <a:extLst>
                  <a:ext uri="{FF2B5EF4-FFF2-40B4-BE49-F238E27FC236}">
                    <a16:creationId xmlns:a16="http://schemas.microsoft.com/office/drawing/2014/main" id="{0C6D7EC3-5175-4B2D-865D-1287CC26EF92}"/>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sp>
            <p:nvSpPr>
              <p:cNvPr id="243" name="Freeform 183">
                <a:extLst>
                  <a:ext uri="{FF2B5EF4-FFF2-40B4-BE49-F238E27FC236}">
                    <a16:creationId xmlns:a16="http://schemas.microsoft.com/office/drawing/2014/main" id="{DF327CBF-4328-4256-992F-83C39795EF53}"/>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kern="0">
                  <a:solidFill>
                    <a:srgbClr val="FFFFFF"/>
                  </a:solidFill>
                  <a:latin typeface="Segoe UI"/>
                </a:endParaRPr>
              </a:p>
            </p:txBody>
          </p:sp>
        </p:grpSp>
        <p:sp>
          <p:nvSpPr>
            <p:cNvPr id="228" name="TextBox 227">
              <a:extLst>
                <a:ext uri="{FF2B5EF4-FFF2-40B4-BE49-F238E27FC236}">
                  <a16:creationId xmlns:a16="http://schemas.microsoft.com/office/drawing/2014/main" id="{9FC6C6D7-D136-4D8F-B4D5-1FD3E48F0E6D}"/>
                </a:ext>
              </a:extLst>
            </p:cNvPr>
            <p:cNvSpPr txBox="1"/>
            <p:nvPr/>
          </p:nvSpPr>
          <p:spPr>
            <a:xfrm>
              <a:off x="4463122" y="1018138"/>
              <a:ext cx="787326" cy="298128"/>
            </a:xfrm>
            <a:prstGeom prst="rect">
              <a:avLst/>
            </a:prstGeom>
            <a:noFill/>
          </p:spPr>
          <p:txBody>
            <a:bodyPr wrap="square" lIns="0" tIns="0" rIns="0" bIns="0" rtlCol="0">
              <a:spAutoFit/>
            </a:bodyPr>
            <a:lstStyle/>
            <a:p>
              <a:pPr algn="ctr" defTabSz="932597">
                <a:lnSpc>
                  <a:spcPct val="90000"/>
                </a:lnSpc>
                <a:spcAft>
                  <a:spcPts val="612"/>
                </a:spcAft>
                <a:defRPr/>
              </a:pPr>
              <a:r>
                <a:rPr lang="en-US" kern="0" dirty="0">
                  <a:gradFill>
                    <a:gsLst>
                      <a:gs pos="0">
                        <a:schemeClr val="tx2"/>
                      </a:gs>
                      <a:gs pos="100000">
                        <a:schemeClr val="tx2"/>
                      </a:gs>
                    </a:gsLst>
                    <a:lin ang="16200000" scaled="1"/>
                  </a:gradFill>
                  <a:latin typeface="Segoe UI Semibold" panose="020B0702040204020203" pitchFamily="34" charset="0"/>
                  <a:cs typeface="Segoe UI Semibold" panose="020B0702040204020203" pitchFamily="34" charset="0"/>
                </a:rPr>
                <a:t>10</a:t>
              </a:r>
              <a:r>
                <a:rPr lang="en-US" sz="1200" kern="0" dirty="0">
                  <a:gradFill>
                    <a:gsLst>
                      <a:gs pos="0">
                        <a:schemeClr val="tx2"/>
                      </a:gs>
                      <a:gs pos="100000">
                        <a:schemeClr val="tx2"/>
                      </a:gs>
                    </a:gsLst>
                    <a:lin ang="16200000" scaled="1"/>
                  </a:gradFill>
                  <a:latin typeface="Segoe UI Semilight"/>
                </a:rPr>
                <a:t>TB</a:t>
              </a:r>
              <a:endParaRPr lang="en-US" kern="0" dirty="0">
                <a:gradFill>
                  <a:gsLst>
                    <a:gs pos="0">
                      <a:schemeClr val="tx2"/>
                    </a:gs>
                    <a:gs pos="100000">
                      <a:schemeClr val="tx2"/>
                    </a:gs>
                  </a:gsLst>
                  <a:lin ang="16200000" scaled="1"/>
                </a:gradFill>
                <a:latin typeface="Segoe UI Semilight"/>
              </a:endParaRPr>
            </a:p>
          </p:txBody>
        </p:sp>
      </p:grpSp>
      <p:grpSp>
        <p:nvGrpSpPr>
          <p:cNvPr id="246" name="User">
            <a:extLst>
              <a:ext uri="{FF2B5EF4-FFF2-40B4-BE49-F238E27FC236}">
                <a16:creationId xmlns:a16="http://schemas.microsoft.com/office/drawing/2014/main" id="{9A490489-955A-4ABD-BA75-9EBAF99D2316}"/>
              </a:ext>
            </a:extLst>
          </p:cNvPr>
          <p:cNvGrpSpPr/>
          <p:nvPr/>
        </p:nvGrpSpPr>
        <p:grpSpPr>
          <a:xfrm>
            <a:off x="1818293" y="3971888"/>
            <a:ext cx="841281" cy="841281"/>
            <a:chOff x="458079" y="2826567"/>
            <a:chExt cx="1006058" cy="1006058"/>
          </a:xfrm>
        </p:grpSpPr>
        <p:sp>
          <p:nvSpPr>
            <p:cNvPr id="247" name="Oval 246">
              <a:extLst>
                <a:ext uri="{FF2B5EF4-FFF2-40B4-BE49-F238E27FC236}">
                  <a16:creationId xmlns:a16="http://schemas.microsoft.com/office/drawing/2014/main" id="{57A3DAA7-EC2A-4C71-B8FF-5B765C7D40DE}"/>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42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8" name="Group 247">
              <a:extLst>
                <a:ext uri="{FF2B5EF4-FFF2-40B4-BE49-F238E27FC236}">
                  <a16:creationId xmlns:a16="http://schemas.microsoft.com/office/drawing/2014/main" id="{82F2351F-4977-49C4-A957-D84022EEE1CD}"/>
                </a:ext>
              </a:extLst>
            </p:cNvPr>
            <p:cNvGrpSpPr/>
            <p:nvPr/>
          </p:nvGrpSpPr>
          <p:grpSpPr>
            <a:xfrm>
              <a:off x="619199" y="3053561"/>
              <a:ext cx="683818" cy="552071"/>
              <a:chOff x="1124660" y="2438555"/>
              <a:chExt cx="1323363" cy="1068399"/>
            </a:xfrm>
          </p:grpSpPr>
          <p:sp>
            <p:nvSpPr>
              <p:cNvPr id="249" name="Freeform 5">
                <a:extLst>
                  <a:ext uri="{FF2B5EF4-FFF2-40B4-BE49-F238E27FC236}">
                    <a16:creationId xmlns:a16="http://schemas.microsoft.com/office/drawing/2014/main" id="{60C5660E-1DE6-49BB-93C8-5E7118887D15}"/>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nvGrpSpPr>
              <p:cNvPr id="250" name="Group 249">
                <a:extLst>
                  <a:ext uri="{FF2B5EF4-FFF2-40B4-BE49-F238E27FC236}">
                    <a16:creationId xmlns:a16="http://schemas.microsoft.com/office/drawing/2014/main" id="{E70D5015-A365-4BC7-B07E-CC66FF0F1384}"/>
                  </a:ext>
                </a:extLst>
              </p:cNvPr>
              <p:cNvGrpSpPr/>
              <p:nvPr/>
            </p:nvGrpSpPr>
            <p:grpSpPr>
              <a:xfrm>
                <a:off x="1124660" y="2438555"/>
                <a:ext cx="593820" cy="706058"/>
                <a:chOff x="6447047" y="5804307"/>
                <a:chExt cx="414034" cy="492291"/>
              </a:xfrm>
            </p:grpSpPr>
            <p:sp>
              <p:nvSpPr>
                <p:cNvPr id="251" name="Freeform 9">
                  <a:extLst>
                    <a:ext uri="{FF2B5EF4-FFF2-40B4-BE49-F238E27FC236}">
                      <a16:creationId xmlns:a16="http://schemas.microsoft.com/office/drawing/2014/main" id="{9F941930-AF96-4AFA-AF6F-A3B8525C3AA3}"/>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32597">
                    <a:defRPr/>
                  </a:pPr>
                  <a:endParaRPr lang="en-US" sz="1873" kern="0">
                    <a:solidFill>
                      <a:srgbClr val="353535"/>
                    </a:solidFill>
                    <a:latin typeface="Segoe UI Semilight"/>
                  </a:endParaRPr>
                </a:p>
              </p:txBody>
            </p:sp>
            <p:sp>
              <p:nvSpPr>
                <p:cNvPr id="252" name="Oval 251">
                  <a:extLst>
                    <a:ext uri="{FF2B5EF4-FFF2-40B4-BE49-F238E27FC236}">
                      <a16:creationId xmlns:a16="http://schemas.microsoft.com/office/drawing/2014/main" id="{68E6522A-9EC2-486B-8A60-8C172DF40D57}"/>
                    </a:ext>
                  </a:extLst>
                </p:cNvPr>
                <p:cNvSpPr>
                  <a:spLocks noChangeArrowheads="1"/>
                </p:cNvSpPr>
                <p:nvPr/>
              </p:nvSpPr>
              <p:spPr bwMode="auto">
                <a:xfrm>
                  <a:off x="6507270" y="5804307"/>
                  <a:ext cx="293587" cy="290228"/>
                </a:xfrm>
                <a:prstGeom prst="ellipse">
                  <a:avLst/>
                </a:prstGeom>
                <a:noFill/>
                <a:ln w="15875" cap="flat">
                  <a:solidFill>
                    <a:srgbClr val="FFFFFF"/>
                  </a:solidFill>
                  <a:prstDash val="solid"/>
                  <a:miter lim="800000"/>
                  <a:headEnd/>
                  <a:tailEnd/>
                </a:ln>
                <a:extLst/>
              </p:spPr>
              <p:txBody>
                <a:bodyPr vert="horz" wrap="square" lIns="95117" tIns="47558" rIns="95117" bIns="47558" numCol="1" anchor="t" anchorCtr="0" compatLnSpc="1">
                  <a:prstTxWarp prst="textNoShape">
                    <a:avLst/>
                  </a:prstTxWarp>
                </a:bodyPr>
                <a:lstStyle/>
                <a:p>
                  <a:pPr defTabSz="932597">
                    <a:defRPr/>
                  </a:pPr>
                  <a:endParaRPr lang="en-US" sz="1873" kern="0">
                    <a:solidFill>
                      <a:srgbClr val="353535"/>
                    </a:solidFill>
                    <a:latin typeface="Segoe UI Semilight"/>
                  </a:endParaRPr>
                </a:p>
              </p:txBody>
            </p:sp>
          </p:grpSp>
        </p:grpSp>
      </p:grpSp>
      <p:sp>
        <p:nvSpPr>
          <p:cNvPr id="253" name="TextBox 252">
            <a:extLst>
              <a:ext uri="{FF2B5EF4-FFF2-40B4-BE49-F238E27FC236}">
                <a16:creationId xmlns:a16="http://schemas.microsoft.com/office/drawing/2014/main" id="{8387172F-1443-40F1-9714-6405CF68CFE5}"/>
              </a:ext>
            </a:extLst>
          </p:cNvPr>
          <p:cNvSpPr txBox="1"/>
          <p:nvPr/>
        </p:nvSpPr>
        <p:spPr>
          <a:xfrm>
            <a:off x="3197153" y="2613703"/>
            <a:ext cx="696023" cy="286232"/>
          </a:xfrm>
          <a:prstGeom prst="rect">
            <a:avLst/>
          </a:prstGeom>
        </p:spPr>
        <p:txBody>
          <a:bodyPr wrap="none">
            <a:spAutoFit/>
          </a:bodyPr>
          <a:lstStyle>
            <a:defPPr>
              <a:defRPr lang="en-US"/>
            </a:defPPr>
            <a:lvl1pPr defTabSz="932239">
              <a:lnSpc>
                <a:spcPct val="90000"/>
              </a:lnSpc>
              <a:defRPr sz="1428" kern="0" spc="120">
                <a:gradFill>
                  <a:gsLst>
                    <a:gs pos="0">
                      <a:schemeClr val="tx1"/>
                    </a:gs>
                    <a:gs pos="100000">
                      <a:schemeClr val="tx1"/>
                    </a:gs>
                  </a:gsLst>
                  <a:lin ang="16200000" scaled="1"/>
                </a:gradFill>
                <a:latin typeface="Segoe UI"/>
                <a:ea typeface="ＭＳ Ｐゴシック" charset="0"/>
              </a:defRPr>
            </a:lvl1pPr>
          </a:lstStyle>
          <a:p>
            <a:pPr algn="r"/>
            <a:r>
              <a:rPr lang="en-US" sz="1400" dirty="0"/>
              <a:t>Users</a:t>
            </a:r>
          </a:p>
        </p:txBody>
      </p:sp>
      <p:sp>
        <p:nvSpPr>
          <p:cNvPr id="254" name="TextBox 253">
            <a:extLst>
              <a:ext uri="{FF2B5EF4-FFF2-40B4-BE49-F238E27FC236}">
                <a16:creationId xmlns:a16="http://schemas.microsoft.com/office/drawing/2014/main" id="{94BE1878-250D-4C76-8467-5867DF9B287D}"/>
              </a:ext>
            </a:extLst>
          </p:cNvPr>
          <p:cNvSpPr txBox="1"/>
          <p:nvPr/>
        </p:nvSpPr>
        <p:spPr>
          <a:xfrm>
            <a:off x="2550504" y="3322984"/>
            <a:ext cx="898323" cy="286232"/>
          </a:xfrm>
          <a:prstGeom prst="rect">
            <a:avLst/>
          </a:prstGeom>
        </p:spPr>
        <p:txBody>
          <a:bodyPr wrap="none">
            <a:spAutoFit/>
          </a:bodyPr>
          <a:lstStyle>
            <a:defPPr>
              <a:defRPr lang="en-US"/>
            </a:defPPr>
            <a:lvl1pPr algn="r" defTabSz="932239">
              <a:lnSpc>
                <a:spcPct val="90000"/>
              </a:lnSpc>
              <a:defRPr sz="1428" kern="0" spc="120">
                <a:gradFill>
                  <a:gsLst>
                    <a:gs pos="0">
                      <a:schemeClr val="tx1"/>
                    </a:gs>
                    <a:gs pos="100000">
                      <a:schemeClr val="tx1"/>
                    </a:gs>
                  </a:gsLst>
                  <a:lin ang="16200000" scaled="1"/>
                </a:gradFill>
                <a:latin typeface="Segoe UI"/>
                <a:ea typeface="ＭＳ Ｐゴシック" charset="0"/>
              </a:defRPr>
            </a:lvl1pPr>
          </a:lstStyle>
          <a:p>
            <a:r>
              <a:rPr lang="en-US" sz="1400" dirty="0"/>
              <a:t>Devices</a:t>
            </a:r>
          </a:p>
        </p:txBody>
      </p:sp>
      <p:sp>
        <p:nvSpPr>
          <p:cNvPr id="255" name="TextBox 254">
            <a:extLst>
              <a:ext uri="{FF2B5EF4-FFF2-40B4-BE49-F238E27FC236}">
                <a16:creationId xmlns:a16="http://schemas.microsoft.com/office/drawing/2014/main" id="{2AD1E2AA-37AB-415D-A4C2-D2E9119A7C25}"/>
              </a:ext>
            </a:extLst>
          </p:cNvPr>
          <p:cNvSpPr txBox="1"/>
          <p:nvPr/>
        </p:nvSpPr>
        <p:spPr>
          <a:xfrm>
            <a:off x="2470654" y="5090982"/>
            <a:ext cx="984244" cy="286232"/>
          </a:xfrm>
          <a:prstGeom prst="rect">
            <a:avLst/>
          </a:prstGeom>
        </p:spPr>
        <p:txBody>
          <a:bodyPr wrap="none">
            <a:spAutoFit/>
          </a:bodyPr>
          <a:lstStyle>
            <a:defPPr>
              <a:defRPr lang="en-US"/>
            </a:defPPr>
            <a:lvl1pPr algn="r" defTabSz="932239">
              <a:lnSpc>
                <a:spcPct val="90000"/>
              </a:lnSpc>
              <a:defRPr sz="1428" kern="0" spc="120">
                <a:gradFill>
                  <a:gsLst>
                    <a:gs pos="0">
                      <a:schemeClr val="tx1"/>
                    </a:gs>
                    <a:gs pos="100000">
                      <a:schemeClr val="tx1"/>
                    </a:gs>
                  </a:gsLst>
                  <a:lin ang="16200000" scaled="1"/>
                </a:gradFill>
                <a:latin typeface="Segoe UI"/>
                <a:ea typeface="ＭＳ Ｐゴシック" charset="0"/>
              </a:defRPr>
            </a:lvl1pPr>
          </a:lstStyle>
          <a:p>
            <a:r>
              <a:rPr lang="en-US" sz="1400" dirty="0"/>
              <a:t>Location</a:t>
            </a:r>
          </a:p>
        </p:txBody>
      </p:sp>
      <p:sp>
        <p:nvSpPr>
          <p:cNvPr id="256" name="TextBox 255">
            <a:extLst>
              <a:ext uri="{FF2B5EF4-FFF2-40B4-BE49-F238E27FC236}">
                <a16:creationId xmlns:a16="http://schemas.microsoft.com/office/drawing/2014/main" id="{DE880490-1A03-4896-A940-969B34DFF9AD}"/>
              </a:ext>
            </a:extLst>
          </p:cNvPr>
          <p:cNvSpPr txBox="1"/>
          <p:nvPr/>
        </p:nvSpPr>
        <p:spPr>
          <a:xfrm>
            <a:off x="3190918" y="5825334"/>
            <a:ext cx="650178" cy="286232"/>
          </a:xfrm>
          <a:prstGeom prst="rect">
            <a:avLst/>
          </a:prstGeom>
        </p:spPr>
        <p:txBody>
          <a:bodyPr wrap="none">
            <a:spAutoFit/>
          </a:bodyPr>
          <a:lstStyle>
            <a:defPPr>
              <a:defRPr lang="en-US"/>
            </a:defPPr>
            <a:lvl1pPr algn="r" defTabSz="932239">
              <a:lnSpc>
                <a:spcPct val="90000"/>
              </a:lnSpc>
              <a:defRPr sz="1428" kern="0" spc="120">
                <a:gradFill>
                  <a:gsLst>
                    <a:gs pos="0">
                      <a:schemeClr val="tx1"/>
                    </a:gs>
                    <a:gs pos="100000">
                      <a:schemeClr val="tx1"/>
                    </a:gs>
                  </a:gsLst>
                  <a:lin ang="16200000" scaled="1"/>
                </a:gradFill>
                <a:latin typeface="Segoe UI"/>
                <a:ea typeface="ＭＳ Ｐゴシック" charset="0"/>
              </a:defRPr>
            </a:lvl1pPr>
          </a:lstStyle>
          <a:p>
            <a:r>
              <a:rPr lang="en-US" sz="1400" dirty="0"/>
              <a:t>Apps</a:t>
            </a:r>
          </a:p>
        </p:txBody>
      </p:sp>
      <p:sp>
        <p:nvSpPr>
          <p:cNvPr id="2" name="Title 1">
            <a:extLst>
              <a:ext uri="{FF2B5EF4-FFF2-40B4-BE49-F238E27FC236}">
                <a16:creationId xmlns:a16="http://schemas.microsoft.com/office/drawing/2014/main" id="{FBC7E1C6-FE21-4715-A5EC-CB74DE24B339}"/>
              </a:ext>
            </a:extLst>
          </p:cNvPr>
          <p:cNvSpPr>
            <a:spLocks noGrp="1"/>
          </p:cNvSpPr>
          <p:nvPr>
            <p:ph type="title"/>
          </p:nvPr>
        </p:nvSpPr>
        <p:spPr>
          <a:xfrm>
            <a:off x="274639" y="295274"/>
            <a:ext cx="11889564" cy="1341109"/>
          </a:xfrm>
        </p:spPr>
        <p:txBody>
          <a:bodyPr/>
          <a:lstStyle/>
          <a:p>
            <a:r>
              <a:rPr lang="en-US" dirty="0"/>
              <a:t>Protect at the front door with </a:t>
            </a:r>
            <a:br>
              <a:rPr lang="en-US" dirty="0"/>
            </a:br>
            <a:r>
              <a:rPr lang="en-US" dirty="0">
                <a:gradFill>
                  <a:gsLst>
                    <a:gs pos="1250">
                      <a:schemeClr val="tx2"/>
                    </a:gs>
                    <a:gs pos="100000">
                      <a:schemeClr val="tx2"/>
                    </a:gs>
                  </a:gsLst>
                  <a:lin ang="5400000" scaled="0"/>
                </a:gradFill>
              </a:rPr>
              <a:t>Conditional Access</a:t>
            </a:r>
          </a:p>
        </p:txBody>
      </p:sp>
      <p:sp>
        <p:nvSpPr>
          <p:cNvPr id="138" name="POI_ECAF" title="Icon of a map location marker">
            <a:extLst>
              <a:ext uri="{FF2B5EF4-FFF2-40B4-BE49-F238E27FC236}">
                <a16:creationId xmlns:a16="http://schemas.microsoft.com/office/drawing/2014/main" id="{A7625415-3BD0-446F-AB50-944146CCC07B}"/>
              </a:ext>
            </a:extLst>
          </p:cNvPr>
          <p:cNvSpPr>
            <a:spLocks noChangeAspect="1" noEditPoints="1"/>
          </p:cNvSpPr>
          <p:nvPr/>
        </p:nvSpPr>
        <p:spPr bwMode="auto">
          <a:xfrm>
            <a:off x="3708264" y="505314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7" name="check 3" title="Icon of a checkmark with a circle around it">
            <a:extLst>
              <a:ext uri="{FF2B5EF4-FFF2-40B4-BE49-F238E27FC236}">
                <a16:creationId xmlns:a16="http://schemas.microsoft.com/office/drawing/2014/main" id="{EB9A11B9-D003-4674-8332-8278CE95A6BD}"/>
              </a:ext>
            </a:extLst>
          </p:cNvPr>
          <p:cNvSpPr>
            <a:spLocks noChangeAspect="1" noEditPoints="1"/>
          </p:cNvSpPr>
          <p:nvPr/>
        </p:nvSpPr>
        <p:spPr bwMode="auto">
          <a:xfrm>
            <a:off x="7920193" y="2571188"/>
            <a:ext cx="377454" cy="37526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E5EEF477-626B-4CEC-922F-8466330852F3}"/>
              </a:ext>
            </a:extLst>
          </p:cNvPr>
          <p:cNvGrpSpPr/>
          <p:nvPr/>
        </p:nvGrpSpPr>
        <p:grpSpPr>
          <a:xfrm>
            <a:off x="8156017" y="4861219"/>
            <a:ext cx="768096" cy="768096"/>
            <a:chOff x="8213167" y="4873741"/>
            <a:chExt cx="768096" cy="768096"/>
          </a:xfrm>
        </p:grpSpPr>
        <p:sp>
          <p:nvSpPr>
            <p:cNvPr id="89" name="Oval 88"/>
            <p:cNvSpPr/>
            <p:nvPr/>
          </p:nvSpPr>
          <p:spPr bwMode="auto">
            <a:xfrm>
              <a:off x="8213167" y="4873741"/>
              <a:ext cx="768096" cy="76809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0EF7FB8C-037F-4432-A601-68801EE11501}"/>
                </a:ext>
              </a:extLst>
            </p:cNvPr>
            <p:cNvGrpSpPr/>
            <p:nvPr/>
          </p:nvGrpSpPr>
          <p:grpSpPr>
            <a:xfrm>
              <a:off x="8409763" y="5070337"/>
              <a:ext cx="374904" cy="374904"/>
              <a:chOff x="8375214" y="5035787"/>
              <a:chExt cx="374904" cy="374904"/>
            </a:xfrm>
          </p:grpSpPr>
          <p:sp>
            <p:nvSpPr>
              <p:cNvPr id="16" name="Oval 15">
                <a:extLst>
                  <a:ext uri="{FF2B5EF4-FFF2-40B4-BE49-F238E27FC236}">
                    <a16:creationId xmlns:a16="http://schemas.microsoft.com/office/drawing/2014/main" id="{F663DD90-651F-4346-A243-CC91AD266DE3}"/>
                  </a:ext>
                </a:extLst>
              </p:cNvPr>
              <p:cNvSpPr/>
              <p:nvPr/>
            </p:nvSpPr>
            <p:spPr bwMode="auto">
              <a:xfrm>
                <a:off x="8375214" y="5035787"/>
                <a:ext cx="374904" cy="374904"/>
              </a:xfrm>
              <a:prstGeom prst="ellipse">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Plus Sign 25">
                <a:extLst>
                  <a:ext uri="{FF2B5EF4-FFF2-40B4-BE49-F238E27FC236}">
                    <a16:creationId xmlns:a16="http://schemas.microsoft.com/office/drawing/2014/main" id="{8343553A-1156-4854-B786-06A75F34E382}"/>
                  </a:ext>
                </a:extLst>
              </p:cNvPr>
              <p:cNvSpPr/>
              <p:nvPr/>
            </p:nvSpPr>
            <p:spPr bwMode="auto">
              <a:xfrm rot="2700000">
                <a:off x="8381709" y="5042282"/>
                <a:ext cx="361915" cy="361915"/>
              </a:xfrm>
              <a:prstGeom prst="mathPlus">
                <a:avLst>
                  <a:gd name="adj1" fmla="val 538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3318346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par>
                                <p:cTn id="17" presetID="10" presetClass="entr" presetSubtype="0" fill="hold"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10" presetClass="entr" presetSubtype="0" fill="hold"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fade">
                                      <p:cBhvr>
                                        <p:cTn id="28" dur="500"/>
                                        <p:tgtEl>
                                          <p:spTgt spid="1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fade">
                                      <p:cBhvr>
                                        <p:cTn id="31" dur="500"/>
                                        <p:tgtEl>
                                          <p:spTgt spid="260"/>
                                        </p:tgtEl>
                                      </p:cBhvr>
                                    </p:animEffect>
                                  </p:childTnLst>
                                </p:cTn>
                              </p:par>
                              <p:par>
                                <p:cTn id="32" presetID="10" presetClass="entr" presetSubtype="0" fill="hold" nodeType="withEffect">
                                  <p:stCondLst>
                                    <p:cond delay="0"/>
                                  </p:stCondLst>
                                  <p:childTnLst>
                                    <p:set>
                                      <p:cBhvr>
                                        <p:cTn id="33" dur="1" fill="hold">
                                          <p:stCondLst>
                                            <p:cond delay="0"/>
                                          </p:stCondLst>
                                        </p:cTn>
                                        <p:tgtEl>
                                          <p:spTgt spid="246"/>
                                        </p:tgtEl>
                                        <p:attrNameLst>
                                          <p:attrName>style.visibility</p:attrName>
                                        </p:attrNameLst>
                                      </p:cBhvr>
                                      <p:to>
                                        <p:strVal val="visible"/>
                                      </p:to>
                                    </p:set>
                                    <p:animEffect transition="in" filter="fade">
                                      <p:cBhvr>
                                        <p:cTn id="34" dur="500"/>
                                        <p:tgtEl>
                                          <p:spTgt spid="2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3"/>
                                        </p:tgtEl>
                                        <p:attrNameLst>
                                          <p:attrName>style.visibility</p:attrName>
                                        </p:attrNameLst>
                                      </p:cBhvr>
                                      <p:to>
                                        <p:strVal val="visible"/>
                                      </p:to>
                                    </p:set>
                                    <p:animEffect transition="in" filter="fade">
                                      <p:cBhvr>
                                        <p:cTn id="37" dur="500"/>
                                        <p:tgtEl>
                                          <p:spTgt spid="2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4"/>
                                        </p:tgtEl>
                                        <p:attrNameLst>
                                          <p:attrName>style.visibility</p:attrName>
                                        </p:attrNameLst>
                                      </p:cBhvr>
                                      <p:to>
                                        <p:strVal val="visible"/>
                                      </p:to>
                                    </p:set>
                                    <p:animEffect transition="in" filter="fade">
                                      <p:cBhvr>
                                        <p:cTn id="40" dur="500"/>
                                        <p:tgtEl>
                                          <p:spTgt spid="2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5"/>
                                        </p:tgtEl>
                                        <p:attrNameLst>
                                          <p:attrName>style.visibility</p:attrName>
                                        </p:attrNameLst>
                                      </p:cBhvr>
                                      <p:to>
                                        <p:strVal val="visible"/>
                                      </p:to>
                                    </p:set>
                                    <p:animEffect transition="in" filter="fade">
                                      <p:cBhvr>
                                        <p:cTn id="43" dur="500"/>
                                        <p:tgtEl>
                                          <p:spTgt spid="2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6"/>
                                        </p:tgtEl>
                                        <p:attrNameLst>
                                          <p:attrName>style.visibility</p:attrName>
                                        </p:attrNameLst>
                                      </p:cBhvr>
                                      <p:to>
                                        <p:strVal val="visible"/>
                                      </p:to>
                                    </p:set>
                                    <p:animEffect transition="in" filter="fade">
                                      <p:cBhvr>
                                        <p:cTn id="46" dur="500"/>
                                        <p:tgtEl>
                                          <p:spTgt spid="2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fade">
                                      <p:cBhvr>
                                        <p:cTn id="49" dur="500"/>
                                        <p:tgtEl>
                                          <p:spTgt spid="1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1"/>
                                        </p:tgtEl>
                                        <p:attrNameLst>
                                          <p:attrName>style.visibility</p:attrName>
                                        </p:attrNameLst>
                                      </p:cBhvr>
                                      <p:to>
                                        <p:strVal val="visible"/>
                                      </p:to>
                                    </p:set>
                                    <p:animEffect transition="in" filter="fade">
                                      <p:cBhvr>
                                        <p:cTn id="55" dur="500"/>
                                        <p:tgtEl>
                                          <p:spTgt spid="1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25"/>
                                        </p:tgtEl>
                                        <p:attrNameLst>
                                          <p:attrName>style.visibility</p:attrName>
                                        </p:attrNameLst>
                                      </p:cBhvr>
                                      <p:to>
                                        <p:strVal val="visible"/>
                                      </p:to>
                                    </p:set>
                                    <p:animEffect transition="in" filter="fade">
                                      <p:cBhvr>
                                        <p:cTn id="60" dur="500"/>
                                        <p:tgtEl>
                                          <p:spTgt spid="2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4"/>
                                        </p:tgtEl>
                                        <p:attrNameLst>
                                          <p:attrName>style.visibility</p:attrName>
                                        </p:attrNameLst>
                                      </p:cBhvr>
                                      <p:to>
                                        <p:strVal val="visible"/>
                                      </p:to>
                                    </p:set>
                                    <p:animEffect transition="in" filter="fade">
                                      <p:cBhvr>
                                        <p:cTn id="63" dur="500"/>
                                        <p:tgtEl>
                                          <p:spTgt spid="244"/>
                                        </p:tgtEl>
                                      </p:cBhvr>
                                    </p:animEffect>
                                  </p:childTnLst>
                                </p:cTn>
                              </p:par>
                              <p:par>
                                <p:cTn id="64" presetID="10" presetClass="entr" presetSubtype="0" fill="hold" nodeType="withEffect">
                                  <p:stCondLst>
                                    <p:cond delay="0"/>
                                  </p:stCondLst>
                                  <p:childTnLst>
                                    <p:set>
                                      <p:cBhvr>
                                        <p:cTn id="65" dur="1" fill="hold">
                                          <p:stCondLst>
                                            <p:cond delay="0"/>
                                          </p:stCondLst>
                                        </p:cTn>
                                        <p:tgtEl>
                                          <p:spTgt spid="226"/>
                                        </p:tgtEl>
                                        <p:attrNameLst>
                                          <p:attrName>style.visibility</p:attrName>
                                        </p:attrNameLst>
                                      </p:cBhvr>
                                      <p:to>
                                        <p:strVal val="visible"/>
                                      </p:to>
                                    </p:set>
                                    <p:animEffect transition="in" filter="fade">
                                      <p:cBhvr>
                                        <p:cTn id="66" dur="500"/>
                                        <p:tgtEl>
                                          <p:spTgt spid="2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4"/>
                                        </p:tgtEl>
                                        <p:attrNameLst>
                                          <p:attrName>style.visibility</p:attrName>
                                        </p:attrNameLst>
                                      </p:cBhvr>
                                      <p:to>
                                        <p:strVal val="visible"/>
                                      </p:to>
                                    </p:set>
                                    <p:animEffect transition="in" filter="fade">
                                      <p:cBhvr>
                                        <p:cTn id="69" dur="500"/>
                                        <p:tgtEl>
                                          <p:spTgt spid="134"/>
                                        </p:tgtEl>
                                      </p:cBhvr>
                                    </p:animEffect>
                                  </p:childTnLst>
                                </p:cTn>
                              </p:par>
                              <p:par>
                                <p:cTn id="70" presetID="10" presetClass="entr" presetSubtype="0"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fade">
                                      <p:cBhvr>
                                        <p:cTn id="86" dur="500"/>
                                        <p:tgtEl>
                                          <p:spTgt spid="8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animEffect transition="in" filter="fade">
                                      <p:cBhvr>
                                        <p:cTn id="89" dur="500"/>
                                        <p:tgtEl>
                                          <p:spTgt spid="8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fade">
                                      <p:cBhvr>
                                        <p:cTn id="95" dur="500"/>
                                        <p:tgtEl>
                                          <p:spTgt spid="9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47"/>
                                        </p:tgtEl>
                                        <p:attrNameLst>
                                          <p:attrName>style.visibility</p:attrName>
                                        </p:attrNameLst>
                                      </p:cBhvr>
                                      <p:to>
                                        <p:strVal val="visible"/>
                                      </p:to>
                                    </p:set>
                                    <p:animEffect transition="in" filter="fade">
                                      <p:cBhvr>
                                        <p:cTn id="98" dur="500"/>
                                        <p:tgtEl>
                                          <p:spTgt spid="14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fade">
                                      <p:cBhvr>
                                        <p:cTn id="101" dur="500"/>
                                        <p:tgtEl>
                                          <p:spTgt spid="7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5"/>
                                        </p:tgtEl>
                                        <p:attrNameLst>
                                          <p:attrName>style.visibility</p:attrName>
                                        </p:attrNameLst>
                                      </p:cBhvr>
                                      <p:to>
                                        <p:strVal val="visible"/>
                                      </p:to>
                                    </p:set>
                                    <p:animEffect transition="in" filter="fade">
                                      <p:cBhvr>
                                        <p:cTn id="104" dur="500"/>
                                        <p:tgtEl>
                                          <p:spTgt spid="55"/>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par>
                                <p:cTn id="108" presetID="10" presetClass="entr" presetSubtype="0" fill="hold" nodeType="with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par>
                                <p:cTn id="111" presetID="10" presetClass="entr" presetSubtype="0" fill="hold" nodeType="withEffect">
                                  <p:stCondLst>
                                    <p:cond delay="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245" grpId="0" animBg="1"/>
      <p:bldP spid="225" grpId="0" animBg="1"/>
      <p:bldP spid="63" grpId="0"/>
      <p:bldP spid="8" grpId="0"/>
      <p:bldP spid="118" grpId="0" animBg="1"/>
      <p:bldP spid="148" grpId="0" animBg="1"/>
      <p:bldP spid="260" grpId="0" animBg="1"/>
      <p:bldP spid="131" grpId="0" animBg="1"/>
      <p:bldP spid="64" grpId="0"/>
      <p:bldP spid="73" grpId="0" animBg="1"/>
      <p:bldP spid="82" grpId="0"/>
      <p:bldP spid="55" grpId="0" animBg="1"/>
      <p:bldP spid="83" grpId="0"/>
      <p:bldP spid="87" grpId="0"/>
      <p:bldP spid="15" grpId="0"/>
      <p:bldP spid="99" grpId="0"/>
      <p:bldP spid="244" grpId="0" animBg="1"/>
      <p:bldP spid="253" grpId="0"/>
      <p:bldP spid="254" grpId="0"/>
      <p:bldP spid="255" grpId="0"/>
      <p:bldP spid="256" grpId="0"/>
      <p:bldP spid="138" grpId="0" animBg="1"/>
      <p:bldP spid="1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a:extLst>
              <a:ext uri="{FF2B5EF4-FFF2-40B4-BE49-F238E27FC236}">
                <a16:creationId xmlns:a16="http://schemas.microsoft.com/office/drawing/2014/main" id="{6891465A-3818-4B27-8244-9E48DC8983BC}"/>
              </a:ext>
            </a:extLst>
          </p:cNvPr>
          <p:cNvPicPr>
            <a:picLocks noChangeAspect="1"/>
          </p:cNvPicPr>
          <p:nvPr/>
        </p:nvPicPr>
        <p:blipFill rotWithShape="1">
          <a:blip r:embed="rId4"/>
          <a:srcRect l="20329" t="9599" r="18451" b="38741"/>
          <a:stretch/>
        </p:blipFill>
        <p:spPr>
          <a:xfrm>
            <a:off x="0" y="0"/>
            <a:ext cx="12436475" cy="6994526"/>
          </a:xfrm>
          <a:prstGeom prst="rect">
            <a:avLst/>
          </a:prstGeom>
        </p:spPr>
      </p:pic>
      <p:sp>
        <p:nvSpPr>
          <p:cNvPr id="4" name="Rectangle 3">
            <a:extLst>
              <a:ext uri="{FF2B5EF4-FFF2-40B4-BE49-F238E27FC236}">
                <a16:creationId xmlns:a16="http://schemas.microsoft.com/office/drawing/2014/main" id="{38043E77-15FB-418A-8FDA-1E23ECD21769}"/>
              </a:ext>
            </a:extLst>
          </p:cNvPr>
          <p:cNvSpPr/>
          <p:nvPr/>
        </p:nvSpPr>
        <p:spPr bwMode="auto">
          <a:xfrm>
            <a:off x="0" y="0"/>
            <a:ext cx="12436475" cy="6994525"/>
          </a:xfrm>
          <a:prstGeom prst="rect">
            <a:avLst/>
          </a:prstGeom>
          <a:solidFill>
            <a:schemeClr val="bg1">
              <a:alpha val="7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Title 135">
            <a:extLst>
              <a:ext uri="{FF2B5EF4-FFF2-40B4-BE49-F238E27FC236}">
                <a16:creationId xmlns:a16="http://schemas.microsoft.com/office/drawing/2014/main" id="{EDDC8DDC-D784-405F-8A01-B572340700F6}"/>
              </a:ext>
            </a:extLst>
          </p:cNvPr>
          <p:cNvSpPr>
            <a:spLocks noGrp="1"/>
          </p:cNvSpPr>
          <p:nvPr>
            <p:ph type="title"/>
          </p:nvPr>
        </p:nvSpPr>
        <p:spPr>
          <a:xfrm>
            <a:off x="274639" y="1138251"/>
            <a:ext cx="11889564" cy="917575"/>
          </a:xfrm>
        </p:spPr>
        <p:txBody>
          <a:bodyPr/>
          <a:lstStyle/>
          <a:p>
            <a:pPr algn="ctr"/>
            <a:r>
              <a:rPr lang="en-US" dirty="0"/>
              <a:t>The digital estate</a:t>
            </a:r>
          </a:p>
        </p:txBody>
      </p:sp>
      <p:grpSp>
        <p:nvGrpSpPr>
          <p:cNvPr id="2" name="Group 1">
            <a:extLst>
              <a:ext uri="{FF2B5EF4-FFF2-40B4-BE49-F238E27FC236}">
                <a16:creationId xmlns:a16="http://schemas.microsoft.com/office/drawing/2014/main" id="{0A8D4BFE-6968-48D6-A2B0-051576AFB313}"/>
              </a:ext>
            </a:extLst>
          </p:cNvPr>
          <p:cNvGrpSpPr/>
          <p:nvPr/>
        </p:nvGrpSpPr>
        <p:grpSpPr>
          <a:xfrm>
            <a:off x="578015" y="2487092"/>
            <a:ext cx="11460157" cy="3542848"/>
            <a:chOff x="578015" y="2169738"/>
            <a:chExt cx="11460157" cy="3542848"/>
          </a:xfrm>
        </p:grpSpPr>
        <p:sp>
          <p:nvSpPr>
            <p:cNvPr id="77" name="Supply node 2">
              <a:extLst>
                <a:ext uri="{FF2B5EF4-FFF2-40B4-BE49-F238E27FC236}">
                  <a16:creationId xmlns:a16="http://schemas.microsoft.com/office/drawing/2014/main" id="{2A02EBEE-BD4C-4EBC-AEB7-40F66D07A3FE}"/>
                </a:ext>
              </a:extLst>
            </p:cNvPr>
            <p:cNvSpPr/>
            <p:nvPr/>
          </p:nvSpPr>
          <p:spPr bwMode="auto">
            <a:xfrm rot="20297378">
              <a:off x="5312887" y="2169738"/>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cxnSp>
          <p:nvCxnSpPr>
            <p:cNvPr id="5" name="Straight Connector 4">
              <a:extLst>
                <a:ext uri="{FF2B5EF4-FFF2-40B4-BE49-F238E27FC236}">
                  <a16:creationId xmlns:a16="http://schemas.microsoft.com/office/drawing/2014/main" id="{34557F1F-FDD1-48A8-AD21-15371F374FB2}"/>
                </a:ext>
              </a:extLst>
            </p:cNvPr>
            <p:cNvCxnSpPr>
              <a:cxnSpLocks/>
              <a:stCxn id="77" idx="5"/>
            </p:cNvCxnSpPr>
            <p:nvPr/>
          </p:nvCxnSpPr>
          <p:spPr>
            <a:xfrm>
              <a:off x="5534117" y="2330643"/>
              <a:ext cx="546897" cy="285071"/>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236FE1A-9082-4CBD-9AA8-12FBDBA7F4CD}"/>
                </a:ext>
              </a:extLst>
            </p:cNvPr>
            <p:cNvCxnSpPr>
              <a:stCxn id="71" idx="5"/>
              <a:endCxn id="83" idx="10"/>
            </p:cNvCxnSpPr>
            <p:nvPr/>
          </p:nvCxnSpPr>
          <p:spPr>
            <a:xfrm>
              <a:off x="1533067" y="3885050"/>
              <a:ext cx="412431" cy="5358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5D3DAB-63D3-4149-885E-C5BEF7CF92C6}"/>
                </a:ext>
              </a:extLst>
            </p:cNvPr>
            <p:cNvCxnSpPr/>
            <p:nvPr/>
          </p:nvCxnSpPr>
          <p:spPr>
            <a:xfrm flipH="1">
              <a:off x="5463434" y="3700878"/>
              <a:ext cx="1270336" cy="3720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Partner node 1 line">
              <a:extLst>
                <a:ext uri="{FF2B5EF4-FFF2-40B4-BE49-F238E27FC236}">
                  <a16:creationId xmlns:a16="http://schemas.microsoft.com/office/drawing/2014/main" id="{68E51059-A823-4FDA-8DCA-45493FACDB58}"/>
                </a:ext>
              </a:extLst>
            </p:cNvPr>
            <p:cNvCxnSpPr>
              <a:cxnSpLocks/>
              <a:endCxn id="50" idx="0"/>
            </p:cNvCxnSpPr>
            <p:nvPr/>
          </p:nvCxnSpPr>
          <p:spPr>
            <a:xfrm>
              <a:off x="10864888" y="3669957"/>
              <a:ext cx="124019" cy="505731"/>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Energy text">
              <a:extLst>
                <a:ext uri="{FF2B5EF4-FFF2-40B4-BE49-F238E27FC236}">
                  <a16:creationId xmlns:a16="http://schemas.microsoft.com/office/drawing/2014/main" id="{3664EF90-C48B-4A43-BD4F-981A74F92AD5}"/>
                </a:ext>
              </a:extLst>
            </p:cNvPr>
            <p:cNvSpPr/>
            <p:nvPr/>
          </p:nvSpPr>
          <p:spPr>
            <a:xfrm>
              <a:off x="3598749" y="3129688"/>
              <a:ext cx="851101" cy="480131"/>
            </a:xfrm>
            <a:prstGeom prst="rect">
              <a:avLst/>
            </a:prstGeom>
          </p:spPr>
          <p:txBody>
            <a:bodyPr wrap="squar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Energy systems</a:t>
              </a:r>
            </a:p>
          </p:txBody>
        </p:sp>
        <p:sp>
          <p:nvSpPr>
            <p:cNvPr id="10" name="Supply text">
              <a:extLst>
                <a:ext uri="{FF2B5EF4-FFF2-40B4-BE49-F238E27FC236}">
                  <a16:creationId xmlns:a16="http://schemas.microsoft.com/office/drawing/2014/main" id="{EC3F20F2-9A04-42DD-8CA5-DC2ACE9EF57B}"/>
                </a:ext>
              </a:extLst>
            </p:cNvPr>
            <p:cNvSpPr/>
            <p:nvPr/>
          </p:nvSpPr>
          <p:spPr>
            <a:xfrm>
              <a:off x="5147782" y="5011702"/>
              <a:ext cx="879693" cy="480131"/>
            </a:xfrm>
            <a:prstGeom prst="rect">
              <a:avLst/>
            </a:prstGeom>
          </p:spPr>
          <p:txBody>
            <a:bodyPr wrap="squar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Supply chains</a:t>
              </a:r>
            </a:p>
          </p:txBody>
        </p:sp>
        <p:sp>
          <p:nvSpPr>
            <p:cNvPr id="11" name="Citizen text">
              <a:extLst>
                <a:ext uri="{FF2B5EF4-FFF2-40B4-BE49-F238E27FC236}">
                  <a16:creationId xmlns:a16="http://schemas.microsoft.com/office/drawing/2014/main" id="{049E4215-00CC-44E1-A972-D9F0BEB28F98}"/>
                </a:ext>
              </a:extLst>
            </p:cNvPr>
            <p:cNvSpPr/>
            <p:nvPr/>
          </p:nvSpPr>
          <p:spPr>
            <a:xfrm>
              <a:off x="7684961" y="3749320"/>
              <a:ext cx="1309262" cy="286232"/>
            </a:xfrm>
            <a:prstGeom prst="rect">
              <a:avLst/>
            </a:prstGeom>
          </p:spPr>
          <p:txBody>
            <a:bodyPr wrap="squar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Citizens</a:t>
              </a:r>
            </a:p>
          </p:txBody>
        </p:sp>
        <p:sp>
          <p:nvSpPr>
            <p:cNvPr id="12" name="Sensor text">
              <a:extLst>
                <a:ext uri="{FF2B5EF4-FFF2-40B4-BE49-F238E27FC236}">
                  <a16:creationId xmlns:a16="http://schemas.microsoft.com/office/drawing/2014/main" id="{3F53D746-FE34-4836-A011-AC2D48B65C28}"/>
                </a:ext>
              </a:extLst>
            </p:cNvPr>
            <p:cNvSpPr/>
            <p:nvPr/>
          </p:nvSpPr>
          <p:spPr>
            <a:xfrm>
              <a:off x="8294747" y="2698221"/>
              <a:ext cx="1309262" cy="286232"/>
            </a:xfrm>
            <a:prstGeom prst="rect">
              <a:avLst/>
            </a:prstGeom>
          </p:spPr>
          <p:txBody>
            <a:bodyPr wrap="squar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Sensors</a:t>
              </a:r>
            </a:p>
          </p:txBody>
        </p:sp>
        <p:sp>
          <p:nvSpPr>
            <p:cNvPr id="13" name="Cloud text">
              <a:extLst>
                <a:ext uri="{FF2B5EF4-FFF2-40B4-BE49-F238E27FC236}">
                  <a16:creationId xmlns:a16="http://schemas.microsoft.com/office/drawing/2014/main" id="{689C376E-40C8-43F1-80A2-1FBA28BDD9E5}"/>
                </a:ext>
              </a:extLst>
            </p:cNvPr>
            <p:cNvSpPr/>
            <p:nvPr/>
          </p:nvSpPr>
          <p:spPr>
            <a:xfrm>
              <a:off x="5811143" y="3433436"/>
              <a:ext cx="704464" cy="286232"/>
            </a:xfrm>
            <a:prstGeom prst="rect">
              <a:avLst/>
            </a:prstGeom>
          </p:spPr>
          <p:txBody>
            <a:bodyPr wrap="square">
              <a:spAutoFit/>
            </a:bodyPr>
            <a:lstStyle/>
            <a:p>
              <a:pPr algn="ctr" defTabSz="740116" fontAlgn="base">
                <a:spcBef>
                  <a:spcPct val="0"/>
                </a:spcBef>
                <a:spcAft>
                  <a:spcPct val="0"/>
                </a:spcAft>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Cloud</a:t>
              </a:r>
            </a:p>
          </p:txBody>
        </p:sp>
        <p:sp>
          <p:nvSpPr>
            <p:cNvPr id="14" name="Mobile text">
              <a:extLst>
                <a:ext uri="{FF2B5EF4-FFF2-40B4-BE49-F238E27FC236}">
                  <a16:creationId xmlns:a16="http://schemas.microsoft.com/office/drawing/2014/main" id="{1FEB3CF5-10DF-4249-BC33-E9F65902F45F}"/>
                </a:ext>
              </a:extLst>
            </p:cNvPr>
            <p:cNvSpPr/>
            <p:nvPr/>
          </p:nvSpPr>
          <p:spPr>
            <a:xfrm>
              <a:off x="6388887" y="4857564"/>
              <a:ext cx="871927" cy="480131"/>
            </a:xfrm>
            <a:prstGeom prst="rect">
              <a:avLst/>
            </a:prstGeom>
          </p:spPr>
          <p:txBody>
            <a:bodyPr wrap="square">
              <a:spAutoFit/>
            </a:bodyPr>
            <a:lstStyle/>
            <a:p>
              <a:pPr algn="ctr" defTabSz="740116" fontAlgn="base">
                <a:spcBef>
                  <a:spcPct val="0"/>
                </a:spcBef>
                <a:spcAft>
                  <a:spcPct val="0"/>
                </a:spcAft>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Mobile devices</a:t>
              </a:r>
            </a:p>
          </p:txBody>
        </p:sp>
        <p:sp>
          <p:nvSpPr>
            <p:cNvPr id="15" name="On-premise text">
              <a:extLst>
                <a:ext uri="{FF2B5EF4-FFF2-40B4-BE49-F238E27FC236}">
                  <a16:creationId xmlns:a16="http://schemas.microsoft.com/office/drawing/2014/main" id="{F1C64113-1570-4D5D-BD50-2DE1A4982D6E}"/>
                </a:ext>
              </a:extLst>
            </p:cNvPr>
            <p:cNvSpPr/>
            <p:nvPr/>
          </p:nvSpPr>
          <p:spPr>
            <a:xfrm>
              <a:off x="9921373" y="4929980"/>
              <a:ext cx="1117807" cy="247440"/>
            </a:xfrm>
            <a:prstGeom prst="rect">
              <a:avLst/>
            </a:prstGeom>
          </p:spPr>
          <p:txBody>
            <a:bodyPr wrap="none">
              <a:spAutoFit/>
            </a:bodyPr>
            <a:lstStyle/>
            <a:p>
              <a:pPr defTabSz="740116" fontAlgn="base">
                <a:lnSpc>
                  <a:spcPct val="80000"/>
                </a:lnSpc>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On-premises</a:t>
              </a:r>
            </a:p>
          </p:txBody>
        </p:sp>
        <p:sp>
          <p:nvSpPr>
            <p:cNvPr id="16" name="Partners text">
              <a:extLst>
                <a:ext uri="{FF2B5EF4-FFF2-40B4-BE49-F238E27FC236}">
                  <a16:creationId xmlns:a16="http://schemas.microsoft.com/office/drawing/2014/main" id="{08621C40-9A52-4081-AD08-1F2B9ED2F417}"/>
                </a:ext>
              </a:extLst>
            </p:cNvPr>
            <p:cNvSpPr/>
            <p:nvPr/>
          </p:nvSpPr>
          <p:spPr>
            <a:xfrm>
              <a:off x="11017964" y="3402750"/>
              <a:ext cx="1020208" cy="286232"/>
            </a:xfrm>
            <a:prstGeom prst="rect">
              <a:avLst/>
            </a:prstGeom>
          </p:spPr>
          <p:txBody>
            <a:bodyPr wrap="squar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Partners</a:t>
              </a:r>
            </a:p>
          </p:txBody>
        </p:sp>
        <p:sp>
          <p:nvSpPr>
            <p:cNvPr id="17" name="Customer text">
              <a:extLst>
                <a:ext uri="{FF2B5EF4-FFF2-40B4-BE49-F238E27FC236}">
                  <a16:creationId xmlns:a16="http://schemas.microsoft.com/office/drawing/2014/main" id="{E80B91AA-D8AB-45A6-A56C-EBB87DD9F650}"/>
                </a:ext>
              </a:extLst>
            </p:cNvPr>
            <p:cNvSpPr/>
            <p:nvPr/>
          </p:nvSpPr>
          <p:spPr>
            <a:xfrm>
              <a:off x="2304069" y="4463124"/>
              <a:ext cx="960583" cy="286232"/>
            </a:xfrm>
            <a:prstGeom prst="rect">
              <a:avLst/>
            </a:prstGeom>
          </p:spPr>
          <p:txBody>
            <a:bodyPr wrap="non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Customers</a:t>
              </a:r>
            </a:p>
          </p:txBody>
        </p:sp>
        <p:sp>
          <p:nvSpPr>
            <p:cNvPr id="18" name="Factory text">
              <a:extLst>
                <a:ext uri="{FF2B5EF4-FFF2-40B4-BE49-F238E27FC236}">
                  <a16:creationId xmlns:a16="http://schemas.microsoft.com/office/drawing/2014/main" id="{DCB88221-2D2D-4044-B59F-95071C037F0F}"/>
                </a:ext>
              </a:extLst>
            </p:cNvPr>
            <p:cNvSpPr/>
            <p:nvPr/>
          </p:nvSpPr>
          <p:spPr>
            <a:xfrm>
              <a:off x="1302019" y="5238189"/>
              <a:ext cx="1250279" cy="286232"/>
            </a:xfrm>
            <a:prstGeom prst="rect">
              <a:avLst/>
            </a:prstGeom>
          </p:spPr>
          <p:txBody>
            <a:bodyPr wrap="non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Manufacturers</a:t>
              </a:r>
            </a:p>
          </p:txBody>
        </p:sp>
        <p:sp>
          <p:nvSpPr>
            <p:cNvPr id="19" name="Market text">
              <a:extLst>
                <a:ext uri="{FF2B5EF4-FFF2-40B4-BE49-F238E27FC236}">
                  <a16:creationId xmlns:a16="http://schemas.microsoft.com/office/drawing/2014/main" id="{1DBEAD9E-9F78-4E10-97D7-405438E882B9}"/>
                </a:ext>
              </a:extLst>
            </p:cNvPr>
            <p:cNvSpPr/>
            <p:nvPr/>
          </p:nvSpPr>
          <p:spPr>
            <a:xfrm>
              <a:off x="3663215" y="3902520"/>
              <a:ext cx="1368099" cy="286232"/>
            </a:xfrm>
            <a:prstGeom prst="rect">
              <a:avLst/>
            </a:prstGeom>
          </p:spPr>
          <p:txBody>
            <a:bodyPr wrap="square">
              <a:spAutoFit/>
            </a:bodyPr>
            <a:lstStyle/>
            <a:p>
              <a:pPr algn="ctr" defTabSz="740116" fontAlgn="base">
                <a:spcBef>
                  <a:spcPct val="0"/>
                </a:spcBef>
                <a:spcAft>
                  <a:spcPct val="0"/>
                </a:spcAft>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Marketplaces</a:t>
              </a:r>
            </a:p>
          </p:txBody>
        </p:sp>
        <p:sp>
          <p:nvSpPr>
            <p:cNvPr id="20" name="Equipment text">
              <a:extLst>
                <a:ext uri="{FF2B5EF4-FFF2-40B4-BE49-F238E27FC236}">
                  <a16:creationId xmlns:a16="http://schemas.microsoft.com/office/drawing/2014/main" id="{DEB7E40C-A58D-4EB9-9717-2579DE6C93EB}"/>
                </a:ext>
              </a:extLst>
            </p:cNvPr>
            <p:cNvSpPr/>
            <p:nvPr/>
          </p:nvSpPr>
          <p:spPr>
            <a:xfrm>
              <a:off x="578015" y="4249393"/>
              <a:ext cx="981359" cy="286232"/>
            </a:xfrm>
            <a:prstGeom prst="rect">
              <a:avLst/>
            </a:prstGeom>
          </p:spPr>
          <p:txBody>
            <a:bodyPr wrap="non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Equipment</a:t>
              </a:r>
            </a:p>
          </p:txBody>
        </p:sp>
        <p:sp>
          <p:nvSpPr>
            <p:cNvPr id="21" name="Vehicles text">
              <a:extLst>
                <a:ext uri="{FF2B5EF4-FFF2-40B4-BE49-F238E27FC236}">
                  <a16:creationId xmlns:a16="http://schemas.microsoft.com/office/drawing/2014/main" id="{438D560A-E2AA-4997-AC74-5A28F331D3C9}"/>
                </a:ext>
              </a:extLst>
            </p:cNvPr>
            <p:cNvSpPr/>
            <p:nvPr/>
          </p:nvSpPr>
          <p:spPr>
            <a:xfrm>
              <a:off x="1548230" y="3186646"/>
              <a:ext cx="773866" cy="286232"/>
            </a:xfrm>
            <a:prstGeom prst="rect">
              <a:avLst/>
            </a:prstGeom>
          </p:spPr>
          <p:txBody>
            <a:bodyPr wrap="non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Vehicles</a:t>
              </a:r>
            </a:p>
          </p:txBody>
        </p:sp>
        <p:cxnSp>
          <p:nvCxnSpPr>
            <p:cNvPr id="22" name="Mobile On-premise line">
              <a:extLst>
                <a:ext uri="{FF2B5EF4-FFF2-40B4-BE49-F238E27FC236}">
                  <a16:creationId xmlns:a16="http://schemas.microsoft.com/office/drawing/2014/main" id="{C5A81E75-2037-41AE-B378-3C56F3A79E4A}"/>
                </a:ext>
              </a:extLst>
            </p:cNvPr>
            <p:cNvCxnSpPr>
              <a:cxnSpLocks/>
            </p:cNvCxnSpPr>
            <p:nvPr/>
          </p:nvCxnSpPr>
          <p:spPr>
            <a:xfrm>
              <a:off x="7532813" y="5014456"/>
              <a:ext cx="1922880" cy="2009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Cloud On-premise line">
              <a:extLst>
                <a:ext uri="{FF2B5EF4-FFF2-40B4-BE49-F238E27FC236}">
                  <a16:creationId xmlns:a16="http://schemas.microsoft.com/office/drawing/2014/main" id="{074D9B72-0C0D-4371-BB6F-52C1839C9E46}"/>
                </a:ext>
              </a:extLst>
            </p:cNvPr>
            <p:cNvCxnSpPr>
              <a:cxnSpLocks/>
            </p:cNvCxnSpPr>
            <p:nvPr/>
          </p:nvCxnSpPr>
          <p:spPr>
            <a:xfrm>
              <a:off x="6817483" y="3679523"/>
              <a:ext cx="2800443" cy="13405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Cloud Mobile line">
              <a:extLst>
                <a:ext uri="{FF2B5EF4-FFF2-40B4-BE49-F238E27FC236}">
                  <a16:creationId xmlns:a16="http://schemas.microsoft.com/office/drawing/2014/main" id="{8E83EA59-9BAC-47C1-93CE-4CCCFF4631AC}"/>
                </a:ext>
              </a:extLst>
            </p:cNvPr>
            <p:cNvCxnSpPr>
              <a:cxnSpLocks/>
            </p:cNvCxnSpPr>
            <p:nvPr/>
          </p:nvCxnSpPr>
          <p:spPr>
            <a:xfrm>
              <a:off x="6839990" y="3671844"/>
              <a:ext cx="692824" cy="1131273"/>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ensor Cloud line">
              <a:extLst>
                <a:ext uri="{FF2B5EF4-FFF2-40B4-BE49-F238E27FC236}">
                  <a16:creationId xmlns:a16="http://schemas.microsoft.com/office/drawing/2014/main" id="{52EA45A9-599D-4331-9AFB-F13B6A79FCB0}"/>
                </a:ext>
              </a:extLst>
            </p:cNvPr>
            <p:cNvCxnSpPr>
              <a:cxnSpLocks/>
            </p:cNvCxnSpPr>
            <p:nvPr/>
          </p:nvCxnSpPr>
          <p:spPr>
            <a:xfrm flipV="1">
              <a:off x="6787632" y="2922639"/>
              <a:ext cx="1528397" cy="78007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itizien Mobile line">
              <a:extLst>
                <a:ext uri="{FF2B5EF4-FFF2-40B4-BE49-F238E27FC236}">
                  <a16:creationId xmlns:a16="http://schemas.microsoft.com/office/drawing/2014/main" id="{2C78DD63-F0CE-487D-A0F5-68AB5EEC8A45}"/>
                </a:ext>
              </a:extLst>
            </p:cNvPr>
            <p:cNvCxnSpPr>
              <a:cxnSpLocks/>
              <a:stCxn id="80" idx="3"/>
            </p:cNvCxnSpPr>
            <p:nvPr/>
          </p:nvCxnSpPr>
          <p:spPr>
            <a:xfrm flipH="1">
              <a:off x="7742847" y="4117487"/>
              <a:ext cx="1135710" cy="791301"/>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ensor Citizen line">
              <a:extLst>
                <a:ext uri="{FF2B5EF4-FFF2-40B4-BE49-F238E27FC236}">
                  <a16:creationId xmlns:a16="http://schemas.microsoft.com/office/drawing/2014/main" id="{81A9B224-A632-4421-B660-9E2A4EBEE4BA}"/>
                </a:ext>
              </a:extLst>
            </p:cNvPr>
            <p:cNvCxnSpPr>
              <a:cxnSpLocks/>
              <a:stCxn id="80" idx="1"/>
            </p:cNvCxnSpPr>
            <p:nvPr/>
          </p:nvCxnSpPr>
          <p:spPr>
            <a:xfrm flipH="1" flipV="1">
              <a:off x="8230823" y="2973551"/>
              <a:ext cx="647733" cy="74661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ensor Partner Line">
              <a:extLst>
                <a:ext uri="{FF2B5EF4-FFF2-40B4-BE49-F238E27FC236}">
                  <a16:creationId xmlns:a16="http://schemas.microsoft.com/office/drawing/2014/main" id="{8A4B9871-C159-439A-B6EF-EFF682C135C5}"/>
                </a:ext>
              </a:extLst>
            </p:cNvPr>
            <p:cNvCxnSpPr/>
            <p:nvPr/>
          </p:nvCxnSpPr>
          <p:spPr>
            <a:xfrm flipH="1" flipV="1">
              <a:off x="8247446" y="3035535"/>
              <a:ext cx="2555663" cy="517602"/>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On-premise Partner Line">
              <a:extLst>
                <a:ext uri="{FF2B5EF4-FFF2-40B4-BE49-F238E27FC236}">
                  <a16:creationId xmlns:a16="http://schemas.microsoft.com/office/drawing/2014/main" id="{8B316537-DF26-4AFF-ADB9-1833BAF6EDE1}"/>
                </a:ext>
              </a:extLst>
            </p:cNvPr>
            <p:cNvCxnSpPr>
              <a:cxnSpLocks/>
            </p:cNvCxnSpPr>
            <p:nvPr/>
          </p:nvCxnSpPr>
          <p:spPr>
            <a:xfrm flipV="1">
              <a:off x="9630368" y="3745568"/>
              <a:ext cx="1105306" cy="128522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City Cloud line">
              <a:extLst>
                <a:ext uri="{FF2B5EF4-FFF2-40B4-BE49-F238E27FC236}">
                  <a16:creationId xmlns:a16="http://schemas.microsoft.com/office/drawing/2014/main" id="{0BA9B3D5-D014-41E0-B324-AB7F005DA20B}"/>
                </a:ext>
              </a:extLst>
            </p:cNvPr>
            <p:cNvCxnSpPr>
              <a:cxnSpLocks/>
              <a:endCxn id="86" idx="5"/>
            </p:cNvCxnSpPr>
            <p:nvPr/>
          </p:nvCxnSpPr>
          <p:spPr>
            <a:xfrm flipH="1" flipV="1">
              <a:off x="6284348" y="2780383"/>
              <a:ext cx="653862" cy="1082883"/>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ity Sensor line">
              <a:extLst>
                <a:ext uri="{FF2B5EF4-FFF2-40B4-BE49-F238E27FC236}">
                  <a16:creationId xmlns:a16="http://schemas.microsoft.com/office/drawing/2014/main" id="{9FB45FD1-3510-4192-ABE0-30623F6E76AD}"/>
                </a:ext>
              </a:extLst>
            </p:cNvPr>
            <p:cNvCxnSpPr>
              <a:cxnSpLocks/>
              <a:endCxn id="87" idx="61"/>
            </p:cNvCxnSpPr>
            <p:nvPr/>
          </p:nvCxnSpPr>
          <p:spPr>
            <a:xfrm flipH="1" flipV="1">
              <a:off x="6119378" y="2628001"/>
              <a:ext cx="2109641" cy="36025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Market Mobile line">
              <a:extLst>
                <a:ext uri="{FF2B5EF4-FFF2-40B4-BE49-F238E27FC236}">
                  <a16:creationId xmlns:a16="http://schemas.microsoft.com/office/drawing/2014/main" id="{0F8E4F7F-A943-46B7-B4DF-DA541F3C8B5D}"/>
                </a:ext>
              </a:extLst>
            </p:cNvPr>
            <p:cNvCxnSpPr>
              <a:cxnSpLocks/>
            </p:cNvCxnSpPr>
            <p:nvPr/>
          </p:nvCxnSpPr>
          <p:spPr>
            <a:xfrm flipV="1">
              <a:off x="4878091" y="4223243"/>
              <a:ext cx="411407" cy="929573"/>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ustomer Mobile line">
              <a:extLst>
                <a:ext uri="{FF2B5EF4-FFF2-40B4-BE49-F238E27FC236}">
                  <a16:creationId xmlns:a16="http://schemas.microsoft.com/office/drawing/2014/main" id="{EE755126-87F7-4D76-BD54-77E4378F1CEA}"/>
                </a:ext>
              </a:extLst>
            </p:cNvPr>
            <p:cNvCxnSpPr>
              <a:cxnSpLocks/>
              <a:stCxn id="92" idx="6"/>
              <a:endCxn id="68" idx="14"/>
            </p:cNvCxnSpPr>
            <p:nvPr/>
          </p:nvCxnSpPr>
          <p:spPr>
            <a:xfrm flipV="1">
              <a:off x="3916563" y="4191490"/>
              <a:ext cx="1285606" cy="42667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Factory Supply line">
              <a:extLst>
                <a:ext uri="{FF2B5EF4-FFF2-40B4-BE49-F238E27FC236}">
                  <a16:creationId xmlns:a16="http://schemas.microsoft.com/office/drawing/2014/main" id="{6D1A80FF-96EE-4D99-A4EA-C6B2768F45F8}"/>
                </a:ext>
              </a:extLst>
            </p:cNvPr>
            <p:cNvCxnSpPr>
              <a:cxnSpLocks/>
            </p:cNvCxnSpPr>
            <p:nvPr/>
          </p:nvCxnSpPr>
          <p:spPr>
            <a:xfrm flipH="1">
              <a:off x="2947727" y="4223241"/>
              <a:ext cx="2323339" cy="1207916"/>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Equipment Facotry line">
              <a:extLst>
                <a:ext uri="{FF2B5EF4-FFF2-40B4-BE49-F238E27FC236}">
                  <a16:creationId xmlns:a16="http://schemas.microsoft.com/office/drawing/2014/main" id="{98ECA255-5849-4E65-B864-4770FEA2AFCE}"/>
                </a:ext>
              </a:extLst>
            </p:cNvPr>
            <p:cNvCxnSpPr>
              <a:cxnSpLocks/>
            </p:cNvCxnSpPr>
            <p:nvPr/>
          </p:nvCxnSpPr>
          <p:spPr>
            <a:xfrm flipH="1" flipV="1">
              <a:off x="1948382" y="4482806"/>
              <a:ext cx="975154" cy="92648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Equipment Vehicles line">
              <a:extLst>
                <a:ext uri="{FF2B5EF4-FFF2-40B4-BE49-F238E27FC236}">
                  <a16:creationId xmlns:a16="http://schemas.microsoft.com/office/drawing/2014/main" id="{DC6184B4-3B97-481D-B63D-463D11436285}"/>
                </a:ext>
              </a:extLst>
            </p:cNvPr>
            <p:cNvCxnSpPr>
              <a:cxnSpLocks/>
              <a:stCxn id="83" idx="10"/>
            </p:cNvCxnSpPr>
            <p:nvPr/>
          </p:nvCxnSpPr>
          <p:spPr>
            <a:xfrm flipV="1">
              <a:off x="1945498" y="3259392"/>
              <a:ext cx="660597" cy="116148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ity Vehicle line">
              <a:extLst>
                <a:ext uri="{FF2B5EF4-FFF2-40B4-BE49-F238E27FC236}">
                  <a16:creationId xmlns:a16="http://schemas.microsoft.com/office/drawing/2014/main" id="{1E66F79C-9CC7-4AB6-97FF-E0C724A98506}"/>
                </a:ext>
              </a:extLst>
            </p:cNvPr>
            <p:cNvCxnSpPr>
              <a:cxnSpLocks/>
              <a:endCxn id="87" idx="23"/>
            </p:cNvCxnSpPr>
            <p:nvPr/>
          </p:nvCxnSpPr>
          <p:spPr>
            <a:xfrm flipV="1">
              <a:off x="2826322" y="2579128"/>
              <a:ext cx="3159027" cy="72603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Facotory Market line">
              <a:extLst>
                <a:ext uri="{FF2B5EF4-FFF2-40B4-BE49-F238E27FC236}">
                  <a16:creationId xmlns:a16="http://schemas.microsoft.com/office/drawing/2014/main" id="{91132C77-625A-4D0D-BF1D-4D5A8759C18B}"/>
                </a:ext>
              </a:extLst>
            </p:cNvPr>
            <p:cNvCxnSpPr>
              <a:cxnSpLocks/>
            </p:cNvCxnSpPr>
            <p:nvPr/>
          </p:nvCxnSpPr>
          <p:spPr>
            <a:xfrm flipV="1">
              <a:off x="2947727" y="5190848"/>
              <a:ext cx="1948399" cy="218442"/>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Equipment Energy line">
              <a:extLst>
                <a:ext uri="{FF2B5EF4-FFF2-40B4-BE49-F238E27FC236}">
                  <a16:creationId xmlns:a16="http://schemas.microsoft.com/office/drawing/2014/main" id="{BC5C075D-2A66-46DB-B48B-C500F0448C6B}"/>
                </a:ext>
              </a:extLst>
            </p:cNvPr>
            <p:cNvCxnSpPr>
              <a:cxnSpLocks/>
              <a:stCxn id="83" idx="10"/>
              <a:endCxn id="88" idx="3"/>
            </p:cNvCxnSpPr>
            <p:nvPr/>
          </p:nvCxnSpPr>
          <p:spPr>
            <a:xfrm flipV="1">
              <a:off x="1945498" y="3574552"/>
              <a:ext cx="2601012" cy="84632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Energy Sensor line">
              <a:extLst>
                <a:ext uri="{FF2B5EF4-FFF2-40B4-BE49-F238E27FC236}">
                  <a16:creationId xmlns:a16="http://schemas.microsoft.com/office/drawing/2014/main" id="{2F80B1E7-F493-4696-B9AD-687D5970CCAA}"/>
                </a:ext>
              </a:extLst>
            </p:cNvPr>
            <p:cNvCxnSpPr>
              <a:cxnSpLocks/>
            </p:cNvCxnSpPr>
            <p:nvPr/>
          </p:nvCxnSpPr>
          <p:spPr>
            <a:xfrm flipV="1">
              <a:off x="4848379" y="3030009"/>
              <a:ext cx="3304437" cy="32599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nergy City line">
              <a:extLst>
                <a:ext uri="{FF2B5EF4-FFF2-40B4-BE49-F238E27FC236}">
                  <a16:creationId xmlns:a16="http://schemas.microsoft.com/office/drawing/2014/main" id="{853C7433-01CC-4694-8B37-7649567B7787}"/>
                </a:ext>
              </a:extLst>
            </p:cNvPr>
            <p:cNvCxnSpPr>
              <a:cxnSpLocks/>
              <a:stCxn id="89" idx="4"/>
              <a:endCxn id="86" idx="3"/>
            </p:cNvCxnSpPr>
            <p:nvPr/>
          </p:nvCxnSpPr>
          <p:spPr>
            <a:xfrm flipV="1">
              <a:off x="4717671" y="2780383"/>
              <a:ext cx="1169351" cy="61243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upply node 1 line">
              <a:extLst>
                <a:ext uri="{FF2B5EF4-FFF2-40B4-BE49-F238E27FC236}">
                  <a16:creationId xmlns:a16="http://schemas.microsoft.com/office/drawing/2014/main" id="{1EEED6A0-462F-47AE-9109-09CB736DDA82}"/>
                </a:ext>
              </a:extLst>
            </p:cNvPr>
            <p:cNvCxnSpPr>
              <a:cxnSpLocks/>
            </p:cNvCxnSpPr>
            <p:nvPr/>
          </p:nvCxnSpPr>
          <p:spPr>
            <a:xfrm flipH="1">
              <a:off x="4919091" y="4765856"/>
              <a:ext cx="1003244" cy="41532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2605F014-643F-4FDC-B95F-2EF2BD4E7960}"/>
                </a:ext>
              </a:extLst>
            </p:cNvPr>
            <p:cNvCxnSpPr>
              <a:cxnSpLocks/>
              <a:stCxn id="48" idx="6"/>
            </p:cNvCxnSpPr>
            <p:nvPr/>
          </p:nvCxnSpPr>
          <p:spPr>
            <a:xfrm>
              <a:off x="6906886" y="4742877"/>
              <a:ext cx="415895" cy="165911"/>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Mobile node 1 line">
              <a:extLst>
                <a:ext uri="{FF2B5EF4-FFF2-40B4-BE49-F238E27FC236}">
                  <a16:creationId xmlns:a16="http://schemas.microsoft.com/office/drawing/2014/main" id="{C3121F5B-7D35-4C72-B718-09C6DA514BBE}"/>
                </a:ext>
              </a:extLst>
            </p:cNvPr>
            <p:cNvCxnSpPr>
              <a:cxnSpLocks/>
              <a:endCxn id="49" idx="3"/>
            </p:cNvCxnSpPr>
            <p:nvPr/>
          </p:nvCxnSpPr>
          <p:spPr>
            <a:xfrm flipH="1">
              <a:off x="6471923" y="3787934"/>
              <a:ext cx="327129" cy="55925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Partner node 2 line">
              <a:extLst>
                <a:ext uri="{FF2B5EF4-FFF2-40B4-BE49-F238E27FC236}">
                  <a16:creationId xmlns:a16="http://schemas.microsoft.com/office/drawing/2014/main" id="{60E9C828-603D-48A5-BE5D-FB831B241610}"/>
                </a:ext>
              </a:extLst>
            </p:cNvPr>
            <p:cNvCxnSpPr>
              <a:cxnSpLocks/>
              <a:stCxn id="53" idx="5"/>
            </p:cNvCxnSpPr>
            <p:nvPr/>
          </p:nvCxnSpPr>
          <p:spPr>
            <a:xfrm>
              <a:off x="10246750" y="3020858"/>
              <a:ext cx="582102" cy="531472"/>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Partner node 1 line">
              <a:extLst>
                <a:ext uri="{FF2B5EF4-FFF2-40B4-BE49-F238E27FC236}">
                  <a16:creationId xmlns:a16="http://schemas.microsoft.com/office/drawing/2014/main" id="{CCB78403-C265-4B8E-B0FF-AB1DA4120F12}"/>
                </a:ext>
              </a:extLst>
            </p:cNvPr>
            <p:cNvCxnSpPr/>
            <p:nvPr/>
          </p:nvCxnSpPr>
          <p:spPr>
            <a:xfrm flipV="1">
              <a:off x="9712637" y="3545725"/>
              <a:ext cx="1069981" cy="303821"/>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Energy node 1 line">
              <a:extLst>
                <a:ext uri="{FF2B5EF4-FFF2-40B4-BE49-F238E27FC236}">
                  <a16:creationId xmlns:a16="http://schemas.microsoft.com/office/drawing/2014/main" id="{A752E9CF-75B1-4FB5-BB6B-28F8DF2CECFB}"/>
                </a:ext>
              </a:extLst>
            </p:cNvPr>
            <p:cNvCxnSpPr>
              <a:cxnSpLocks/>
              <a:stCxn id="89" idx="4"/>
              <a:endCxn id="52" idx="2"/>
            </p:cNvCxnSpPr>
            <p:nvPr/>
          </p:nvCxnSpPr>
          <p:spPr>
            <a:xfrm>
              <a:off x="4717671" y="3392820"/>
              <a:ext cx="658900" cy="14870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Mobile node 2">
              <a:extLst>
                <a:ext uri="{FF2B5EF4-FFF2-40B4-BE49-F238E27FC236}">
                  <a16:creationId xmlns:a16="http://schemas.microsoft.com/office/drawing/2014/main" id="{EA1626EB-B954-45A8-B787-85CB75F96162}"/>
                </a:ext>
              </a:extLst>
            </p:cNvPr>
            <p:cNvSpPr/>
            <p:nvPr/>
          </p:nvSpPr>
          <p:spPr bwMode="auto">
            <a:xfrm rot="1643607">
              <a:off x="6689191" y="4574509"/>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49" name="Mobile node 1">
              <a:extLst>
                <a:ext uri="{FF2B5EF4-FFF2-40B4-BE49-F238E27FC236}">
                  <a16:creationId xmlns:a16="http://schemas.microsoft.com/office/drawing/2014/main" id="{A8F73FF2-53A2-45AE-8BCA-3B0CF14F58BE}"/>
                </a:ext>
              </a:extLst>
            </p:cNvPr>
            <p:cNvSpPr/>
            <p:nvPr/>
          </p:nvSpPr>
          <p:spPr bwMode="auto">
            <a:xfrm>
              <a:off x="6438149" y="4150340"/>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50" name="Supply node 2">
              <a:extLst>
                <a:ext uri="{FF2B5EF4-FFF2-40B4-BE49-F238E27FC236}">
                  <a16:creationId xmlns:a16="http://schemas.microsoft.com/office/drawing/2014/main" id="{B13C4D7D-F787-43AD-9561-0141FE42D3E0}"/>
                </a:ext>
              </a:extLst>
            </p:cNvPr>
            <p:cNvSpPr/>
            <p:nvPr/>
          </p:nvSpPr>
          <p:spPr bwMode="auto">
            <a:xfrm rot="20724302">
              <a:off x="10902651" y="4171968"/>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51" name="Supply node 1">
              <a:extLst>
                <a:ext uri="{FF2B5EF4-FFF2-40B4-BE49-F238E27FC236}">
                  <a16:creationId xmlns:a16="http://schemas.microsoft.com/office/drawing/2014/main" id="{40DBF11D-0EFA-46FF-B7DF-4DE89A2147DB}"/>
                </a:ext>
              </a:extLst>
            </p:cNvPr>
            <p:cNvSpPr/>
            <p:nvPr/>
          </p:nvSpPr>
          <p:spPr bwMode="auto">
            <a:xfrm rot="2017386">
              <a:off x="5822594" y="4620267"/>
              <a:ext cx="230625" cy="229847"/>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52" name="Energy node 1">
              <a:extLst>
                <a:ext uri="{FF2B5EF4-FFF2-40B4-BE49-F238E27FC236}">
                  <a16:creationId xmlns:a16="http://schemas.microsoft.com/office/drawing/2014/main" id="{7FD367CE-37FE-4B5C-8282-BC2878F013F9}"/>
                </a:ext>
              </a:extLst>
            </p:cNvPr>
            <p:cNvSpPr/>
            <p:nvPr/>
          </p:nvSpPr>
          <p:spPr bwMode="auto">
            <a:xfrm>
              <a:off x="5376572" y="3426214"/>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53" name="Partner node 2">
              <a:extLst>
                <a:ext uri="{FF2B5EF4-FFF2-40B4-BE49-F238E27FC236}">
                  <a16:creationId xmlns:a16="http://schemas.microsoft.com/office/drawing/2014/main" id="{0539193F-ABBF-4EB3-9811-059A1C24EB54}"/>
                </a:ext>
              </a:extLst>
            </p:cNvPr>
            <p:cNvSpPr/>
            <p:nvPr/>
          </p:nvSpPr>
          <p:spPr bwMode="auto">
            <a:xfrm>
              <a:off x="10049899" y="2824007"/>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54" name="Partner node 1">
              <a:extLst>
                <a:ext uri="{FF2B5EF4-FFF2-40B4-BE49-F238E27FC236}">
                  <a16:creationId xmlns:a16="http://schemas.microsoft.com/office/drawing/2014/main" id="{3A58D65E-C589-4648-9782-4558CE6DE68C}"/>
                </a:ext>
              </a:extLst>
            </p:cNvPr>
            <p:cNvSpPr/>
            <p:nvPr/>
          </p:nvSpPr>
          <p:spPr bwMode="auto">
            <a:xfrm>
              <a:off x="9640822" y="3743636"/>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131" name="Oval 130">
              <a:extLst>
                <a:ext uri="{FF2B5EF4-FFF2-40B4-BE49-F238E27FC236}">
                  <a16:creationId xmlns:a16="http://schemas.microsoft.com/office/drawing/2014/main" id="{64F241C5-C3E7-493B-8A77-3DD42C652A33}"/>
                </a:ext>
              </a:extLst>
            </p:cNvPr>
            <p:cNvSpPr/>
            <p:nvPr/>
          </p:nvSpPr>
          <p:spPr bwMode="auto">
            <a:xfrm>
              <a:off x="6512211" y="3403550"/>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132" name="Freeform 5">
              <a:extLst>
                <a:ext uri="{FF2B5EF4-FFF2-40B4-BE49-F238E27FC236}">
                  <a16:creationId xmlns:a16="http://schemas.microsoft.com/office/drawing/2014/main" id="{E819A9A5-CACA-4B6C-AF6F-B608D4CA6F84}"/>
                </a:ext>
              </a:extLst>
            </p:cNvPr>
            <p:cNvSpPr>
              <a:spLocks/>
            </p:cNvSpPr>
            <p:nvPr/>
          </p:nvSpPr>
          <p:spPr bwMode="auto">
            <a:xfrm>
              <a:off x="6602543" y="3570558"/>
              <a:ext cx="381239" cy="198798"/>
            </a:xfrm>
            <a:custGeom>
              <a:avLst/>
              <a:gdLst>
                <a:gd name="T0" fmla="*/ 74 w 188"/>
                <a:gd name="T1" fmla="*/ 97 h 97"/>
                <a:gd name="T2" fmla="*/ 149 w 188"/>
                <a:gd name="T3" fmla="*/ 97 h 97"/>
                <a:gd name="T4" fmla="*/ 152 w 188"/>
                <a:gd name="T5" fmla="*/ 97 h 97"/>
                <a:gd name="T6" fmla="*/ 188 w 188"/>
                <a:gd name="T7" fmla="*/ 62 h 97"/>
                <a:gd name="T8" fmla="*/ 152 w 188"/>
                <a:gd name="T9" fmla="*/ 26 h 97"/>
                <a:gd name="T10" fmla="*/ 127 w 188"/>
                <a:gd name="T11" fmla="*/ 36 h 97"/>
                <a:gd name="T12" fmla="*/ 126 w 188"/>
                <a:gd name="T13" fmla="*/ 37 h 97"/>
                <a:gd name="T14" fmla="*/ 124 w 188"/>
                <a:gd name="T15" fmla="*/ 30 h 97"/>
                <a:gd name="T16" fmla="*/ 79 w 188"/>
                <a:gd name="T17" fmla="*/ 0 h 97"/>
                <a:gd name="T18" fmla="*/ 79 w 188"/>
                <a:gd name="T19" fmla="*/ 0 h 97"/>
                <a:gd name="T20" fmla="*/ 32 w 188"/>
                <a:gd name="T21" fmla="*/ 39 h 97"/>
                <a:gd name="T22" fmla="*/ 31 w 188"/>
                <a:gd name="T23" fmla="*/ 46 h 97"/>
                <a:gd name="T24" fmla="*/ 26 w 188"/>
                <a:gd name="T25" fmla="*/ 45 h 97"/>
                <a:gd name="T26" fmla="*/ 0 w 188"/>
                <a:gd name="T27" fmla="*/ 71 h 97"/>
                <a:gd name="T28" fmla="*/ 21 w 188"/>
                <a:gd name="T29" fmla="*/ 97 h 97"/>
                <a:gd name="T30" fmla="*/ 26 w 188"/>
                <a:gd name="T31" fmla="*/ 97 h 97"/>
                <a:gd name="T32" fmla="*/ 26 w 188"/>
                <a:gd name="T33" fmla="*/ 97 h 97"/>
                <a:gd name="T34" fmla="*/ 76 w 188"/>
                <a:gd name="T3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97">
                  <a:moveTo>
                    <a:pt x="74" y="97"/>
                  </a:moveTo>
                  <a:cubicBezTo>
                    <a:pt x="149" y="97"/>
                    <a:pt x="149" y="97"/>
                    <a:pt x="149" y="97"/>
                  </a:cubicBezTo>
                  <a:cubicBezTo>
                    <a:pt x="152" y="97"/>
                    <a:pt x="152" y="97"/>
                    <a:pt x="152" y="97"/>
                  </a:cubicBezTo>
                  <a:cubicBezTo>
                    <a:pt x="172" y="97"/>
                    <a:pt x="188" y="81"/>
                    <a:pt x="188" y="62"/>
                  </a:cubicBezTo>
                  <a:cubicBezTo>
                    <a:pt x="188" y="42"/>
                    <a:pt x="172" y="26"/>
                    <a:pt x="152" y="26"/>
                  </a:cubicBezTo>
                  <a:cubicBezTo>
                    <a:pt x="142" y="26"/>
                    <a:pt x="133" y="30"/>
                    <a:pt x="127" y="36"/>
                  </a:cubicBezTo>
                  <a:cubicBezTo>
                    <a:pt x="126" y="37"/>
                    <a:pt x="126" y="37"/>
                    <a:pt x="126" y="37"/>
                  </a:cubicBezTo>
                  <a:cubicBezTo>
                    <a:pt x="124" y="30"/>
                    <a:pt x="124" y="30"/>
                    <a:pt x="124" y="30"/>
                  </a:cubicBezTo>
                  <a:cubicBezTo>
                    <a:pt x="117" y="13"/>
                    <a:pt x="99" y="0"/>
                    <a:pt x="79" y="0"/>
                  </a:cubicBezTo>
                  <a:cubicBezTo>
                    <a:pt x="79" y="0"/>
                    <a:pt x="79" y="0"/>
                    <a:pt x="79" y="0"/>
                  </a:cubicBezTo>
                  <a:cubicBezTo>
                    <a:pt x="56" y="0"/>
                    <a:pt x="36" y="17"/>
                    <a:pt x="32" y="39"/>
                  </a:cubicBezTo>
                  <a:cubicBezTo>
                    <a:pt x="31" y="46"/>
                    <a:pt x="31" y="46"/>
                    <a:pt x="31" y="46"/>
                  </a:cubicBezTo>
                  <a:cubicBezTo>
                    <a:pt x="26" y="45"/>
                    <a:pt x="26" y="45"/>
                    <a:pt x="26" y="45"/>
                  </a:cubicBezTo>
                  <a:cubicBezTo>
                    <a:pt x="12" y="45"/>
                    <a:pt x="0" y="57"/>
                    <a:pt x="0" y="71"/>
                  </a:cubicBezTo>
                  <a:cubicBezTo>
                    <a:pt x="0" y="84"/>
                    <a:pt x="9" y="94"/>
                    <a:pt x="21" y="97"/>
                  </a:cubicBezTo>
                  <a:cubicBezTo>
                    <a:pt x="26" y="97"/>
                    <a:pt x="26" y="97"/>
                    <a:pt x="26" y="97"/>
                  </a:cubicBezTo>
                  <a:cubicBezTo>
                    <a:pt x="26" y="97"/>
                    <a:pt x="26" y="97"/>
                    <a:pt x="26" y="97"/>
                  </a:cubicBezTo>
                  <a:cubicBezTo>
                    <a:pt x="76" y="97"/>
                    <a:pt x="76" y="97"/>
                    <a:pt x="76" y="9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01" name="Oval 100">
              <a:extLst>
                <a:ext uri="{FF2B5EF4-FFF2-40B4-BE49-F238E27FC236}">
                  <a16:creationId xmlns:a16="http://schemas.microsoft.com/office/drawing/2014/main" id="{9435D432-3F8A-4F3B-B484-0735FCB4B606}"/>
                </a:ext>
              </a:extLst>
            </p:cNvPr>
            <p:cNvSpPr/>
            <p:nvPr/>
          </p:nvSpPr>
          <p:spPr bwMode="auto">
            <a:xfrm>
              <a:off x="9321369" y="4753602"/>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99" name="Oval 98">
              <a:extLst>
                <a:ext uri="{FF2B5EF4-FFF2-40B4-BE49-F238E27FC236}">
                  <a16:creationId xmlns:a16="http://schemas.microsoft.com/office/drawing/2014/main" id="{ED758700-9ECB-4769-9508-3BFABE78B24D}"/>
                </a:ext>
              </a:extLst>
            </p:cNvPr>
            <p:cNvSpPr/>
            <p:nvPr/>
          </p:nvSpPr>
          <p:spPr bwMode="auto">
            <a:xfrm>
              <a:off x="10503091" y="3264773"/>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61" name="Oval 60">
              <a:extLst>
                <a:ext uri="{FF2B5EF4-FFF2-40B4-BE49-F238E27FC236}">
                  <a16:creationId xmlns:a16="http://schemas.microsoft.com/office/drawing/2014/main" id="{40559BF0-FEB8-4D02-814F-A9959D21E0DC}"/>
                </a:ext>
              </a:extLst>
            </p:cNvPr>
            <p:cNvSpPr/>
            <p:nvPr/>
          </p:nvSpPr>
          <p:spPr bwMode="auto">
            <a:xfrm>
              <a:off x="5015480" y="3865127"/>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92" name="Oval 91">
              <a:extLst>
                <a:ext uri="{FF2B5EF4-FFF2-40B4-BE49-F238E27FC236}">
                  <a16:creationId xmlns:a16="http://schemas.microsoft.com/office/drawing/2014/main" id="{01FB9FB5-6DE3-42CA-BE92-D76A5BE4AFA4}"/>
                </a:ext>
              </a:extLst>
            </p:cNvPr>
            <p:cNvSpPr/>
            <p:nvPr/>
          </p:nvSpPr>
          <p:spPr bwMode="auto">
            <a:xfrm>
              <a:off x="3354660" y="4337215"/>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grpSp>
          <p:nvGrpSpPr>
            <p:cNvPr id="93" name="Group 92">
              <a:extLst>
                <a:ext uri="{FF2B5EF4-FFF2-40B4-BE49-F238E27FC236}">
                  <a16:creationId xmlns:a16="http://schemas.microsoft.com/office/drawing/2014/main" id="{F747177D-49B2-4DDD-8A05-623844BB9FFF}"/>
                </a:ext>
              </a:extLst>
            </p:cNvPr>
            <p:cNvGrpSpPr/>
            <p:nvPr/>
          </p:nvGrpSpPr>
          <p:grpSpPr>
            <a:xfrm>
              <a:off x="3460515" y="4466722"/>
              <a:ext cx="350223" cy="286886"/>
              <a:chOff x="7842406" y="2246290"/>
              <a:chExt cx="447676" cy="366713"/>
            </a:xfrm>
          </p:grpSpPr>
          <p:sp>
            <p:nvSpPr>
              <p:cNvPr id="94" name="Oval 113">
                <a:extLst>
                  <a:ext uri="{FF2B5EF4-FFF2-40B4-BE49-F238E27FC236}">
                    <a16:creationId xmlns:a16="http://schemas.microsoft.com/office/drawing/2014/main" id="{F3E36FC5-0A13-4740-A2BB-F4F8ACB20035}"/>
                  </a:ext>
                </a:extLst>
              </p:cNvPr>
              <p:cNvSpPr>
                <a:spLocks noChangeArrowheads="1"/>
              </p:cNvSpPr>
              <p:nvPr/>
            </p:nvSpPr>
            <p:spPr bwMode="auto">
              <a:xfrm>
                <a:off x="7901144" y="2303440"/>
                <a:ext cx="168275" cy="165100"/>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95" name="Freeform 114">
                <a:extLst>
                  <a:ext uri="{FF2B5EF4-FFF2-40B4-BE49-F238E27FC236}">
                    <a16:creationId xmlns:a16="http://schemas.microsoft.com/office/drawing/2014/main" id="{BB092038-03C9-440D-BD5B-3387185E2486}"/>
                  </a:ext>
                </a:extLst>
              </p:cNvPr>
              <p:cNvSpPr>
                <a:spLocks/>
              </p:cNvSpPr>
              <p:nvPr/>
            </p:nvSpPr>
            <p:spPr bwMode="auto">
              <a:xfrm>
                <a:off x="7842406" y="2471715"/>
                <a:ext cx="284163" cy="141288"/>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96" name="Line 115">
                <a:extLst>
                  <a:ext uri="{FF2B5EF4-FFF2-40B4-BE49-F238E27FC236}">
                    <a16:creationId xmlns:a16="http://schemas.microsoft.com/office/drawing/2014/main" id="{461617FD-B59A-40D0-B139-F45D782963C9}"/>
                  </a:ext>
                </a:extLst>
              </p:cNvPr>
              <p:cNvSpPr>
                <a:spLocks noChangeShapeType="1"/>
              </p:cNvSpPr>
              <p:nvPr/>
            </p:nvSpPr>
            <p:spPr bwMode="auto">
              <a:xfrm>
                <a:off x="8205944" y="2300265"/>
                <a:ext cx="0"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97" name="Freeform 116">
                <a:extLst>
                  <a:ext uri="{FF2B5EF4-FFF2-40B4-BE49-F238E27FC236}">
                    <a16:creationId xmlns:a16="http://schemas.microsoft.com/office/drawing/2014/main" id="{D88A4A15-02DA-4A73-9AC8-D698FD51CC96}"/>
                  </a:ext>
                </a:extLst>
              </p:cNvPr>
              <p:cNvSpPr>
                <a:spLocks/>
              </p:cNvSpPr>
              <p:nvPr/>
            </p:nvSpPr>
            <p:spPr bwMode="auto">
              <a:xfrm>
                <a:off x="8171019" y="2246290"/>
                <a:ext cx="71438" cy="85725"/>
              </a:xfrm>
              <a:custGeom>
                <a:avLst/>
                <a:gdLst>
                  <a:gd name="T0" fmla="*/ 0 w 21"/>
                  <a:gd name="T1" fmla="*/ 25 h 25"/>
                  <a:gd name="T2" fmla="*/ 0 w 21"/>
                  <a:gd name="T3" fmla="*/ 10 h 25"/>
                  <a:gd name="T4" fmla="*/ 10 w 21"/>
                  <a:gd name="T5" fmla="*/ 0 h 25"/>
                  <a:gd name="T6" fmla="*/ 21 w 21"/>
                  <a:gd name="T7" fmla="*/ 10 h 25"/>
                  <a:gd name="T8" fmla="*/ 21 w 21"/>
                  <a:gd name="T9" fmla="*/ 25 h 25"/>
                </a:gdLst>
                <a:ahLst/>
                <a:cxnLst>
                  <a:cxn ang="0">
                    <a:pos x="T0" y="T1"/>
                  </a:cxn>
                  <a:cxn ang="0">
                    <a:pos x="T2" y="T3"/>
                  </a:cxn>
                  <a:cxn ang="0">
                    <a:pos x="T4" y="T5"/>
                  </a:cxn>
                  <a:cxn ang="0">
                    <a:pos x="T6" y="T7"/>
                  </a:cxn>
                  <a:cxn ang="0">
                    <a:pos x="T8" y="T9"/>
                  </a:cxn>
                </a:cxnLst>
                <a:rect l="0" t="0" r="r" b="b"/>
                <a:pathLst>
                  <a:path w="21" h="25">
                    <a:moveTo>
                      <a:pt x="0" y="25"/>
                    </a:moveTo>
                    <a:cubicBezTo>
                      <a:pt x="0" y="10"/>
                      <a:pt x="0" y="10"/>
                      <a:pt x="0" y="10"/>
                    </a:cubicBezTo>
                    <a:cubicBezTo>
                      <a:pt x="0" y="4"/>
                      <a:pt x="4" y="0"/>
                      <a:pt x="10" y="0"/>
                    </a:cubicBezTo>
                    <a:cubicBezTo>
                      <a:pt x="16" y="0"/>
                      <a:pt x="21" y="4"/>
                      <a:pt x="21" y="10"/>
                    </a:cubicBezTo>
                    <a:cubicBezTo>
                      <a:pt x="21" y="25"/>
                      <a:pt x="21" y="25"/>
                      <a:pt x="21" y="2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98" name="Freeform 117">
                <a:extLst>
                  <a:ext uri="{FF2B5EF4-FFF2-40B4-BE49-F238E27FC236}">
                    <a16:creationId xmlns:a16="http://schemas.microsoft.com/office/drawing/2014/main" id="{C8C80F3B-4142-49B7-84B4-632C3846A3FC}"/>
                  </a:ext>
                </a:extLst>
              </p:cNvPr>
              <p:cNvSpPr>
                <a:spLocks/>
              </p:cNvSpPr>
              <p:nvPr/>
            </p:nvSpPr>
            <p:spPr bwMode="auto">
              <a:xfrm>
                <a:off x="8123394" y="2297090"/>
                <a:ext cx="166688" cy="153988"/>
              </a:xfrm>
              <a:custGeom>
                <a:avLst/>
                <a:gdLst>
                  <a:gd name="T0" fmla="*/ 105 w 105"/>
                  <a:gd name="T1" fmla="*/ 97 h 97"/>
                  <a:gd name="T2" fmla="*/ 0 w 105"/>
                  <a:gd name="T3" fmla="*/ 97 h 97"/>
                  <a:gd name="T4" fmla="*/ 6 w 105"/>
                  <a:gd name="T5" fmla="*/ 0 h 97"/>
                  <a:gd name="T6" fmla="*/ 99 w 105"/>
                  <a:gd name="T7" fmla="*/ 0 h 97"/>
                  <a:gd name="T8" fmla="*/ 105 w 105"/>
                  <a:gd name="T9" fmla="*/ 97 h 97"/>
                </a:gdLst>
                <a:ahLst/>
                <a:cxnLst>
                  <a:cxn ang="0">
                    <a:pos x="T0" y="T1"/>
                  </a:cxn>
                  <a:cxn ang="0">
                    <a:pos x="T2" y="T3"/>
                  </a:cxn>
                  <a:cxn ang="0">
                    <a:pos x="T4" y="T5"/>
                  </a:cxn>
                  <a:cxn ang="0">
                    <a:pos x="T6" y="T7"/>
                  </a:cxn>
                  <a:cxn ang="0">
                    <a:pos x="T8" y="T9"/>
                  </a:cxn>
                </a:cxnLst>
                <a:rect l="0" t="0" r="r" b="b"/>
                <a:pathLst>
                  <a:path w="105" h="97">
                    <a:moveTo>
                      <a:pt x="105" y="97"/>
                    </a:moveTo>
                    <a:lnTo>
                      <a:pt x="0" y="97"/>
                    </a:lnTo>
                    <a:lnTo>
                      <a:pt x="6" y="0"/>
                    </a:lnTo>
                    <a:lnTo>
                      <a:pt x="99" y="0"/>
                    </a:lnTo>
                    <a:lnTo>
                      <a:pt x="105" y="9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grpSp>
        <p:sp>
          <p:nvSpPr>
            <p:cNvPr id="90" name="Oval 89">
              <a:extLst>
                <a:ext uri="{FF2B5EF4-FFF2-40B4-BE49-F238E27FC236}">
                  <a16:creationId xmlns:a16="http://schemas.microsoft.com/office/drawing/2014/main" id="{8CED7800-EB60-4F12-9501-59A6FBE61994}"/>
                </a:ext>
              </a:extLst>
            </p:cNvPr>
            <p:cNvSpPr/>
            <p:nvPr/>
          </p:nvSpPr>
          <p:spPr bwMode="auto">
            <a:xfrm>
              <a:off x="2637151" y="5084658"/>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91" name="Freeform 5">
              <a:extLst>
                <a:ext uri="{FF2B5EF4-FFF2-40B4-BE49-F238E27FC236}">
                  <a16:creationId xmlns:a16="http://schemas.microsoft.com/office/drawing/2014/main" id="{03F20A5F-09C3-42C9-91C1-857E54A38B0D}"/>
                </a:ext>
              </a:extLst>
            </p:cNvPr>
            <p:cNvSpPr>
              <a:spLocks/>
            </p:cNvSpPr>
            <p:nvPr/>
          </p:nvSpPr>
          <p:spPr bwMode="auto">
            <a:xfrm>
              <a:off x="2769326" y="5238341"/>
              <a:ext cx="287056" cy="238790"/>
            </a:xfrm>
            <a:custGeom>
              <a:avLst/>
              <a:gdLst>
                <a:gd name="T0" fmla="*/ 0 w 113"/>
                <a:gd name="T1" fmla="*/ 46 h 94"/>
                <a:gd name="T2" fmla="*/ 0 w 113"/>
                <a:gd name="T3" fmla="*/ 94 h 94"/>
                <a:gd name="T4" fmla="*/ 113 w 113"/>
                <a:gd name="T5" fmla="*/ 94 h 94"/>
                <a:gd name="T6" fmla="*/ 113 w 113"/>
                <a:gd name="T7" fmla="*/ 45 h 94"/>
                <a:gd name="T8" fmla="*/ 106 w 113"/>
                <a:gd name="T9" fmla="*/ 45 h 94"/>
                <a:gd name="T10" fmla="*/ 104 w 113"/>
                <a:gd name="T11" fmla="*/ 0 h 94"/>
                <a:gd name="T12" fmla="*/ 95 w 113"/>
                <a:gd name="T13" fmla="*/ 0 h 94"/>
                <a:gd name="T14" fmla="*/ 92 w 113"/>
                <a:gd name="T15" fmla="*/ 45 h 94"/>
                <a:gd name="T16" fmla="*/ 71 w 113"/>
                <a:gd name="T17" fmla="*/ 45 h 94"/>
                <a:gd name="T18" fmla="*/ 71 w 113"/>
                <a:gd name="T19" fmla="*/ 20 h 94"/>
                <a:gd name="T20" fmla="*/ 36 w 113"/>
                <a:gd name="T21" fmla="*/ 43 h 94"/>
                <a:gd name="T22" fmla="*/ 36 w 113"/>
                <a:gd name="T23" fmla="*/ 22 h 94"/>
                <a:gd name="T24" fmla="*/ 0 w 113"/>
                <a:gd name="T25"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94">
                  <a:moveTo>
                    <a:pt x="0" y="46"/>
                  </a:moveTo>
                  <a:lnTo>
                    <a:pt x="0" y="94"/>
                  </a:lnTo>
                  <a:lnTo>
                    <a:pt x="113" y="94"/>
                  </a:lnTo>
                  <a:lnTo>
                    <a:pt x="113" y="45"/>
                  </a:lnTo>
                  <a:lnTo>
                    <a:pt x="106" y="45"/>
                  </a:lnTo>
                  <a:lnTo>
                    <a:pt x="104" y="0"/>
                  </a:lnTo>
                  <a:lnTo>
                    <a:pt x="95" y="0"/>
                  </a:lnTo>
                  <a:lnTo>
                    <a:pt x="92" y="45"/>
                  </a:lnTo>
                  <a:lnTo>
                    <a:pt x="71" y="45"/>
                  </a:lnTo>
                  <a:lnTo>
                    <a:pt x="71" y="20"/>
                  </a:lnTo>
                  <a:lnTo>
                    <a:pt x="36" y="43"/>
                  </a:lnTo>
                  <a:lnTo>
                    <a:pt x="36" y="22"/>
                  </a:lnTo>
                  <a:lnTo>
                    <a:pt x="0" y="4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88" name="Oval 87">
              <a:extLst>
                <a:ext uri="{FF2B5EF4-FFF2-40B4-BE49-F238E27FC236}">
                  <a16:creationId xmlns:a16="http://schemas.microsoft.com/office/drawing/2014/main" id="{CB34D442-7293-470C-B60B-244326CF2333}"/>
                </a:ext>
              </a:extLst>
            </p:cNvPr>
            <p:cNvSpPr/>
            <p:nvPr/>
          </p:nvSpPr>
          <p:spPr bwMode="auto">
            <a:xfrm>
              <a:off x="4464222" y="3094937"/>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89" name="Freeform 11">
              <a:extLst>
                <a:ext uri="{FF2B5EF4-FFF2-40B4-BE49-F238E27FC236}">
                  <a16:creationId xmlns:a16="http://schemas.microsoft.com/office/drawing/2014/main" id="{1A12DC5E-D9A9-4644-A773-96F85129A0BA}"/>
                </a:ext>
              </a:extLst>
            </p:cNvPr>
            <p:cNvSpPr>
              <a:spLocks/>
            </p:cNvSpPr>
            <p:nvPr/>
          </p:nvSpPr>
          <p:spPr bwMode="auto">
            <a:xfrm>
              <a:off x="4635111" y="3220820"/>
              <a:ext cx="181632" cy="295841"/>
            </a:xfrm>
            <a:custGeom>
              <a:avLst/>
              <a:gdLst>
                <a:gd name="T0" fmla="*/ 132 w 132"/>
                <a:gd name="T1" fmla="*/ 89 h 215"/>
                <a:gd name="T2" fmla="*/ 71 w 132"/>
                <a:gd name="T3" fmla="*/ 89 h 215"/>
                <a:gd name="T4" fmla="*/ 104 w 132"/>
                <a:gd name="T5" fmla="*/ 0 h 215"/>
                <a:gd name="T6" fmla="*/ 0 w 132"/>
                <a:gd name="T7" fmla="*/ 125 h 215"/>
                <a:gd name="T8" fmla="*/ 60 w 132"/>
                <a:gd name="T9" fmla="*/ 125 h 215"/>
                <a:gd name="T10" fmla="*/ 27 w 132"/>
                <a:gd name="T11" fmla="*/ 215 h 215"/>
                <a:gd name="T12" fmla="*/ 132 w 132"/>
                <a:gd name="T13" fmla="*/ 89 h 215"/>
              </a:gdLst>
              <a:ahLst/>
              <a:cxnLst>
                <a:cxn ang="0">
                  <a:pos x="T0" y="T1"/>
                </a:cxn>
                <a:cxn ang="0">
                  <a:pos x="T2" y="T3"/>
                </a:cxn>
                <a:cxn ang="0">
                  <a:pos x="T4" y="T5"/>
                </a:cxn>
                <a:cxn ang="0">
                  <a:pos x="T6" y="T7"/>
                </a:cxn>
                <a:cxn ang="0">
                  <a:pos x="T8" y="T9"/>
                </a:cxn>
                <a:cxn ang="0">
                  <a:pos x="T10" y="T11"/>
                </a:cxn>
                <a:cxn ang="0">
                  <a:pos x="T12" y="T13"/>
                </a:cxn>
              </a:cxnLst>
              <a:rect l="0" t="0" r="r" b="b"/>
              <a:pathLst>
                <a:path w="132" h="215">
                  <a:moveTo>
                    <a:pt x="132" y="89"/>
                  </a:moveTo>
                  <a:lnTo>
                    <a:pt x="71" y="89"/>
                  </a:lnTo>
                  <a:lnTo>
                    <a:pt x="104" y="0"/>
                  </a:lnTo>
                  <a:lnTo>
                    <a:pt x="0" y="125"/>
                  </a:lnTo>
                  <a:lnTo>
                    <a:pt x="60" y="125"/>
                  </a:lnTo>
                  <a:lnTo>
                    <a:pt x="27" y="215"/>
                  </a:lnTo>
                  <a:lnTo>
                    <a:pt x="132" y="8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86" name="Oval 85">
              <a:extLst>
                <a:ext uri="{FF2B5EF4-FFF2-40B4-BE49-F238E27FC236}">
                  <a16:creationId xmlns:a16="http://schemas.microsoft.com/office/drawing/2014/main" id="{584DBE69-3F57-43EE-9033-DE3D15A6B4E7}"/>
                </a:ext>
              </a:extLst>
            </p:cNvPr>
            <p:cNvSpPr/>
            <p:nvPr/>
          </p:nvSpPr>
          <p:spPr bwMode="auto">
            <a:xfrm>
              <a:off x="5804734" y="2300769"/>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87" name="building_5">
              <a:extLst>
                <a:ext uri="{FF2B5EF4-FFF2-40B4-BE49-F238E27FC236}">
                  <a16:creationId xmlns:a16="http://schemas.microsoft.com/office/drawing/2014/main" id="{C7F4C22F-4E7F-4567-A33D-0F3DE7B59A6E}"/>
                </a:ext>
              </a:extLst>
            </p:cNvPr>
            <p:cNvSpPr>
              <a:spLocks noChangeAspect="1" noEditPoints="1"/>
            </p:cNvSpPr>
            <p:nvPr/>
          </p:nvSpPr>
          <p:spPr bwMode="auto">
            <a:xfrm>
              <a:off x="5939438" y="2422884"/>
              <a:ext cx="292496" cy="3176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dirty="0">
                <a:gradFill>
                  <a:gsLst>
                    <a:gs pos="0">
                      <a:schemeClr val="tx1"/>
                    </a:gs>
                    <a:gs pos="100000">
                      <a:schemeClr val="tx1"/>
                    </a:gs>
                  </a:gsLst>
                  <a:lin ang="5400000" scaled="1"/>
                </a:gradFill>
                <a:latin typeface="Segoe UI Semilight"/>
              </a:endParaRPr>
            </a:p>
          </p:txBody>
        </p:sp>
        <p:sp>
          <p:nvSpPr>
            <p:cNvPr id="68" name="ShoppingCart_E7BF">
              <a:extLst>
                <a:ext uri="{FF2B5EF4-FFF2-40B4-BE49-F238E27FC236}">
                  <a16:creationId xmlns:a16="http://schemas.microsoft.com/office/drawing/2014/main" id="{4023051D-142D-4031-A460-CB029B0CC9D7}"/>
                </a:ext>
              </a:extLst>
            </p:cNvPr>
            <p:cNvSpPr>
              <a:spLocks noChangeAspect="1" noEditPoints="1"/>
            </p:cNvSpPr>
            <p:nvPr/>
          </p:nvSpPr>
          <p:spPr bwMode="auto">
            <a:xfrm>
              <a:off x="5117716" y="4041301"/>
              <a:ext cx="287050" cy="2440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cxnSp>
          <p:nvCxnSpPr>
            <p:cNvPr id="69" name="Partner node 1 line">
              <a:extLst>
                <a:ext uri="{FF2B5EF4-FFF2-40B4-BE49-F238E27FC236}">
                  <a16:creationId xmlns:a16="http://schemas.microsoft.com/office/drawing/2014/main" id="{0B90E8E3-EB11-4521-A6B5-54CDBE9ED11B}"/>
                </a:ext>
              </a:extLst>
            </p:cNvPr>
            <p:cNvCxnSpPr>
              <a:cxnSpLocks/>
              <a:endCxn id="70" idx="7"/>
            </p:cNvCxnSpPr>
            <p:nvPr/>
          </p:nvCxnSpPr>
          <p:spPr>
            <a:xfrm flipH="1">
              <a:off x="7999278" y="3124738"/>
              <a:ext cx="220054" cy="39368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Supply node 2">
              <a:extLst>
                <a:ext uri="{FF2B5EF4-FFF2-40B4-BE49-F238E27FC236}">
                  <a16:creationId xmlns:a16="http://schemas.microsoft.com/office/drawing/2014/main" id="{0FBC1DE9-7D71-4BC5-8A8B-39D6F0B22383}"/>
                </a:ext>
              </a:extLst>
            </p:cNvPr>
            <p:cNvSpPr/>
            <p:nvPr/>
          </p:nvSpPr>
          <p:spPr bwMode="auto">
            <a:xfrm rot="21111002">
              <a:off x="7814810" y="3495389"/>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71" name="Supply node 2">
              <a:extLst>
                <a:ext uri="{FF2B5EF4-FFF2-40B4-BE49-F238E27FC236}">
                  <a16:creationId xmlns:a16="http://schemas.microsoft.com/office/drawing/2014/main" id="{56761BC5-77CD-41E7-A58C-12063CAD5078}"/>
                </a:ext>
              </a:extLst>
            </p:cNvPr>
            <p:cNvSpPr/>
            <p:nvPr/>
          </p:nvSpPr>
          <p:spPr bwMode="auto">
            <a:xfrm>
              <a:off x="1336217" y="3688199"/>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80" name="Oval 79">
              <a:extLst>
                <a:ext uri="{FF2B5EF4-FFF2-40B4-BE49-F238E27FC236}">
                  <a16:creationId xmlns:a16="http://schemas.microsoft.com/office/drawing/2014/main" id="{6231AFDC-F226-4B71-88A3-6B4CDCEC66F0}"/>
                </a:ext>
              </a:extLst>
            </p:cNvPr>
            <p:cNvSpPr/>
            <p:nvPr/>
          </p:nvSpPr>
          <p:spPr bwMode="auto">
            <a:xfrm>
              <a:off x="8796268" y="3637872"/>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81" name="people_12">
              <a:extLst>
                <a:ext uri="{FF2B5EF4-FFF2-40B4-BE49-F238E27FC236}">
                  <a16:creationId xmlns:a16="http://schemas.microsoft.com/office/drawing/2014/main" id="{ECBA344B-84CF-498D-BB59-5117F7270590}"/>
                </a:ext>
              </a:extLst>
            </p:cNvPr>
            <p:cNvSpPr>
              <a:spLocks noChangeAspect="1" noEditPoints="1"/>
            </p:cNvSpPr>
            <p:nvPr/>
          </p:nvSpPr>
          <p:spPr bwMode="auto">
            <a:xfrm>
              <a:off x="8923804" y="3787934"/>
              <a:ext cx="306830" cy="26178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dirty="0">
                <a:gradFill>
                  <a:gsLst>
                    <a:gs pos="0">
                      <a:schemeClr val="tx1"/>
                    </a:gs>
                    <a:gs pos="100000">
                      <a:schemeClr val="tx1"/>
                    </a:gs>
                  </a:gsLst>
                  <a:lin ang="5400000" scaled="1"/>
                </a:gradFill>
                <a:latin typeface="Segoe UI Semilight"/>
              </a:endParaRPr>
            </a:p>
          </p:txBody>
        </p:sp>
        <p:sp>
          <p:nvSpPr>
            <p:cNvPr id="73" name="City text">
              <a:extLst>
                <a:ext uri="{FF2B5EF4-FFF2-40B4-BE49-F238E27FC236}">
                  <a16:creationId xmlns:a16="http://schemas.microsoft.com/office/drawing/2014/main" id="{EBA65EA5-FECA-4F71-9BBB-C8B407214623}"/>
                </a:ext>
              </a:extLst>
            </p:cNvPr>
            <p:cNvSpPr/>
            <p:nvPr/>
          </p:nvSpPr>
          <p:spPr>
            <a:xfrm>
              <a:off x="6397070" y="2338226"/>
              <a:ext cx="1038938" cy="286232"/>
            </a:xfrm>
            <a:prstGeom prst="rect">
              <a:avLst/>
            </a:prstGeom>
          </p:spPr>
          <p:txBody>
            <a:bodyPr wrap="none">
              <a:spAutoFit/>
            </a:bodyPr>
            <a:lstStyle/>
            <a:p>
              <a:pPr algn="ctr" defTabSz="740116" fontAlgn="base">
                <a:spcBef>
                  <a:spcPct val="0"/>
                </a:spcBef>
                <a:spcAft>
                  <a:spcPct val="0"/>
                </a:spcAft>
                <a:defRPr/>
              </a:pPr>
              <a:r>
                <a:rPr lang="en-US" sz="1260" dirty="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Smart cities</a:t>
              </a:r>
            </a:p>
          </p:txBody>
        </p:sp>
        <p:cxnSp>
          <p:nvCxnSpPr>
            <p:cNvPr id="74" name="City Vehicle line">
              <a:extLst>
                <a:ext uri="{FF2B5EF4-FFF2-40B4-BE49-F238E27FC236}">
                  <a16:creationId xmlns:a16="http://schemas.microsoft.com/office/drawing/2014/main" id="{69504B86-EC7B-496C-B1FA-0AA8784D4D45}"/>
                </a:ext>
              </a:extLst>
            </p:cNvPr>
            <p:cNvCxnSpPr>
              <a:cxnSpLocks/>
              <a:stCxn id="85" idx="7"/>
            </p:cNvCxnSpPr>
            <p:nvPr/>
          </p:nvCxnSpPr>
          <p:spPr>
            <a:xfrm>
              <a:off x="2789355" y="3377116"/>
              <a:ext cx="2067070" cy="1814116"/>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Supply node 2">
              <a:extLst>
                <a:ext uri="{FF2B5EF4-FFF2-40B4-BE49-F238E27FC236}">
                  <a16:creationId xmlns:a16="http://schemas.microsoft.com/office/drawing/2014/main" id="{B43AB23B-935C-45BE-9939-1C1E956008FE}"/>
                </a:ext>
              </a:extLst>
            </p:cNvPr>
            <p:cNvSpPr/>
            <p:nvPr/>
          </p:nvSpPr>
          <p:spPr bwMode="auto">
            <a:xfrm rot="16570906">
              <a:off x="1188260" y="4888544"/>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cxnSp>
          <p:nvCxnSpPr>
            <p:cNvPr id="76" name="Straight Connector 75">
              <a:extLst>
                <a:ext uri="{FF2B5EF4-FFF2-40B4-BE49-F238E27FC236}">
                  <a16:creationId xmlns:a16="http://schemas.microsoft.com/office/drawing/2014/main" id="{57AC7487-FF98-4355-9A30-58FDA7293188}"/>
                </a:ext>
              </a:extLst>
            </p:cNvPr>
            <p:cNvCxnSpPr>
              <a:cxnSpLocks/>
              <a:stCxn id="83" idx="10"/>
              <a:endCxn id="75" idx="5"/>
            </p:cNvCxnSpPr>
            <p:nvPr/>
          </p:nvCxnSpPr>
          <p:spPr>
            <a:xfrm flipH="1">
              <a:off x="1393417" y="4420880"/>
              <a:ext cx="552081" cy="510692"/>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Mobile node 2">
              <a:extLst>
                <a:ext uri="{FF2B5EF4-FFF2-40B4-BE49-F238E27FC236}">
                  <a16:creationId xmlns:a16="http://schemas.microsoft.com/office/drawing/2014/main" id="{A7EB73EF-C1EA-4D20-AE7A-485DCABFC560}"/>
                </a:ext>
              </a:extLst>
            </p:cNvPr>
            <p:cNvSpPr/>
            <p:nvPr/>
          </p:nvSpPr>
          <p:spPr bwMode="auto">
            <a:xfrm rot="1643607">
              <a:off x="7627534" y="5481961"/>
              <a:ext cx="230625" cy="230625"/>
            </a:xfrm>
            <a:prstGeom prst="ellipse">
              <a:avLst/>
            </a:prstGeom>
            <a:solidFill>
              <a:schemeClr val="tx2"/>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cxnSp>
          <p:nvCxnSpPr>
            <p:cNvPr id="79" name="Mobile node 2 line">
              <a:extLst>
                <a:ext uri="{FF2B5EF4-FFF2-40B4-BE49-F238E27FC236}">
                  <a16:creationId xmlns:a16="http://schemas.microsoft.com/office/drawing/2014/main" id="{0FEF82D6-7AE4-400F-9DEA-3F359137DD07}"/>
                </a:ext>
              </a:extLst>
            </p:cNvPr>
            <p:cNvCxnSpPr>
              <a:cxnSpLocks/>
              <a:endCxn id="78" idx="1"/>
            </p:cNvCxnSpPr>
            <p:nvPr/>
          </p:nvCxnSpPr>
          <p:spPr>
            <a:xfrm>
              <a:off x="7587409" y="5049777"/>
              <a:ext cx="120558" cy="43758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F65203F-8195-4D06-8DB6-981CEADBAAA6}"/>
                </a:ext>
              </a:extLst>
            </p:cNvPr>
            <p:cNvSpPr/>
            <p:nvPr/>
          </p:nvSpPr>
          <p:spPr bwMode="auto">
            <a:xfrm>
              <a:off x="2397061" y="3056330"/>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85" name="Truck">
              <a:extLst>
                <a:ext uri="{FF2B5EF4-FFF2-40B4-BE49-F238E27FC236}">
                  <a16:creationId xmlns:a16="http://schemas.microsoft.com/office/drawing/2014/main" id="{F5C4268B-D0BC-4D85-A1F4-A54F8CD59B67}"/>
                </a:ext>
              </a:extLst>
            </p:cNvPr>
            <p:cNvSpPr>
              <a:spLocks noChangeAspect="1" noEditPoints="1"/>
            </p:cNvSpPr>
            <p:nvPr/>
          </p:nvSpPr>
          <p:spPr bwMode="auto">
            <a:xfrm flipH="1">
              <a:off x="2463825" y="3220816"/>
              <a:ext cx="418538" cy="19155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82" name="Oval 81">
              <a:extLst>
                <a:ext uri="{FF2B5EF4-FFF2-40B4-BE49-F238E27FC236}">
                  <a16:creationId xmlns:a16="http://schemas.microsoft.com/office/drawing/2014/main" id="{82DCF688-7B39-4D59-B4C0-9A0FDE8B74C1}"/>
                </a:ext>
              </a:extLst>
            </p:cNvPr>
            <p:cNvSpPr/>
            <p:nvPr/>
          </p:nvSpPr>
          <p:spPr bwMode="auto">
            <a:xfrm>
              <a:off x="1646867" y="4112267"/>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83" name="Forklift">
              <a:extLst>
                <a:ext uri="{FF2B5EF4-FFF2-40B4-BE49-F238E27FC236}">
                  <a16:creationId xmlns:a16="http://schemas.microsoft.com/office/drawing/2014/main" id="{AFCEB961-5D6E-4762-B6FB-73E4B46D8EBC}"/>
                </a:ext>
              </a:extLst>
            </p:cNvPr>
            <p:cNvSpPr>
              <a:spLocks noChangeAspect="1" noEditPoints="1"/>
            </p:cNvSpPr>
            <p:nvPr/>
          </p:nvSpPr>
          <p:spPr bwMode="auto">
            <a:xfrm>
              <a:off x="1769594" y="4246753"/>
              <a:ext cx="316447" cy="292931"/>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9" name="Oval 128">
              <a:extLst>
                <a:ext uri="{FF2B5EF4-FFF2-40B4-BE49-F238E27FC236}">
                  <a16:creationId xmlns:a16="http://schemas.microsoft.com/office/drawing/2014/main" id="{50D56613-70A6-4333-BFDA-5441EB0C7370}"/>
                </a:ext>
              </a:extLst>
            </p:cNvPr>
            <p:cNvSpPr/>
            <p:nvPr/>
          </p:nvSpPr>
          <p:spPr bwMode="auto">
            <a:xfrm>
              <a:off x="4559365" y="4909896"/>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146" name="Product_ECDC" title="Icon of a box">
              <a:extLst>
                <a:ext uri="{FF2B5EF4-FFF2-40B4-BE49-F238E27FC236}">
                  <a16:creationId xmlns:a16="http://schemas.microsoft.com/office/drawing/2014/main" id="{C95DECC0-300A-4AD5-8AC0-C0C08034EE5C}"/>
                </a:ext>
              </a:extLst>
            </p:cNvPr>
            <p:cNvSpPr>
              <a:spLocks noChangeAspect="1" noEditPoints="1"/>
            </p:cNvSpPr>
            <p:nvPr/>
          </p:nvSpPr>
          <p:spPr bwMode="auto">
            <a:xfrm>
              <a:off x="4701815" y="5035027"/>
              <a:ext cx="277004" cy="311639"/>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33" name="Oval 132">
              <a:extLst>
                <a:ext uri="{FF2B5EF4-FFF2-40B4-BE49-F238E27FC236}">
                  <a16:creationId xmlns:a16="http://schemas.microsoft.com/office/drawing/2014/main" id="{890A7B5C-DB7D-4E0E-912C-38912B26F05B}"/>
                </a:ext>
              </a:extLst>
            </p:cNvPr>
            <p:cNvSpPr/>
            <p:nvPr/>
          </p:nvSpPr>
          <p:spPr bwMode="auto">
            <a:xfrm>
              <a:off x="7250410" y="4632971"/>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sp>
          <p:nvSpPr>
            <p:cNvPr id="148" name="UniversalApp_E8CC" title="Icon of a cellphone in front of a tablet">
              <a:extLst>
                <a:ext uri="{FF2B5EF4-FFF2-40B4-BE49-F238E27FC236}">
                  <a16:creationId xmlns:a16="http://schemas.microsoft.com/office/drawing/2014/main" id="{9284F72C-C1C0-4914-981B-D2174C744053}"/>
                </a:ext>
              </a:extLst>
            </p:cNvPr>
            <p:cNvSpPr>
              <a:spLocks noChangeAspect="1" noEditPoints="1"/>
            </p:cNvSpPr>
            <p:nvPr/>
          </p:nvSpPr>
          <p:spPr bwMode="auto">
            <a:xfrm>
              <a:off x="7377065" y="4800698"/>
              <a:ext cx="308590" cy="22644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grpSp>
          <p:nvGrpSpPr>
            <p:cNvPr id="168" name="Group 167">
              <a:extLst>
                <a:ext uri="{FF2B5EF4-FFF2-40B4-BE49-F238E27FC236}">
                  <a16:creationId xmlns:a16="http://schemas.microsoft.com/office/drawing/2014/main" id="{D761F203-170F-4B9B-825E-6DEE0BA8339F}"/>
                </a:ext>
              </a:extLst>
            </p:cNvPr>
            <p:cNvGrpSpPr/>
            <p:nvPr/>
          </p:nvGrpSpPr>
          <p:grpSpPr>
            <a:xfrm>
              <a:off x="9472194" y="4899144"/>
              <a:ext cx="260252" cy="270819"/>
              <a:chOff x="2845724" y="773129"/>
              <a:chExt cx="1055688" cy="1098550"/>
            </a:xfrm>
          </p:grpSpPr>
          <p:sp>
            <p:nvSpPr>
              <p:cNvPr id="153" name="Rectangle 5">
                <a:extLst>
                  <a:ext uri="{FF2B5EF4-FFF2-40B4-BE49-F238E27FC236}">
                    <a16:creationId xmlns:a16="http://schemas.microsoft.com/office/drawing/2014/main" id="{A76C486C-6080-4601-8A3D-A6E5B42682E3}"/>
                  </a:ext>
                </a:extLst>
              </p:cNvPr>
              <p:cNvSpPr>
                <a:spLocks noChangeArrowheads="1"/>
              </p:cNvSpPr>
              <p:nvPr/>
            </p:nvSpPr>
            <p:spPr bwMode="auto">
              <a:xfrm>
                <a:off x="2845724" y="773129"/>
                <a:ext cx="1055688" cy="28575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54" name="Line 6">
                <a:extLst>
                  <a:ext uri="{FF2B5EF4-FFF2-40B4-BE49-F238E27FC236}">
                    <a16:creationId xmlns:a16="http://schemas.microsoft.com/office/drawing/2014/main" id="{0E1E6C41-74B9-48BE-B43B-BD15E345C292}"/>
                  </a:ext>
                </a:extLst>
              </p:cNvPr>
              <p:cNvSpPr>
                <a:spLocks noChangeShapeType="1"/>
              </p:cNvSpPr>
              <p:nvPr/>
            </p:nvSpPr>
            <p:spPr bwMode="auto">
              <a:xfrm flipH="1">
                <a:off x="3698212" y="9160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55" name="Line 7">
                <a:extLst>
                  <a:ext uri="{FF2B5EF4-FFF2-40B4-BE49-F238E27FC236}">
                    <a16:creationId xmlns:a16="http://schemas.microsoft.com/office/drawing/2014/main" id="{3ABCEBC1-FAA1-417A-80B3-0EA282224F10}"/>
                  </a:ext>
                </a:extLst>
              </p:cNvPr>
              <p:cNvSpPr>
                <a:spLocks noChangeShapeType="1"/>
              </p:cNvSpPr>
              <p:nvPr/>
            </p:nvSpPr>
            <p:spPr bwMode="auto">
              <a:xfrm flipH="1">
                <a:off x="3536287" y="9160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56" name="Line 8">
                <a:extLst>
                  <a:ext uri="{FF2B5EF4-FFF2-40B4-BE49-F238E27FC236}">
                    <a16:creationId xmlns:a16="http://schemas.microsoft.com/office/drawing/2014/main" id="{9085B2DA-42ED-4F9D-854D-389FE316FF1C}"/>
                  </a:ext>
                </a:extLst>
              </p:cNvPr>
              <p:cNvSpPr>
                <a:spLocks noChangeShapeType="1"/>
              </p:cNvSpPr>
              <p:nvPr/>
            </p:nvSpPr>
            <p:spPr bwMode="auto">
              <a:xfrm flipH="1">
                <a:off x="3048924" y="916004"/>
                <a:ext cx="32543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57" name="Rectangle 9">
                <a:extLst>
                  <a:ext uri="{FF2B5EF4-FFF2-40B4-BE49-F238E27FC236}">
                    <a16:creationId xmlns:a16="http://schemas.microsoft.com/office/drawing/2014/main" id="{95BF32E0-13BD-4138-9B08-43008B6625EB}"/>
                  </a:ext>
                </a:extLst>
              </p:cNvPr>
              <p:cNvSpPr>
                <a:spLocks noChangeArrowheads="1"/>
              </p:cNvSpPr>
              <p:nvPr/>
            </p:nvSpPr>
            <p:spPr bwMode="auto">
              <a:xfrm>
                <a:off x="2845724" y="1179529"/>
                <a:ext cx="1055688" cy="28575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58" name="Line 10">
                <a:extLst>
                  <a:ext uri="{FF2B5EF4-FFF2-40B4-BE49-F238E27FC236}">
                    <a16:creationId xmlns:a16="http://schemas.microsoft.com/office/drawing/2014/main" id="{F8BB5476-A604-4881-A8FE-8AEF46A5D9ED}"/>
                  </a:ext>
                </a:extLst>
              </p:cNvPr>
              <p:cNvSpPr>
                <a:spLocks noChangeShapeType="1"/>
              </p:cNvSpPr>
              <p:nvPr/>
            </p:nvSpPr>
            <p:spPr bwMode="auto">
              <a:xfrm flipH="1">
                <a:off x="3698212" y="13224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59" name="Line 11">
                <a:extLst>
                  <a:ext uri="{FF2B5EF4-FFF2-40B4-BE49-F238E27FC236}">
                    <a16:creationId xmlns:a16="http://schemas.microsoft.com/office/drawing/2014/main" id="{19634623-D2C3-4492-9CD5-0092F9492C3E}"/>
                  </a:ext>
                </a:extLst>
              </p:cNvPr>
              <p:cNvSpPr>
                <a:spLocks noChangeShapeType="1"/>
              </p:cNvSpPr>
              <p:nvPr/>
            </p:nvSpPr>
            <p:spPr bwMode="auto">
              <a:xfrm flipH="1">
                <a:off x="3536287" y="13224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60" name="Line 12">
                <a:extLst>
                  <a:ext uri="{FF2B5EF4-FFF2-40B4-BE49-F238E27FC236}">
                    <a16:creationId xmlns:a16="http://schemas.microsoft.com/office/drawing/2014/main" id="{AA29436A-4866-4D84-BC83-C76B30469CFB}"/>
                  </a:ext>
                </a:extLst>
              </p:cNvPr>
              <p:cNvSpPr>
                <a:spLocks noChangeShapeType="1"/>
              </p:cNvSpPr>
              <p:nvPr/>
            </p:nvSpPr>
            <p:spPr bwMode="auto">
              <a:xfrm flipH="1">
                <a:off x="3048924" y="1322404"/>
                <a:ext cx="32543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61" name="Rectangle 13">
                <a:extLst>
                  <a:ext uri="{FF2B5EF4-FFF2-40B4-BE49-F238E27FC236}">
                    <a16:creationId xmlns:a16="http://schemas.microsoft.com/office/drawing/2014/main" id="{151775E4-5213-49D9-A2DD-BA0E8FA9BA9D}"/>
                  </a:ext>
                </a:extLst>
              </p:cNvPr>
              <p:cNvSpPr>
                <a:spLocks noChangeArrowheads="1"/>
              </p:cNvSpPr>
              <p:nvPr/>
            </p:nvSpPr>
            <p:spPr bwMode="auto">
              <a:xfrm>
                <a:off x="2845724" y="1585929"/>
                <a:ext cx="1055688" cy="28575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62" name="Line 14">
                <a:extLst>
                  <a:ext uri="{FF2B5EF4-FFF2-40B4-BE49-F238E27FC236}">
                    <a16:creationId xmlns:a16="http://schemas.microsoft.com/office/drawing/2014/main" id="{73C033AD-06B2-4E79-BF34-B5C60F15B677}"/>
                  </a:ext>
                </a:extLst>
              </p:cNvPr>
              <p:cNvSpPr>
                <a:spLocks noChangeShapeType="1"/>
              </p:cNvSpPr>
              <p:nvPr/>
            </p:nvSpPr>
            <p:spPr bwMode="auto">
              <a:xfrm flipH="1">
                <a:off x="3698212" y="17288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63" name="Line 15">
                <a:extLst>
                  <a:ext uri="{FF2B5EF4-FFF2-40B4-BE49-F238E27FC236}">
                    <a16:creationId xmlns:a16="http://schemas.microsoft.com/office/drawing/2014/main" id="{7ECDD95D-7091-449E-B7F2-D34619E8E322}"/>
                  </a:ext>
                </a:extLst>
              </p:cNvPr>
              <p:cNvSpPr>
                <a:spLocks noChangeShapeType="1"/>
              </p:cNvSpPr>
              <p:nvPr/>
            </p:nvSpPr>
            <p:spPr bwMode="auto">
              <a:xfrm flipH="1">
                <a:off x="3536287" y="17288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64" name="Line 16">
                <a:extLst>
                  <a:ext uri="{FF2B5EF4-FFF2-40B4-BE49-F238E27FC236}">
                    <a16:creationId xmlns:a16="http://schemas.microsoft.com/office/drawing/2014/main" id="{DEC08579-4886-4E30-AF22-A89C3DF0A8C3}"/>
                  </a:ext>
                </a:extLst>
              </p:cNvPr>
              <p:cNvSpPr>
                <a:spLocks noChangeShapeType="1"/>
              </p:cNvSpPr>
              <p:nvPr/>
            </p:nvSpPr>
            <p:spPr bwMode="auto">
              <a:xfrm flipH="1">
                <a:off x="3048924" y="1728804"/>
                <a:ext cx="32543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65" name="Line 17">
                <a:extLst>
                  <a:ext uri="{FF2B5EF4-FFF2-40B4-BE49-F238E27FC236}">
                    <a16:creationId xmlns:a16="http://schemas.microsoft.com/office/drawing/2014/main" id="{B21E7DD5-4059-4FDB-B9F6-CFD496447E2D}"/>
                  </a:ext>
                </a:extLst>
              </p:cNvPr>
              <p:cNvSpPr>
                <a:spLocks noChangeShapeType="1"/>
              </p:cNvSpPr>
              <p:nvPr/>
            </p:nvSpPr>
            <p:spPr bwMode="auto">
              <a:xfrm flipV="1">
                <a:off x="3575974" y="1343041"/>
                <a:ext cx="0" cy="12223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66" name="Line 18">
                <a:extLst>
                  <a:ext uri="{FF2B5EF4-FFF2-40B4-BE49-F238E27FC236}">
                    <a16:creationId xmlns:a16="http://schemas.microsoft.com/office/drawing/2014/main" id="{41D7A986-AEA7-42D0-AD23-2032545A346A}"/>
                  </a:ext>
                </a:extLst>
              </p:cNvPr>
              <p:cNvSpPr>
                <a:spLocks noChangeShapeType="1"/>
              </p:cNvSpPr>
              <p:nvPr/>
            </p:nvSpPr>
            <p:spPr bwMode="auto">
              <a:xfrm flipV="1">
                <a:off x="3575974" y="936641"/>
                <a:ext cx="0" cy="12223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67" name="Line 19">
                <a:extLst>
                  <a:ext uri="{FF2B5EF4-FFF2-40B4-BE49-F238E27FC236}">
                    <a16:creationId xmlns:a16="http://schemas.microsoft.com/office/drawing/2014/main" id="{05F67B0F-0EB1-43D5-BA35-535CFA91763E}"/>
                  </a:ext>
                </a:extLst>
              </p:cNvPr>
              <p:cNvSpPr>
                <a:spLocks noChangeShapeType="1"/>
              </p:cNvSpPr>
              <p:nvPr/>
            </p:nvSpPr>
            <p:spPr bwMode="auto">
              <a:xfrm flipV="1">
                <a:off x="3575974" y="1749441"/>
                <a:ext cx="0" cy="12223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grpSp>
        <p:sp>
          <p:nvSpPr>
            <p:cNvPr id="169" name="Commitments_EC4D" title="Icon of a handshake">
              <a:extLst>
                <a:ext uri="{FF2B5EF4-FFF2-40B4-BE49-F238E27FC236}">
                  <a16:creationId xmlns:a16="http://schemas.microsoft.com/office/drawing/2014/main" id="{DBBCF486-FFD0-4275-AA24-2B7412F3270B}"/>
                </a:ext>
              </a:extLst>
            </p:cNvPr>
            <p:cNvSpPr>
              <a:spLocks noChangeAspect="1" noEditPoints="1"/>
            </p:cNvSpPr>
            <p:nvPr/>
          </p:nvSpPr>
          <p:spPr bwMode="auto">
            <a:xfrm>
              <a:off x="10623279" y="3394990"/>
              <a:ext cx="321525" cy="3014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tx1"/>
                    </a:gs>
                    <a:gs pos="100000">
                      <a:schemeClr val="tx1"/>
                    </a:gs>
                  </a:gsLst>
                  <a:lin ang="5400000" scaled="1"/>
                </a:gradFill>
              </a:endParaRPr>
            </a:p>
          </p:txBody>
        </p:sp>
        <p:sp>
          <p:nvSpPr>
            <p:cNvPr id="103" name="Oval 102">
              <a:extLst>
                <a:ext uri="{FF2B5EF4-FFF2-40B4-BE49-F238E27FC236}">
                  <a16:creationId xmlns:a16="http://schemas.microsoft.com/office/drawing/2014/main" id="{4C948A3C-33FC-4A10-9075-22835C51FFF2}"/>
                </a:ext>
              </a:extLst>
            </p:cNvPr>
            <p:cNvSpPr/>
            <p:nvPr/>
          </p:nvSpPr>
          <p:spPr bwMode="auto">
            <a:xfrm>
              <a:off x="7967057" y="2715619"/>
              <a:ext cx="561903" cy="561903"/>
            </a:xfrm>
            <a:prstGeom prst="ellipse">
              <a:avLst/>
            </a:prstGeom>
            <a:solidFill>
              <a:schemeClr val="bg1"/>
            </a:solidFill>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7763" rIns="0" bIns="37763" numCol="1" rtlCol="0" anchor="ctr" anchorCtr="0" compatLnSpc="1">
              <a:prstTxWarp prst="textNoShape">
                <a:avLst/>
              </a:prstTxWarp>
            </a:bodyPr>
            <a:lstStyle/>
            <a:p>
              <a:pPr algn="ctr" defTabSz="754989" fontAlgn="base">
                <a:spcBef>
                  <a:spcPct val="0"/>
                </a:spcBef>
                <a:spcAft>
                  <a:spcPct val="0"/>
                </a:spcAft>
              </a:pPr>
              <a:endParaRPr lang="en-US" sz="1260" dirty="0">
                <a:gradFill>
                  <a:gsLst>
                    <a:gs pos="0">
                      <a:schemeClr val="tx1"/>
                    </a:gs>
                    <a:gs pos="100000">
                      <a:schemeClr val="tx1"/>
                    </a:gs>
                  </a:gsLst>
                  <a:lin ang="5400000" scaled="1"/>
                </a:gradFill>
                <a:latin typeface="Segoe UI Semilight"/>
              </a:endParaRPr>
            </a:p>
          </p:txBody>
        </p:sp>
        <p:grpSp>
          <p:nvGrpSpPr>
            <p:cNvPr id="104" name="Group 77">
              <a:extLst>
                <a:ext uri="{FF2B5EF4-FFF2-40B4-BE49-F238E27FC236}">
                  <a16:creationId xmlns:a16="http://schemas.microsoft.com/office/drawing/2014/main" id="{E564C837-4546-4220-8712-226C38B24130}"/>
                </a:ext>
              </a:extLst>
            </p:cNvPr>
            <p:cNvGrpSpPr>
              <a:grpSpLocks noChangeAspect="1"/>
            </p:cNvGrpSpPr>
            <p:nvPr/>
          </p:nvGrpSpPr>
          <p:grpSpPr bwMode="auto">
            <a:xfrm>
              <a:off x="8079554" y="2814368"/>
              <a:ext cx="352945" cy="343058"/>
              <a:chOff x="4759" y="491"/>
              <a:chExt cx="357" cy="347"/>
            </a:xfrm>
          </p:grpSpPr>
          <p:sp>
            <p:nvSpPr>
              <p:cNvPr id="105" name="Freeform 78">
                <a:extLst>
                  <a:ext uri="{FF2B5EF4-FFF2-40B4-BE49-F238E27FC236}">
                    <a16:creationId xmlns:a16="http://schemas.microsoft.com/office/drawing/2014/main" id="{3C4CB8C0-AF0E-40F6-8CA5-278E77266848}"/>
                  </a:ext>
                </a:extLst>
              </p:cNvPr>
              <p:cNvSpPr>
                <a:spLocks/>
              </p:cNvSpPr>
              <p:nvPr/>
            </p:nvSpPr>
            <p:spPr bwMode="auto">
              <a:xfrm>
                <a:off x="4789" y="629"/>
                <a:ext cx="180" cy="179"/>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06" name="Line 79">
                <a:extLst>
                  <a:ext uri="{FF2B5EF4-FFF2-40B4-BE49-F238E27FC236}">
                    <a16:creationId xmlns:a16="http://schemas.microsoft.com/office/drawing/2014/main" id="{943CDDA0-3D4D-468F-BA0D-74CBA1B1741E}"/>
                  </a:ext>
                </a:extLst>
              </p:cNvPr>
              <p:cNvSpPr>
                <a:spLocks noChangeShapeType="1"/>
              </p:cNvSpPr>
              <p:nvPr/>
            </p:nvSpPr>
            <p:spPr bwMode="auto">
              <a:xfrm>
                <a:off x="4818" y="597"/>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07" name="Line 80">
                <a:extLst>
                  <a:ext uri="{FF2B5EF4-FFF2-40B4-BE49-F238E27FC236}">
                    <a16:creationId xmlns:a16="http://schemas.microsoft.com/office/drawing/2014/main" id="{2BA8885F-F710-4B63-8A11-A5B317C43E52}"/>
                  </a:ext>
                </a:extLst>
              </p:cNvPr>
              <p:cNvSpPr>
                <a:spLocks noChangeShapeType="1"/>
              </p:cNvSpPr>
              <p:nvPr/>
            </p:nvSpPr>
            <p:spPr bwMode="auto">
              <a:xfrm>
                <a:off x="4848" y="597"/>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08" name="Line 81">
                <a:extLst>
                  <a:ext uri="{FF2B5EF4-FFF2-40B4-BE49-F238E27FC236}">
                    <a16:creationId xmlns:a16="http://schemas.microsoft.com/office/drawing/2014/main" id="{145EC5B5-370A-44F8-AD7D-F367D1E62BCA}"/>
                  </a:ext>
                </a:extLst>
              </p:cNvPr>
              <p:cNvSpPr>
                <a:spLocks noChangeShapeType="1"/>
              </p:cNvSpPr>
              <p:nvPr/>
            </p:nvSpPr>
            <p:spPr bwMode="auto">
              <a:xfrm>
                <a:off x="4880" y="597"/>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09" name="Line 82">
                <a:extLst>
                  <a:ext uri="{FF2B5EF4-FFF2-40B4-BE49-F238E27FC236}">
                    <a16:creationId xmlns:a16="http://schemas.microsoft.com/office/drawing/2014/main" id="{B98FDAD6-1887-4925-B71C-4530BAC24D53}"/>
                  </a:ext>
                </a:extLst>
              </p:cNvPr>
              <p:cNvSpPr>
                <a:spLocks noChangeShapeType="1"/>
              </p:cNvSpPr>
              <p:nvPr/>
            </p:nvSpPr>
            <p:spPr bwMode="auto">
              <a:xfrm>
                <a:off x="4910" y="597"/>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0" name="Line 83">
                <a:extLst>
                  <a:ext uri="{FF2B5EF4-FFF2-40B4-BE49-F238E27FC236}">
                    <a16:creationId xmlns:a16="http://schemas.microsoft.com/office/drawing/2014/main" id="{2D9D5C66-D0D7-4205-911B-16395D6691E0}"/>
                  </a:ext>
                </a:extLst>
              </p:cNvPr>
              <p:cNvSpPr>
                <a:spLocks noChangeShapeType="1"/>
              </p:cNvSpPr>
              <p:nvPr/>
            </p:nvSpPr>
            <p:spPr bwMode="auto">
              <a:xfrm>
                <a:off x="4941" y="597"/>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1" name="Line 84">
                <a:extLst>
                  <a:ext uri="{FF2B5EF4-FFF2-40B4-BE49-F238E27FC236}">
                    <a16:creationId xmlns:a16="http://schemas.microsoft.com/office/drawing/2014/main" id="{4931BDE0-A3B6-4528-9DF3-D36BAA968ACB}"/>
                  </a:ext>
                </a:extLst>
              </p:cNvPr>
              <p:cNvSpPr>
                <a:spLocks noChangeShapeType="1"/>
              </p:cNvSpPr>
              <p:nvPr/>
            </p:nvSpPr>
            <p:spPr bwMode="auto">
              <a:xfrm flipH="1">
                <a:off x="4973" y="655"/>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2" name="Line 85">
                <a:extLst>
                  <a:ext uri="{FF2B5EF4-FFF2-40B4-BE49-F238E27FC236}">
                    <a16:creationId xmlns:a16="http://schemas.microsoft.com/office/drawing/2014/main" id="{57A17CF9-56FD-4588-960F-7A05A12A5AC5}"/>
                  </a:ext>
                </a:extLst>
              </p:cNvPr>
              <p:cNvSpPr>
                <a:spLocks noChangeShapeType="1"/>
              </p:cNvSpPr>
              <p:nvPr/>
            </p:nvSpPr>
            <p:spPr bwMode="auto">
              <a:xfrm flipH="1">
                <a:off x="4973" y="687"/>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3" name="Line 86">
                <a:extLst>
                  <a:ext uri="{FF2B5EF4-FFF2-40B4-BE49-F238E27FC236}">
                    <a16:creationId xmlns:a16="http://schemas.microsoft.com/office/drawing/2014/main" id="{A8C5CB65-2B7D-4941-9195-109A0C6FE1BF}"/>
                  </a:ext>
                </a:extLst>
              </p:cNvPr>
              <p:cNvSpPr>
                <a:spLocks noChangeShapeType="1"/>
              </p:cNvSpPr>
              <p:nvPr/>
            </p:nvSpPr>
            <p:spPr bwMode="auto">
              <a:xfrm flipH="1">
                <a:off x="4973" y="717"/>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4" name="Line 87">
                <a:extLst>
                  <a:ext uri="{FF2B5EF4-FFF2-40B4-BE49-F238E27FC236}">
                    <a16:creationId xmlns:a16="http://schemas.microsoft.com/office/drawing/2014/main" id="{39DA8459-CEB6-4E1B-ABB0-03D4DCF7F261}"/>
                  </a:ext>
                </a:extLst>
              </p:cNvPr>
              <p:cNvSpPr>
                <a:spLocks noChangeShapeType="1"/>
              </p:cNvSpPr>
              <p:nvPr/>
            </p:nvSpPr>
            <p:spPr bwMode="auto">
              <a:xfrm flipH="1">
                <a:off x="4973" y="748"/>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5" name="Line 88">
                <a:extLst>
                  <a:ext uri="{FF2B5EF4-FFF2-40B4-BE49-F238E27FC236}">
                    <a16:creationId xmlns:a16="http://schemas.microsoft.com/office/drawing/2014/main" id="{BA266975-73BF-432E-B089-502148A663BE}"/>
                  </a:ext>
                </a:extLst>
              </p:cNvPr>
              <p:cNvSpPr>
                <a:spLocks noChangeShapeType="1"/>
              </p:cNvSpPr>
              <p:nvPr/>
            </p:nvSpPr>
            <p:spPr bwMode="auto">
              <a:xfrm flipH="1">
                <a:off x="4973" y="780"/>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6" name="Line 89">
                <a:extLst>
                  <a:ext uri="{FF2B5EF4-FFF2-40B4-BE49-F238E27FC236}">
                    <a16:creationId xmlns:a16="http://schemas.microsoft.com/office/drawing/2014/main" id="{938E8B21-0B87-4F00-87C9-A676509CF943}"/>
                  </a:ext>
                </a:extLst>
              </p:cNvPr>
              <p:cNvSpPr>
                <a:spLocks noChangeShapeType="1"/>
              </p:cNvSpPr>
              <p:nvPr/>
            </p:nvSpPr>
            <p:spPr bwMode="auto">
              <a:xfrm flipH="1">
                <a:off x="4759" y="655"/>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7" name="Line 90">
                <a:extLst>
                  <a:ext uri="{FF2B5EF4-FFF2-40B4-BE49-F238E27FC236}">
                    <a16:creationId xmlns:a16="http://schemas.microsoft.com/office/drawing/2014/main" id="{D4901EC6-1ED1-4C36-9F6D-EAA98DB9817C}"/>
                  </a:ext>
                </a:extLst>
              </p:cNvPr>
              <p:cNvSpPr>
                <a:spLocks noChangeShapeType="1"/>
              </p:cNvSpPr>
              <p:nvPr/>
            </p:nvSpPr>
            <p:spPr bwMode="auto">
              <a:xfrm flipH="1">
                <a:off x="4759" y="687"/>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8" name="Line 91">
                <a:extLst>
                  <a:ext uri="{FF2B5EF4-FFF2-40B4-BE49-F238E27FC236}">
                    <a16:creationId xmlns:a16="http://schemas.microsoft.com/office/drawing/2014/main" id="{76830704-08A0-4736-B2A1-64B9C1636030}"/>
                  </a:ext>
                </a:extLst>
              </p:cNvPr>
              <p:cNvSpPr>
                <a:spLocks noChangeShapeType="1"/>
              </p:cNvSpPr>
              <p:nvPr/>
            </p:nvSpPr>
            <p:spPr bwMode="auto">
              <a:xfrm flipH="1">
                <a:off x="4759" y="717"/>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19" name="Line 92">
                <a:extLst>
                  <a:ext uri="{FF2B5EF4-FFF2-40B4-BE49-F238E27FC236}">
                    <a16:creationId xmlns:a16="http://schemas.microsoft.com/office/drawing/2014/main" id="{A4C813D9-B6AB-4655-8C4D-1B3E8D9876FF}"/>
                  </a:ext>
                </a:extLst>
              </p:cNvPr>
              <p:cNvSpPr>
                <a:spLocks noChangeShapeType="1"/>
              </p:cNvSpPr>
              <p:nvPr/>
            </p:nvSpPr>
            <p:spPr bwMode="auto">
              <a:xfrm flipH="1">
                <a:off x="4759" y="748"/>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0" name="Line 93">
                <a:extLst>
                  <a:ext uri="{FF2B5EF4-FFF2-40B4-BE49-F238E27FC236}">
                    <a16:creationId xmlns:a16="http://schemas.microsoft.com/office/drawing/2014/main" id="{958631D0-52DC-45B4-BEAA-4EC936C40958}"/>
                  </a:ext>
                </a:extLst>
              </p:cNvPr>
              <p:cNvSpPr>
                <a:spLocks noChangeShapeType="1"/>
              </p:cNvSpPr>
              <p:nvPr/>
            </p:nvSpPr>
            <p:spPr bwMode="auto">
              <a:xfrm flipH="1">
                <a:off x="4759" y="780"/>
                <a:ext cx="2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1" name="Line 94">
                <a:extLst>
                  <a:ext uri="{FF2B5EF4-FFF2-40B4-BE49-F238E27FC236}">
                    <a16:creationId xmlns:a16="http://schemas.microsoft.com/office/drawing/2014/main" id="{6E53DAB1-BEDD-4E89-B3FF-37AAE318DF27}"/>
                  </a:ext>
                </a:extLst>
              </p:cNvPr>
              <p:cNvSpPr>
                <a:spLocks noChangeShapeType="1"/>
              </p:cNvSpPr>
              <p:nvPr/>
            </p:nvSpPr>
            <p:spPr bwMode="auto">
              <a:xfrm>
                <a:off x="4818" y="810"/>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2" name="Line 95">
                <a:extLst>
                  <a:ext uri="{FF2B5EF4-FFF2-40B4-BE49-F238E27FC236}">
                    <a16:creationId xmlns:a16="http://schemas.microsoft.com/office/drawing/2014/main" id="{04DCD24D-B37D-4287-976C-3C37224E1D67}"/>
                  </a:ext>
                </a:extLst>
              </p:cNvPr>
              <p:cNvSpPr>
                <a:spLocks noChangeShapeType="1"/>
              </p:cNvSpPr>
              <p:nvPr/>
            </p:nvSpPr>
            <p:spPr bwMode="auto">
              <a:xfrm>
                <a:off x="4848" y="810"/>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3" name="Line 96">
                <a:extLst>
                  <a:ext uri="{FF2B5EF4-FFF2-40B4-BE49-F238E27FC236}">
                    <a16:creationId xmlns:a16="http://schemas.microsoft.com/office/drawing/2014/main" id="{733077D8-A86A-4CD8-A7D8-0EE033D25A81}"/>
                  </a:ext>
                </a:extLst>
              </p:cNvPr>
              <p:cNvSpPr>
                <a:spLocks noChangeShapeType="1"/>
              </p:cNvSpPr>
              <p:nvPr/>
            </p:nvSpPr>
            <p:spPr bwMode="auto">
              <a:xfrm>
                <a:off x="4880" y="810"/>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4" name="Line 97">
                <a:extLst>
                  <a:ext uri="{FF2B5EF4-FFF2-40B4-BE49-F238E27FC236}">
                    <a16:creationId xmlns:a16="http://schemas.microsoft.com/office/drawing/2014/main" id="{F519A6A8-ED1A-478C-8AFB-A20B05557716}"/>
                  </a:ext>
                </a:extLst>
              </p:cNvPr>
              <p:cNvSpPr>
                <a:spLocks noChangeShapeType="1"/>
              </p:cNvSpPr>
              <p:nvPr/>
            </p:nvSpPr>
            <p:spPr bwMode="auto">
              <a:xfrm>
                <a:off x="4910" y="810"/>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5" name="Line 98">
                <a:extLst>
                  <a:ext uri="{FF2B5EF4-FFF2-40B4-BE49-F238E27FC236}">
                    <a16:creationId xmlns:a16="http://schemas.microsoft.com/office/drawing/2014/main" id="{265C3C53-53D9-4D9C-9CCB-F12D0D02A8A0}"/>
                  </a:ext>
                </a:extLst>
              </p:cNvPr>
              <p:cNvSpPr>
                <a:spLocks noChangeShapeType="1"/>
              </p:cNvSpPr>
              <p:nvPr/>
            </p:nvSpPr>
            <p:spPr bwMode="auto">
              <a:xfrm>
                <a:off x="4941" y="810"/>
                <a:ext cx="0" cy="2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6" name="Freeform 99">
                <a:extLst>
                  <a:ext uri="{FF2B5EF4-FFF2-40B4-BE49-F238E27FC236}">
                    <a16:creationId xmlns:a16="http://schemas.microsoft.com/office/drawing/2014/main" id="{1A86D12C-67ED-4B2F-93B4-1609A33D3DDD}"/>
                  </a:ext>
                </a:extLst>
              </p:cNvPr>
              <p:cNvSpPr>
                <a:spLocks/>
              </p:cNvSpPr>
              <p:nvPr/>
            </p:nvSpPr>
            <p:spPr bwMode="auto">
              <a:xfrm>
                <a:off x="4949" y="558"/>
                <a:ext cx="100" cy="101"/>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7" name="Freeform 100">
                <a:extLst>
                  <a:ext uri="{FF2B5EF4-FFF2-40B4-BE49-F238E27FC236}">
                    <a16:creationId xmlns:a16="http://schemas.microsoft.com/office/drawing/2014/main" id="{59F6816E-C92E-42E3-9483-2C117CE9F509}"/>
                  </a:ext>
                </a:extLst>
              </p:cNvPr>
              <p:cNvSpPr>
                <a:spLocks/>
              </p:cNvSpPr>
              <p:nvPr/>
            </p:nvSpPr>
            <p:spPr bwMode="auto">
              <a:xfrm>
                <a:off x="4949" y="526"/>
                <a:ext cx="134" cy="133"/>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sp>
            <p:nvSpPr>
              <p:cNvPr id="128" name="Freeform 101">
                <a:extLst>
                  <a:ext uri="{FF2B5EF4-FFF2-40B4-BE49-F238E27FC236}">
                    <a16:creationId xmlns:a16="http://schemas.microsoft.com/office/drawing/2014/main" id="{80B32BC3-0151-459D-999C-A9CD6F0E1341}"/>
                  </a:ext>
                </a:extLst>
              </p:cNvPr>
              <p:cNvSpPr>
                <a:spLocks/>
              </p:cNvSpPr>
              <p:nvPr/>
            </p:nvSpPr>
            <p:spPr bwMode="auto">
              <a:xfrm>
                <a:off x="4949" y="491"/>
                <a:ext cx="167" cy="168"/>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endParaRPr lang="en-US" sz="1764">
                  <a:gradFill>
                    <a:gsLst>
                      <a:gs pos="0">
                        <a:schemeClr val="tx1"/>
                      </a:gs>
                      <a:gs pos="100000">
                        <a:schemeClr val="tx1"/>
                      </a:gs>
                    </a:gsLst>
                    <a:lin ang="5400000" scaled="1"/>
                  </a:gradFill>
                  <a:latin typeface="Segoe UI Semilight"/>
                </a:endParaRPr>
              </a:p>
            </p:txBody>
          </p:sp>
        </p:grpSp>
      </p:grpSp>
    </p:spTree>
    <p:custDataLst>
      <p:tags r:id="rId1"/>
    </p:custDataLst>
    <p:extLst>
      <p:ext uri="{BB962C8B-B14F-4D97-AF65-F5344CB8AC3E}">
        <p14:creationId xmlns:p14="http://schemas.microsoft.com/office/powerpoint/2010/main" val="2878820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42" presetClass="path" presetSubtype="0" decel="100000" fill="hold" grpId="1" nodeType="withEffect">
                                  <p:stCondLst>
                                    <p:cond delay="0"/>
                                  </p:stCondLst>
                                  <p:childTnLst>
                                    <p:animMotion origin="layout" path="M 0 -3.00045E-6 L 0 0.02156 " pathEditMode="relative" rAng="0" ptsTypes="AA">
                                      <p:cBhvr>
                                        <p:cTn id="12" dur="750" spd="-100000" fill="hold"/>
                                        <p:tgtEl>
                                          <p:spTgt spid="136"/>
                                        </p:tgtEl>
                                        <p:attrNameLst>
                                          <p:attrName>ppt_x</p:attrName>
                                          <p:attrName>ppt_y</p:attrName>
                                        </p:attrNameLst>
                                      </p:cBhvr>
                                      <p:rCtr x="0" y="1067"/>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42" presetClass="path" presetSubtype="0" decel="100000" fill="hold" nodeType="withEffect">
                                  <p:stCondLst>
                                    <p:cond delay="0"/>
                                  </p:stCondLst>
                                  <p:childTnLst>
                                    <p:animMotion origin="layout" path="M 0 -3.00045E-6 L 0 0.02156 " pathEditMode="relative" rAng="0" ptsTypes="AA">
                                      <p:cBhvr>
                                        <p:cTn id="18" dur="750" spd="-100000" fill="hold"/>
                                        <p:tgtEl>
                                          <p:spTgt spid="2"/>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6" grpId="0"/>
      <p:bldP spid="136" grpI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4830645-05A0-4DB0-BA89-DDEA9D0D1F92}"/>
              </a:ext>
            </a:extLst>
          </p:cNvPr>
          <p:cNvGrpSpPr/>
          <p:nvPr/>
        </p:nvGrpSpPr>
        <p:grpSpPr>
          <a:xfrm>
            <a:off x="6521711" y="2145911"/>
            <a:ext cx="1059817" cy="1834249"/>
            <a:chOff x="6791920" y="2145911"/>
            <a:chExt cx="1059817" cy="1834249"/>
          </a:xfrm>
        </p:grpSpPr>
        <p:sp>
          <p:nvSpPr>
            <p:cNvPr id="135" name="Rectangle 134">
              <a:extLst>
                <a:ext uri="{FF2B5EF4-FFF2-40B4-BE49-F238E27FC236}">
                  <a16:creationId xmlns:a16="http://schemas.microsoft.com/office/drawing/2014/main" id="{6C056AAA-9EB7-4EFF-946C-538063DBB63C}"/>
                </a:ext>
              </a:extLst>
            </p:cNvPr>
            <p:cNvSpPr/>
            <p:nvPr/>
          </p:nvSpPr>
          <p:spPr>
            <a:xfrm>
              <a:off x="6917508" y="2148541"/>
              <a:ext cx="932604" cy="602218"/>
            </a:xfrm>
            <a:prstGeom prst="rect">
              <a:avLst/>
            </a:prstGeom>
          </p:spPr>
          <p:txBody>
            <a:bodyPr wrap="none" anchor="ctr">
              <a:noAutofit/>
            </a:bodyPr>
            <a:lstStyle/>
            <a:p>
              <a:pPr defTabSz="932239">
                <a:lnSpc>
                  <a:spcPct val="90000"/>
                </a:lnSpc>
                <a:defRPr/>
              </a:pPr>
              <a:r>
                <a:rPr lang="en-US" sz="14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High</a:t>
              </a:r>
            </a:p>
          </p:txBody>
        </p:sp>
        <p:sp>
          <p:nvSpPr>
            <p:cNvPr id="136" name="Rectangle 135">
              <a:extLst>
                <a:ext uri="{FF2B5EF4-FFF2-40B4-BE49-F238E27FC236}">
                  <a16:creationId xmlns:a16="http://schemas.microsoft.com/office/drawing/2014/main" id="{E083E8D9-9251-4D29-9411-3BAF5793CB35}"/>
                </a:ext>
              </a:extLst>
            </p:cNvPr>
            <p:cNvSpPr>
              <a:spLocks/>
            </p:cNvSpPr>
            <p:nvPr/>
          </p:nvSpPr>
          <p:spPr bwMode="auto">
            <a:xfrm>
              <a:off x="6791921" y="2145911"/>
              <a:ext cx="73219" cy="607468"/>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632" dirty="0">
                <a:gradFill>
                  <a:gsLst>
                    <a:gs pos="0">
                      <a:schemeClr val="tx1"/>
                    </a:gs>
                    <a:gs pos="100000">
                      <a:schemeClr val="tx1"/>
                    </a:gs>
                  </a:gsLst>
                  <a:lin ang="16200000" scaled="1"/>
                </a:gradFill>
                <a:latin typeface="Segoe UI Semibold" panose="020B0702040204020203" pitchFamily="34" charset="0"/>
                <a:ea typeface="Segoe UI" pitchFamily="34" charset="0"/>
                <a:cs typeface="Segoe UI Semibold" panose="020B0702040204020203" pitchFamily="34" charset="0"/>
              </a:endParaRPr>
            </a:p>
          </p:txBody>
        </p:sp>
        <p:sp>
          <p:nvSpPr>
            <p:cNvPr id="133" name="Rectangle 132">
              <a:extLst>
                <a:ext uri="{FF2B5EF4-FFF2-40B4-BE49-F238E27FC236}">
                  <a16:creationId xmlns:a16="http://schemas.microsoft.com/office/drawing/2014/main" id="{FB4F8C82-6670-45CA-BA1B-15B5F8B63F36}"/>
                </a:ext>
              </a:extLst>
            </p:cNvPr>
            <p:cNvSpPr/>
            <p:nvPr/>
          </p:nvSpPr>
          <p:spPr>
            <a:xfrm>
              <a:off x="6919130" y="2761939"/>
              <a:ext cx="932607" cy="602218"/>
            </a:xfrm>
            <a:prstGeom prst="rect">
              <a:avLst/>
            </a:prstGeom>
          </p:spPr>
          <p:txBody>
            <a:bodyPr wrap="none" anchor="ctr">
              <a:noAutofit/>
            </a:bodyPr>
            <a:lstStyle/>
            <a:p>
              <a:pPr defTabSz="932239">
                <a:lnSpc>
                  <a:spcPct val="90000"/>
                </a:lnSpc>
                <a:defRPr/>
              </a:pPr>
              <a:r>
                <a:rPr lang="en-US" sz="14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Medium</a:t>
              </a:r>
            </a:p>
          </p:txBody>
        </p:sp>
        <p:sp>
          <p:nvSpPr>
            <p:cNvPr id="134" name="Rectangle 133">
              <a:extLst>
                <a:ext uri="{FF2B5EF4-FFF2-40B4-BE49-F238E27FC236}">
                  <a16:creationId xmlns:a16="http://schemas.microsoft.com/office/drawing/2014/main" id="{0BF04567-F6EA-45F1-B8B4-EDBC1529DD19}"/>
                </a:ext>
              </a:extLst>
            </p:cNvPr>
            <p:cNvSpPr>
              <a:spLocks/>
            </p:cNvSpPr>
            <p:nvPr/>
          </p:nvSpPr>
          <p:spPr bwMode="auto">
            <a:xfrm>
              <a:off x="6791923" y="2755999"/>
              <a:ext cx="73219" cy="607469"/>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632" dirty="0">
                <a:gradFill>
                  <a:gsLst>
                    <a:gs pos="0">
                      <a:schemeClr val="tx1"/>
                    </a:gs>
                    <a:gs pos="100000">
                      <a:schemeClr val="tx1"/>
                    </a:gs>
                  </a:gsLst>
                  <a:lin ang="16200000" scaled="1"/>
                </a:gradFill>
                <a:latin typeface="Segoe UI Semibold" panose="020B0702040204020203" pitchFamily="34" charset="0"/>
                <a:ea typeface="Segoe UI" pitchFamily="34" charset="0"/>
                <a:cs typeface="Segoe UI Semibold" panose="020B0702040204020203" pitchFamily="34" charset="0"/>
              </a:endParaRPr>
            </a:p>
          </p:txBody>
        </p:sp>
        <p:sp>
          <p:nvSpPr>
            <p:cNvPr id="129" name="Rectangle 128">
              <a:extLst>
                <a:ext uri="{FF2B5EF4-FFF2-40B4-BE49-F238E27FC236}">
                  <a16:creationId xmlns:a16="http://schemas.microsoft.com/office/drawing/2014/main" id="{15258B6F-E2E0-4CF7-9F93-0B337502D39D}"/>
                </a:ext>
              </a:extLst>
            </p:cNvPr>
            <p:cNvSpPr/>
            <p:nvPr/>
          </p:nvSpPr>
          <p:spPr>
            <a:xfrm>
              <a:off x="6918422" y="3375322"/>
              <a:ext cx="932599" cy="602218"/>
            </a:xfrm>
            <a:prstGeom prst="rect">
              <a:avLst/>
            </a:prstGeom>
          </p:spPr>
          <p:txBody>
            <a:bodyPr wrap="none" anchor="ctr">
              <a:noAutofit/>
            </a:bodyPr>
            <a:lstStyle/>
            <a:p>
              <a:pPr defTabSz="932239">
                <a:lnSpc>
                  <a:spcPct val="90000"/>
                </a:lnSpc>
                <a:defRPr/>
              </a:pPr>
              <a:r>
                <a:rPr lang="en-US" sz="14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Low</a:t>
              </a:r>
            </a:p>
          </p:txBody>
        </p:sp>
        <p:sp>
          <p:nvSpPr>
            <p:cNvPr id="130" name="Rectangle 129">
              <a:extLst>
                <a:ext uri="{FF2B5EF4-FFF2-40B4-BE49-F238E27FC236}">
                  <a16:creationId xmlns:a16="http://schemas.microsoft.com/office/drawing/2014/main" id="{923970AB-0B84-4E6C-986F-0C45E0947BBD}"/>
                </a:ext>
              </a:extLst>
            </p:cNvPr>
            <p:cNvSpPr>
              <a:spLocks/>
            </p:cNvSpPr>
            <p:nvPr/>
          </p:nvSpPr>
          <p:spPr bwMode="auto">
            <a:xfrm>
              <a:off x="6791920" y="3372692"/>
              <a:ext cx="73220" cy="607468"/>
            </a:xfrm>
            <a:prstGeom prst="rect">
              <a:avLst/>
            </a:prstGeom>
            <a:solidFill>
              <a:srgbClr val="FFFF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632" dirty="0">
                <a:gradFill>
                  <a:gsLst>
                    <a:gs pos="0">
                      <a:schemeClr val="tx1"/>
                    </a:gs>
                    <a:gs pos="100000">
                      <a:schemeClr val="tx1"/>
                    </a:gs>
                  </a:gsLst>
                  <a:lin ang="16200000" scaled="1"/>
                </a:gradFill>
                <a:latin typeface="Segoe UI Semibold" panose="020B0702040204020203" pitchFamily="34" charset="0"/>
                <a:ea typeface="Segoe UI" pitchFamily="34" charset="0"/>
                <a:cs typeface="Segoe UI Semibold" panose="020B0702040204020203" pitchFamily="34" charset="0"/>
              </a:endParaRPr>
            </a:p>
          </p:txBody>
        </p:sp>
      </p:grpSp>
      <p:sp>
        <p:nvSpPr>
          <p:cNvPr id="106" name="Title 105"/>
          <p:cNvSpPr>
            <a:spLocks noGrp="1"/>
          </p:cNvSpPr>
          <p:nvPr>
            <p:ph type="title"/>
          </p:nvPr>
        </p:nvSpPr>
        <p:spPr>
          <a:xfrm>
            <a:off x="274639" y="295274"/>
            <a:ext cx="11889564" cy="917575"/>
          </a:xfrm>
        </p:spPr>
        <p:txBody>
          <a:bodyPr/>
          <a:lstStyle/>
          <a:p>
            <a:r>
              <a:rPr lang="en-US" dirty="0"/>
              <a:t>Control access based on conditions</a:t>
            </a:r>
          </a:p>
        </p:txBody>
      </p:sp>
      <p:sp>
        <p:nvSpPr>
          <p:cNvPr id="243" name="CONDITIONAL ACCESS RISK"/>
          <p:cNvSpPr txBox="1"/>
          <p:nvPr/>
        </p:nvSpPr>
        <p:spPr>
          <a:xfrm>
            <a:off x="6429321" y="1567258"/>
            <a:ext cx="1662253" cy="480131"/>
          </a:xfrm>
          <a:prstGeom prst="rect">
            <a:avLst/>
          </a:prstGeom>
        </p:spPr>
        <p:txBody>
          <a:bodyPr wrap="square">
            <a:spAutoFit/>
          </a:bodyPr>
          <a:lstStyle>
            <a:defPPr>
              <a:defRPr lang="en-US"/>
            </a:defPPr>
            <a:lvl1pPr algn="ctr" defTabSz="932239">
              <a:lnSpc>
                <a:spcPct val="90000"/>
              </a:lnSpc>
              <a:defRPr sz="1400" b="0" kern="0" spc="12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defRPr>
            </a:lvl1pPr>
          </a:lstStyle>
          <a:p>
            <a:pPr algn="l"/>
            <a:r>
              <a:rPr lang="en-US" dirty="0"/>
              <a:t>Conditional</a:t>
            </a:r>
            <a:br>
              <a:rPr lang="en-US" dirty="0"/>
            </a:br>
            <a:r>
              <a:rPr lang="en-US" dirty="0"/>
              <a:t>Access risk</a:t>
            </a:r>
          </a:p>
        </p:txBody>
      </p:sp>
      <p:grpSp>
        <p:nvGrpSpPr>
          <p:cNvPr id="18" name="Group 17">
            <a:extLst>
              <a:ext uri="{FF2B5EF4-FFF2-40B4-BE49-F238E27FC236}">
                <a16:creationId xmlns:a16="http://schemas.microsoft.com/office/drawing/2014/main" id="{C209F672-5C0B-4E69-9E74-6040256F2DB2}"/>
              </a:ext>
            </a:extLst>
          </p:cNvPr>
          <p:cNvGrpSpPr/>
          <p:nvPr/>
        </p:nvGrpSpPr>
        <p:grpSpPr>
          <a:xfrm>
            <a:off x="2528374" y="2596734"/>
            <a:ext cx="932603" cy="932603"/>
            <a:chOff x="3238853" y="2618315"/>
            <a:chExt cx="932603" cy="932603"/>
          </a:xfrm>
        </p:grpSpPr>
        <p:sp>
          <p:nvSpPr>
            <p:cNvPr id="68" name="Oval 67"/>
            <p:cNvSpPr/>
            <p:nvPr/>
          </p:nvSpPr>
          <p:spPr bwMode="auto">
            <a:xfrm>
              <a:off x="3238853" y="2618315"/>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nvGrpSpPr>
            <p:cNvPr id="69" name="Group 68"/>
            <p:cNvGrpSpPr/>
            <p:nvPr/>
          </p:nvGrpSpPr>
          <p:grpSpPr>
            <a:xfrm>
              <a:off x="3450513" y="2884086"/>
              <a:ext cx="509282" cy="401060"/>
              <a:chOff x="10229849" y="1073151"/>
              <a:chExt cx="635000" cy="500063"/>
            </a:xfrm>
            <a:solidFill>
              <a:srgbClr val="0078D7"/>
            </a:solidFill>
          </p:grpSpPr>
          <p:sp>
            <p:nvSpPr>
              <p:cNvPr id="70" name="Freeform 188"/>
              <p:cNvSpPr>
                <a:spLocks noEditPoints="1"/>
              </p:cNvSpPr>
              <p:nvPr/>
            </p:nvSpPr>
            <p:spPr bwMode="auto">
              <a:xfrm>
                <a:off x="10229849" y="1073151"/>
                <a:ext cx="635000" cy="500063"/>
              </a:xfrm>
              <a:custGeom>
                <a:avLst/>
                <a:gdLst>
                  <a:gd name="T0" fmla="*/ 2257 w 2310"/>
                  <a:gd name="T1" fmla="*/ 1792 h 1819"/>
                  <a:gd name="T2" fmla="*/ 2257 w 2310"/>
                  <a:gd name="T3" fmla="*/ 1792 h 1819"/>
                  <a:gd name="T4" fmla="*/ 53 w 2310"/>
                  <a:gd name="T5" fmla="*/ 1792 h 1819"/>
                  <a:gd name="T6" fmla="*/ 26 w 2310"/>
                  <a:gd name="T7" fmla="*/ 1765 h 1819"/>
                  <a:gd name="T8" fmla="*/ 26 w 2310"/>
                  <a:gd name="T9" fmla="*/ 202 h 1819"/>
                  <a:gd name="T10" fmla="*/ 2283 w 2310"/>
                  <a:gd name="T11" fmla="*/ 202 h 1819"/>
                  <a:gd name="T12" fmla="*/ 2283 w 2310"/>
                  <a:gd name="T13" fmla="*/ 1765 h 1819"/>
                  <a:gd name="T14" fmla="*/ 2257 w 2310"/>
                  <a:gd name="T15" fmla="*/ 1792 h 1819"/>
                  <a:gd name="T16" fmla="*/ 53 w 2310"/>
                  <a:gd name="T17" fmla="*/ 26 h 1819"/>
                  <a:gd name="T18" fmla="*/ 53 w 2310"/>
                  <a:gd name="T19" fmla="*/ 26 h 1819"/>
                  <a:gd name="T20" fmla="*/ 2257 w 2310"/>
                  <a:gd name="T21" fmla="*/ 26 h 1819"/>
                  <a:gd name="T22" fmla="*/ 2283 w 2310"/>
                  <a:gd name="T23" fmla="*/ 53 h 1819"/>
                  <a:gd name="T24" fmla="*/ 2283 w 2310"/>
                  <a:gd name="T25" fmla="*/ 175 h 1819"/>
                  <a:gd name="T26" fmla="*/ 26 w 2310"/>
                  <a:gd name="T27" fmla="*/ 175 h 1819"/>
                  <a:gd name="T28" fmla="*/ 26 w 2310"/>
                  <a:gd name="T29" fmla="*/ 53 h 1819"/>
                  <a:gd name="T30" fmla="*/ 53 w 2310"/>
                  <a:gd name="T31" fmla="*/ 26 h 1819"/>
                  <a:gd name="T32" fmla="*/ 2257 w 2310"/>
                  <a:gd name="T33" fmla="*/ 0 h 1819"/>
                  <a:gd name="T34" fmla="*/ 2257 w 2310"/>
                  <a:gd name="T35" fmla="*/ 0 h 1819"/>
                  <a:gd name="T36" fmla="*/ 53 w 2310"/>
                  <a:gd name="T37" fmla="*/ 0 h 1819"/>
                  <a:gd name="T38" fmla="*/ 0 w 2310"/>
                  <a:gd name="T39" fmla="*/ 53 h 1819"/>
                  <a:gd name="T40" fmla="*/ 0 w 2310"/>
                  <a:gd name="T41" fmla="*/ 1765 h 1819"/>
                  <a:gd name="T42" fmla="*/ 53 w 2310"/>
                  <a:gd name="T43" fmla="*/ 1819 h 1819"/>
                  <a:gd name="T44" fmla="*/ 2257 w 2310"/>
                  <a:gd name="T45" fmla="*/ 1819 h 1819"/>
                  <a:gd name="T46" fmla="*/ 2310 w 2310"/>
                  <a:gd name="T47" fmla="*/ 1765 h 1819"/>
                  <a:gd name="T48" fmla="*/ 2310 w 2310"/>
                  <a:gd name="T49" fmla="*/ 53 h 1819"/>
                  <a:gd name="T50" fmla="*/ 2257 w 2310"/>
                  <a:gd name="T51" fmla="*/ 0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10" h="1819">
                    <a:moveTo>
                      <a:pt x="2257" y="1792"/>
                    </a:moveTo>
                    <a:lnTo>
                      <a:pt x="2257" y="1792"/>
                    </a:lnTo>
                    <a:lnTo>
                      <a:pt x="53" y="1792"/>
                    </a:lnTo>
                    <a:cubicBezTo>
                      <a:pt x="38" y="1792"/>
                      <a:pt x="26" y="1780"/>
                      <a:pt x="26" y="1765"/>
                    </a:cubicBezTo>
                    <a:lnTo>
                      <a:pt x="26" y="202"/>
                    </a:lnTo>
                    <a:lnTo>
                      <a:pt x="2283" y="202"/>
                    </a:lnTo>
                    <a:lnTo>
                      <a:pt x="2283" y="1765"/>
                    </a:lnTo>
                    <a:cubicBezTo>
                      <a:pt x="2283" y="1780"/>
                      <a:pt x="2271" y="1792"/>
                      <a:pt x="2257" y="1792"/>
                    </a:cubicBezTo>
                    <a:close/>
                    <a:moveTo>
                      <a:pt x="53" y="26"/>
                    </a:moveTo>
                    <a:lnTo>
                      <a:pt x="53" y="26"/>
                    </a:lnTo>
                    <a:lnTo>
                      <a:pt x="2257" y="26"/>
                    </a:lnTo>
                    <a:cubicBezTo>
                      <a:pt x="2271" y="26"/>
                      <a:pt x="2283" y="38"/>
                      <a:pt x="2283" y="53"/>
                    </a:cubicBezTo>
                    <a:lnTo>
                      <a:pt x="2283" y="175"/>
                    </a:lnTo>
                    <a:lnTo>
                      <a:pt x="26" y="175"/>
                    </a:lnTo>
                    <a:lnTo>
                      <a:pt x="26" y="53"/>
                    </a:lnTo>
                    <a:cubicBezTo>
                      <a:pt x="26" y="38"/>
                      <a:pt x="38" y="26"/>
                      <a:pt x="53" y="26"/>
                    </a:cubicBezTo>
                    <a:close/>
                    <a:moveTo>
                      <a:pt x="2257" y="0"/>
                    </a:moveTo>
                    <a:lnTo>
                      <a:pt x="2257" y="0"/>
                    </a:lnTo>
                    <a:lnTo>
                      <a:pt x="53" y="0"/>
                    </a:lnTo>
                    <a:cubicBezTo>
                      <a:pt x="24" y="0"/>
                      <a:pt x="0" y="24"/>
                      <a:pt x="0" y="53"/>
                    </a:cubicBezTo>
                    <a:lnTo>
                      <a:pt x="0" y="1765"/>
                    </a:lnTo>
                    <a:cubicBezTo>
                      <a:pt x="0" y="1795"/>
                      <a:pt x="24" y="1819"/>
                      <a:pt x="53" y="1819"/>
                    </a:cubicBezTo>
                    <a:lnTo>
                      <a:pt x="2257" y="1819"/>
                    </a:lnTo>
                    <a:cubicBezTo>
                      <a:pt x="2286" y="1819"/>
                      <a:pt x="2310" y="1795"/>
                      <a:pt x="2310" y="1765"/>
                    </a:cubicBezTo>
                    <a:lnTo>
                      <a:pt x="2310" y="53"/>
                    </a:lnTo>
                    <a:cubicBezTo>
                      <a:pt x="2310" y="24"/>
                      <a:pt x="2286" y="0"/>
                      <a:pt x="2257" y="0"/>
                    </a:cubicBezTo>
                    <a:close/>
                  </a:path>
                </a:pathLst>
              </a:custGeom>
              <a:grpFill/>
              <a:ln w="0">
                <a:solidFill>
                  <a:srgbClr val="0078D7"/>
                </a:solid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a:solidFill>
                    <a:srgbClr val="505050"/>
                  </a:solidFill>
                  <a:latin typeface="Segoe UI"/>
                </a:endParaRPr>
              </a:p>
            </p:txBody>
          </p:sp>
          <p:sp>
            <p:nvSpPr>
              <p:cNvPr id="71" name="Freeform 189"/>
              <p:cNvSpPr>
                <a:spLocks noEditPoints="1"/>
              </p:cNvSpPr>
              <p:nvPr/>
            </p:nvSpPr>
            <p:spPr bwMode="auto">
              <a:xfrm>
                <a:off x="10253661" y="1087438"/>
                <a:ext cx="23812" cy="23813"/>
              </a:xfrm>
              <a:custGeom>
                <a:avLst/>
                <a:gdLst>
                  <a:gd name="T0" fmla="*/ 43 w 85"/>
                  <a:gd name="T1" fmla="*/ 27 h 85"/>
                  <a:gd name="T2" fmla="*/ 43 w 85"/>
                  <a:gd name="T3" fmla="*/ 27 h 85"/>
                  <a:gd name="T4" fmla="*/ 59 w 85"/>
                  <a:gd name="T5" fmla="*/ 43 h 85"/>
                  <a:gd name="T6" fmla="*/ 43 w 85"/>
                  <a:gd name="T7" fmla="*/ 59 h 85"/>
                  <a:gd name="T8" fmla="*/ 27 w 85"/>
                  <a:gd name="T9" fmla="*/ 43 h 85"/>
                  <a:gd name="T10" fmla="*/ 43 w 85"/>
                  <a:gd name="T11" fmla="*/ 27 h 85"/>
                  <a:gd name="T12" fmla="*/ 43 w 85"/>
                  <a:gd name="T13" fmla="*/ 85 h 85"/>
                  <a:gd name="T14" fmla="*/ 43 w 85"/>
                  <a:gd name="T15" fmla="*/ 85 h 85"/>
                  <a:gd name="T16" fmla="*/ 85 w 85"/>
                  <a:gd name="T17" fmla="*/ 43 h 85"/>
                  <a:gd name="T18" fmla="*/ 43 w 85"/>
                  <a:gd name="T19" fmla="*/ 0 h 85"/>
                  <a:gd name="T20" fmla="*/ 0 w 85"/>
                  <a:gd name="T21" fmla="*/ 43 h 85"/>
                  <a:gd name="T22" fmla="*/ 43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3" y="27"/>
                    </a:moveTo>
                    <a:lnTo>
                      <a:pt x="43" y="27"/>
                    </a:lnTo>
                    <a:cubicBezTo>
                      <a:pt x="52" y="27"/>
                      <a:pt x="59" y="34"/>
                      <a:pt x="59" y="43"/>
                    </a:cubicBezTo>
                    <a:cubicBezTo>
                      <a:pt x="59" y="52"/>
                      <a:pt x="52" y="59"/>
                      <a:pt x="43" y="59"/>
                    </a:cubicBezTo>
                    <a:cubicBezTo>
                      <a:pt x="34" y="59"/>
                      <a:pt x="27" y="52"/>
                      <a:pt x="27" y="43"/>
                    </a:cubicBezTo>
                    <a:cubicBezTo>
                      <a:pt x="27" y="34"/>
                      <a:pt x="34" y="27"/>
                      <a:pt x="43" y="27"/>
                    </a:cubicBezTo>
                    <a:close/>
                    <a:moveTo>
                      <a:pt x="43" y="85"/>
                    </a:moveTo>
                    <a:lnTo>
                      <a:pt x="43" y="85"/>
                    </a:lnTo>
                    <a:cubicBezTo>
                      <a:pt x="66" y="85"/>
                      <a:pt x="85" y="66"/>
                      <a:pt x="85" y="43"/>
                    </a:cubicBezTo>
                    <a:cubicBezTo>
                      <a:pt x="85" y="20"/>
                      <a:pt x="66" y="0"/>
                      <a:pt x="43" y="0"/>
                    </a:cubicBezTo>
                    <a:cubicBezTo>
                      <a:pt x="19" y="0"/>
                      <a:pt x="0" y="20"/>
                      <a:pt x="0" y="43"/>
                    </a:cubicBezTo>
                    <a:cubicBezTo>
                      <a:pt x="0" y="66"/>
                      <a:pt x="19" y="85"/>
                      <a:pt x="43" y="85"/>
                    </a:cubicBezTo>
                    <a:close/>
                  </a:path>
                </a:pathLst>
              </a:custGeom>
              <a:grpFill/>
              <a:ln w="0">
                <a:solidFill>
                  <a:srgbClr val="0078D7"/>
                </a:solid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a:solidFill>
                    <a:srgbClr val="505050"/>
                  </a:solidFill>
                  <a:latin typeface="Segoe UI"/>
                </a:endParaRPr>
              </a:p>
            </p:txBody>
          </p:sp>
          <p:sp>
            <p:nvSpPr>
              <p:cNvPr id="72" name="Freeform 190"/>
              <p:cNvSpPr>
                <a:spLocks noEditPoints="1"/>
              </p:cNvSpPr>
              <p:nvPr/>
            </p:nvSpPr>
            <p:spPr bwMode="auto">
              <a:xfrm>
                <a:off x="10280649" y="1087438"/>
                <a:ext cx="23812" cy="23813"/>
              </a:xfrm>
              <a:custGeom>
                <a:avLst/>
                <a:gdLst>
                  <a:gd name="T0" fmla="*/ 42 w 84"/>
                  <a:gd name="T1" fmla="*/ 27 h 85"/>
                  <a:gd name="T2" fmla="*/ 42 w 84"/>
                  <a:gd name="T3" fmla="*/ 27 h 85"/>
                  <a:gd name="T4" fmla="*/ 58 w 84"/>
                  <a:gd name="T5" fmla="*/ 43 h 85"/>
                  <a:gd name="T6" fmla="*/ 42 w 84"/>
                  <a:gd name="T7" fmla="*/ 59 h 85"/>
                  <a:gd name="T8" fmla="*/ 26 w 84"/>
                  <a:gd name="T9" fmla="*/ 43 h 85"/>
                  <a:gd name="T10" fmla="*/ 42 w 84"/>
                  <a:gd name="T11" fmla="*/ 27 h 85"/>
                  <a:gd name="T12" fmla="*/ 42 w 84"/>
                  <a:gd name="T13" fmla="*/ 85 h 85"/>
                  <a:gd name="T14" fmla="*/ 42 w 84"/>
                  <a:gd name="T15" fmla="*/ 85 h 85"/>
                  <a:gd name="T16" fmla="*/ 84 w 84"/>
                  <a:gd name="T17" fmla="*/ 43 h 85"/>
                  <a:gd name="T18" fmla="*/ 42 w 84"/>
                  <a:gd name="T19" fmla="*/ 0 h 85"/>
                  <a:gd name="T20" fmla="*/ 0 w 84"/>
                  <a:gd name="T21" fmla="*/ 43 h 85"/>
                  <a:gd name="T22" fmla="*/ 42 w 84"/>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4" y="66"/>
                      <a:pt x="84" y="43"/>
                    </a:cubicBezTo>
                    <a:cubicBezTo>
                      <a:pt x="84"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a:solidFill>
                    <a:srgbClr val="505050"/>
                  </a:solidFill>
                  <a:latin typeface="Segoe UI"/>
                </a:endParaRPr>
              </a:p>
            </p:txBody>
          </p:sp>
          <p:sp>
            <p:nvSpPr>
              <p:cNvPr id="73" name="Freeform 191"/>
              <p:cNvSpPr>
                <a:spLocks noEditPoints="1"/>
              </p:cNvSpPr>
              <p:nvPr/>
            </p:nvSpPr>
            <p:spPr bwMode="auto">
              <a:xfrm>
                <a:off x="10309224" y="1087438"/>
                <a:ext cx="22225" cy="23813"/>
              </a:xfrm>
              <a:custGeom>
                <a:avLst/>
                <a:gdLst>
                  <a:gd name="T0" fmla="*/ 42 w 85"/>
                  <a:gd name="T1" fmla="*/ 27 h 85"/>
                  <a:gd name="T2" fmla="*/ 42 w 85"/>
                  <a:gd name="T3" fmla="*/ 27 h 85"/>
                  <a:gd name="T4" fmla="*/ 58 w 85"/>
                  <a:gd name="T5" fmla="*/ 43 h 85"/>
                  <a:gd name="T6" fmla="*/ 42 w 85"/>
                  <a:gd name="T7" fmla="*/ 59 h 85"/>
                  <a:gd name="T8" fmla="*/ 26 w 85"/>
                  <a:gd name="T9" fmla="*/ 43 h 85"/>
                  <a:gd name="T10" fmla="*/ 42 w 85"/>
                  <a:gd name="T11" fmla="*/ 27 h 85"/>
                  <a:gd name="T12" fmla="*/ 42 w 85"/>
                  <a:gd name="T13" fmla="*/ 85 h 85"/>
                  <a:gd name="T14" fmla="*/ 42 w 85"/>
                  <a:gd name="T15" fmla="*/ 85 h 85"/>
                  <a:gd name="T16" fmla="*/ 85 w 85"/>
                  <a:gd name="T17" fmla="*/ 43 h 85"/>
                  <a:gd name="T18" fmla="*/ 42 w 85"/>
                  <a:gd name="T19" fmla="*/ 0 h 85"/>
                  <a:gd name="T20" fmla="*/ 0 w 85"/>
                  <a:gd name="T21" fmla="*/ 43 h 85"/>
                  <a:gd name="T22" fmla="*/ 42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5" y="66"/>
                      <a:pt x="85" y="43"/>
                    </a:cubicBezTo>
                    <a:cubicBezTo>
                      <a:pt x="85"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a:solidFill>
                    <a:srgbClr val="505050"/>
                  </a:solidFill>
                  <a:latin typeface="Segoe UI"/>
                </a:endParaRPr>
              </a:p>
            </p:txBody>
          </p:sp>
          <p:sp>
            <p:nvSpPr>
              <p:cNvPr id="74" name="Freeform 192"/>
              <p:cNvSpPr>
                <a:spLocks noEditPoints="1"/>
              </p:cNvSpPr>
              <p:nvPr/>
            </p:nvSpPr>
            <p:spPr bwMode="auto">
              <a:xfrm>
                <a:off x="10401299" y="1195388"/>
                <a:ext cx="292100" cy="254000"/>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grpFill/>
              <a:ln w="0">
                <a:solidFill>
                  <a:srgbClr val="0078D7"/>
                </a:solid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a:solidFill>
                    <a:srgbClr val="505050"/>
                  </a:solidFill>
                  <a:latin typeface="Segoe UI"/>
                </a:endParaRPr>
              </a:p>
            </p:txBody>
          </p:sp>
        </p:grpSp>
      </p:grpSp>
      <p:sp>
        <p:nvSpPr>
          <p:cNvPr id="84" name="Rectangle 83"/>
          <p:cNvSpPr/>
          <p:nvPr/>
        </p:nvSpPr>
        <p:spPr>
          <a:xfrm>
            <a:off x="8295427" y="3627343"/>
            <a:ext cx="2281062" cy="424732"/>
          </a:xfrm>
          <a:prstGeom prst="rect">
            <a:avLst/>
          </a:prstGeom>
        </p:spPr>
        <p:txBody>
          <a:bodyPr wrap="square">
            <a:spAutoFit/>
          </a:bodyPr>
          <a:lstStyle/>
          <a:p>
            <a:pPr algn="ctr" defTabSz="932239">
              <a:lnSpc>
                <a:spcPct val="90000"/>
              </a:lnSpc>
              <a:defRPr/>
            </a:pP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Block access</a:t>
            </a:r>
          </a:p>
          <a:p>
            <a:pPr algn="ctr" defTabSz="932239">
              <a:lnSpc>
                <a:spcPct val="90000"/>
              </a:lnSpc>
              <a:defRPr/>
            </a:pP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Force password reset</a:t>
            </a:r>
          </a:p>
        </p:txBody>
      </p:sp>
      <p:sp>
        <p:nvSpPr>
          <p:cNvPr id="10" name="Rectangle 9">
            <a:extLst>
              <a:ext uri="{FF2B5EF4-FFF2-40B4-BE49-F238E27FC236}">
                <a16:creationId xmlns:a16="http://schemas.microsoft.com/office/drawing/2014/main" id="{84A44A02-6F9E-48C9-9408-D80FF82AC2CD}"/>
              </a:ext>
            </a:extLst>
          </p:cNvPr>
          <p:cNvSpPr/>
          <p:nvPr/>
        </p:nvSpPr>
        <p:spPr bwMode="auto">
          <a:xfrm>
            <a:off x="0" y="4670114"/>
            <a:ext cx="12436475" cy="23244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342703" y="4867457"/>
            <a:ext cx="3884935" cy="1831793"/>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p>
            <a:pPr defTabSz="932472" fontAlgn="base">
              <a:lnSpc>
                <a:spcPct val="90000"/>
              </a:lnSpc>
              <a:spcBef>
                <a:spcPct val="0"/>
              </a:spcBef>
              <a:spcAft>
                <a:spcPts val="800"/>
              </a:spcAft>
              <a:tabLst>
                <a:tab pos="524586" algn="l"/>
              </a:tabLst>
              <a:defRPr/>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Role: </a:t>
            </a:r>
            <a:r>
              <a:rPr lang="en-US" sz="1400" kern="0" spc="120" dirty="0">
                <a:gradFill>
                  <a:gsLst>
                    <a:gs pos="0">
                      <a:schemeClr val="tx1"/>
                    </a:gs>
                    <a:gs pos="100000">
                      <a:schemeClr val="tx1"/>
                    </a:gs>
                  </a:gsLst>
                  <a:lin ang="16200000" scaled="1"/>
                </a:gradFill>
                <a:ea typeface="ＭＳ Ｐゴシック" charset="0"/>
                <a:cs typeface="Segoe UI Semilight" panose="020B0402040204020203" pitchFamily="34" charset="0"/>
              </a:rPr>
              <a:t>Sales Account Representative</a:t>
            </a:r>
          </a:p>
          <a:p>
            <a:pPr defTabSz="932472" fontAlgn="base">
              <a:lnSpc>
                <a:spcPct val="90000"/>
              </a:lnSpc>
              <a:spcBef>
                <a:spcPct val="0"/>
              </a:spcBef>
              <a:spcAft>
                <a:spcPts val="800"/>
              </a:spcAft>
              <a:tabLst>
                <a:tab pos="524586" algn="l"/>
              </a:tabLst>
              <a:defRPr/>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Group: </a:t>
            </a:r>
            <a:r>
              <a:rPr lang="en-US" sz="1400" kern="0" spc="120" dirty="0">
                <a:gradFill>
                  <a:gsLst>
                    <a:gs pos="0">
                      <a:schemeClr val="tx1"/>
                    </a:gs>
                    <a:gs pos="100000">
                      <a:schemeClr val="tx1"/>
                    </a:gs>
                  </a:gsLst>
                  <a:lin ang="16200000" scaled="1"/>
                </a:gradFill>
                <a:ea typeface="ＭＳ Ｐゴシック" charset="0"/>
                <a:cs typeface="Segoe UI Semilight" panose="020B0402040204020203" pitchFamily="34" charset="0"/>
              </a:rPr>
              <a:t>London Users</a:t>
            </a:r>
          </a:p>
          <a:p>
            <a:pPr defTabSz="932472" fontAlgn="base">
              <a:lnSpc>
                <a:spcPct val="90000"/>
              </a:lnSpc>
              <a:spcBef>
                <a:spcPct val="0"/>
              </a:spcBef>
              <a:spcAft>
                <a:spcPts val="800"/>
              </a:spcAft>
              <a:tabLst>
                <a:tab pos="524586" algn="l"/>
              </a:tabLst>
              <a:defRPr/>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Client: </a:t>
            </a:r>
            <a:r>
              <a:rPr lang="en-US" sz="1400" kern="0" spc="120" dirty="0">
                <a:gradFill>
                  <a:gsLst>
                    <a:gs pos="0">
                      <a:schemeClr val="tx1"/>
                    </a:gs>
                    <a:gs pos="100000">
                      <a:schemeClr val="tx1"/>
                    </a:gs>
                  </a:gsLst>
                  <a:lin ang="16200000" scaled="1"/>
                </a:gradFill>
                <a:ea typeface="ＭＳ Ｐゴシック" charset="0"/>
                <a:cs typeface="Segoe UI Semilight" panose="020B0402040204020203" pitchFamily="34" charset="0"/>
              </a:rPr>
              <a:t>Mobile</a:t>
            </a:r>
          </a:p>
          <a:p>
            <a:pPr defTabSz="932472" fontAlgn="base">
              <a:lnSpc>
                <a:spcPct val="90000"/>
              </a:lnSpc>
              <a:spcBef>
                <a:spcPct val="0"/>
              </a:spcBef>
              <a:spcAft>
                <a:spcPts val="800"/>
              </a:spcAft>
              <a:tabLst>
                <a:tab pos="524586" algn="l"/>
              </a:tabLst>
              <a:defRPr/>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Config: </a:t>
            </a:r>
            <a:r>
              <a:rPr lang="en-US" sz="1400" kern="0" spc="120" dirty="0">
                <a:gradFill>
                  <a:gsLst>
                    <a:gs pos="0">
                      <a:schemeClr val="tx1"/>
                    </a:gs>
                    <a:gs pos="100000">
                      <a:schemeClr val="tx1"/>
                    </a:gs>
                  </a:gsLst>
                  <a:lin ang="16200000" scaled="1"/>
                </a:gradFill>
                <a:ea typeface="ＭＳ Ｐゴシック" charset="0"/>
                <a:cs typeface="Segoe UI Semilight" panose="020B0402040204020203" pitchFamily="34" charset="0"/>
              </a:rPr>
              <a:t>Corp Proxy</a:t>
            </a:r>
          </a:p>
          <a:p>
            <a:pPr defTabSz="932472" fontAlgn="base">
              <a:lnSpc>
                <a:spcPct val="90000"/>
              </a:lnSpc>
              <a:spcBef>
                <a:spcPct val="0"/>
              </a:spcBef>
              <a:spcAft>
                <a:spcPts val="800"/>
              </a:spcAft>
              <a:tabLst>
                <a:tab pos="524586" algn="l"/>
              </a:tabLst>
              <a:defRPr/>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Location: </a:t>
            </a:r>
            <a:r>
              <a:rPr lang="en-US" sz="1400" kern="0" spc="120" dirty="0">
                <a:gradFill>
                  <a:gsLst>
                    <a:gs pos="0">
                      <a:schemeClr val="tx1"/>
                    </a:gs>
                    <a:gs pos="100000">
                      <a:schemeClr val="tx1"/>
                    </a:gs>
                  </a:gsLst>
                  <a:lin ang="16200000" scaled="1"/>
                </a:gradFill>
                <a:ea typeface="ＭＳ Ｐゴシック" charset="0"/>
                <a:cs typeface="Segoe UI Semilight" panose="020B0402040204020203" pitchFamily="34" charset="0"/>
              </a:rPr>
              <a:t>London, UK</a:t>
            </a:r>
          </a:p>
          <a:p>
            <a:pPr defTabSz="932472" fontAlgn="base">
              <a:lnSpc>
                <a:spcPct val="90000"/>
              </a:lnSpc>
              <a:spcBef>
                <a:spcPct val="0"/>
              </a:spcBef>
              <a:spcAft>
                <a:spcPts val="800"/>
              </a:spcAft>
              <a:tabLst>
                <a:tab pos="584492" algn="l"/>
              </a:tabLst>
              <a:defRPr/>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Last sign-in: </a:t>
            </a:r>
            <a:r>
              <a:rPr lang="en-US" sz="1400" kern="0" spc="120" dirty="0">
                <a:gradFill>
                  <a:gsLst>
                    <a:gs pos="0">
                      <a:schemeClr val="tx1"/>
                    </a:gs>
                    <a:gs pos="100000">
                      <a:schemeClr val="tx1"/>
                    </a:gs>
                  </a:gsLst>
                  <a:lin ang="16200000" scaled="1"/>
                </a:gradFill>
                <a:ea typeface="ＭＳ Ｐゴシック" charset="0"/>
                <a:cs typeface="Segoe UI Semilight" panose="020B0402040204020203" pitchFamily="34" charset="0"/>
              </a:rPr>
              <a:t>5 hours ago</a:t>
            </a:r>
            <a:endParaRPr lang="en-US" kern="0" spc="120" dirty="0">
              <a:gradFill>
                <a:gsLst>
                  <a:gs pos="0">
                    <a:schemeClr val="tx1"/>
                  </a:gs>
                  <a:gs pos="100000">
                    <a:schemeClr val="tx1"/>
                  </a:gs>
                </a:gsLst>
                <a:lin ang="16200000" scaled="1"/>
              </a:gradFill>
              <a:ea typeface="ＭＳ Ｐゴシック" charset="0"/>
              <a:cs typeface="Segoe UI Semilight" panose="020B0402040204020203" pitchFamily="34" charset="0"/>
            </a:endParaRPr>
          </a:p>
        </p:txBody>
      </p:sp>
      <p:sp>
        <p:nvSpPr>
          <p:cNvPr id="12" name="User is a member of a sensitive group"/>
          <p:cNvSpPr/>
          <p:nvPr/>
        </p:nvSpPr>
        <p:spPr>
          <a:xfrm>
            <a:off x="5476531" y="4867457"/>
            <a:ext cx="2874625" cy="307777"/>
          </a:xfrm>
          <a:prstGeom prst="rect">
            <a:avLst/>
          </a:prstGeom>
        </p:spPr>
        <p:txBody>
          <a:bodyPr wrap="square">
            <a:spAutoFit/>
          </a:bodyPr>
          <a:lstStyle/>
          <a:p>
            <a:pPr defTabSz="932597">
              <a:defRPr/>
            </a:pPr>
            <a:r>
              <a:rPr lang="en-US" sz="1400" kern="0" spc="120" dirty="0">
                <a:gradFill>
                  <a:gsLst>
                    <a:gs pos="0">
                      <a:schemeClr val="tx1"/>
                    </a:gs>
                    <a:gs pos="100000">
                      <a:schemeClr val="tx1"/>
                    </a:gs>
                  </a:gsLst>
                  <a:lin ang="16200000" scaled="1"/>
                </a:gradFill>
                <a:ea typeface="ＭＳ Ｐゴシック" charset="0"/>
                <a:cs typeface="Segoe UI Semilight" panose="020B0402040204020203" pitchFamily="34" charset="0"/>
              </a:rPr>
              <a:t>Anonymous IP</a:t>
            </a:r>
          </a:p>
        </p:txBody>
      </p:sp>
      <p:sp>
        <p:nvSpPr>
          <p:cNvPr id="131" name="Application is classified HBI"/>
          <p:cNvSpPr/>
          <p:nvPr/>
        </p:nvSpPr>
        <p:spPr>
          <a:xfrm>
            <a:off x="5476531" y="5142634"/>
            <a:ext cx="4306278" cy="307777"/>
          </a:xfrm>
          <a:prstGeom prst="rect">
            <a:avLst/>
          </a:prstGeom>
        </p:spPr>
        <p:txBody>
          <a:bodyPr wrap="square">
            <a:spAutoFit/>
          </a:bodyPr>
          <a:lstStyle/>
          <a:p>
            <a:pPr defTabSz="932597">
              <a:defRPr/>
            </a:pPr>
            <a:r>
              <a:rPr lang="en-US" sz="1400" kern="0" spc="120" dirty="0">
                <a:gradFill>
                  <a:gsLst>
                    <a:gs pos="0">
                      <a:schemeClr val="tx1"/>
                    </a:gs>
                    <a:gs pos="100000">
                      <a:schemeClr val="tx1"/>
                    </a:gs>
                  </a:gsLst>
                  <a:lin ang="16200000" scaled="1"/>
                </a:gradFill>
                <a:ea typeface="ＭＳ Ｐゴシック" charset="0"/>
                <a:cs typeface="Segoe UI Semilight" panose="020B0402040204020203" pitchFamily="34" charset="0"/>
              </a:rPr>
              <a:t>Unfamiliar sign-in location for this user</a:t>
            </a:r>
          </a:p>
        </p:txBody>
      </p:sp>
      <p:sp>
        <p:nvSpPr>
          <p:cNvPr id="97" name="check 3" title="Icon of a checkmark with a circle around it">
            <a:extLst>
              <a:ext uri="{FF2B5EF4-FFF2-40B4-BE49-F238E27FC236}">
                <a16:creationId xmlns:a16="http://schemas.microsoft.com/office/drawing/2014/main" id="{16CA1708-BB62-4120-B7D3-EED167BC6241}"/>
              </a:ext>
            </a:extLst>
          </p:cNvPr>
          <p:cNvSpPr>
            <a:spLocks noChangeAspect="1" noEditPoints="1"/>
          </p:cNvSpPr>
          <p:nvPr/>
        </p:nvSpPr>
        <p:spPr bwMode="auto">
          <a:xfrm>
            <a:off x="1172050" y="4921480"/>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check 3" title="Icon of a checkmark with a circle around it">
            <a:extLst>
              <a:ext uri="{FF2B5EF4-FFF2-40B4-BE49-F238E27FC236}">
                <a16:creationId xmlns:a16="http://schemas.microsoft.com/office/drawing/2014/main" id="{D6C8E822-7A56-46AD-ADFA-C4C6CF81E5AC}"/>
              </a:ext>
            </a:extLst>
          </p:cNvPr>
          <p:cNvSpPr>
            <a:spLocks noChangeAspect="1" noEditPoints="1"/>
          </p:cNvSpPr>
          <p:nvPr/>
        </p:nvSpPr>
        <p:spPr bwMode="auto">
          <a:xfrm>
            <a:off x="1172050" y="5213727"/>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check 3" title="Icon of a checkmark with a circle around it">
            <a:extLst>
              <a:ext uri="{FF2B5EF4-FFF2-40B4-BE49-F238E27FC236}">
                <a16:creationId xmlns:a16="http://schemas.microsoft.com/office/drawing/2014/main" id="{9DB60969-E83F-4686-A61B-00765A9C72C7}"/>
              </a:ext>
            </a:extLst>
          </p:cNvPr>
          <p:cNvSpPr>
            <a:spLocks noChangeAspect="1" noEditPoints="1"/>
          </p:cNvSpPr>
          <p:nvPr/>
        </p:nvSpPr>
        <p:spPr bwMode="auto">
          <a:xfrm>
            <a:off x="1172050" y="5505974"/>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check 3" title="Icon of a checkmark with a circle around it">
            <a:extLst>
              <a:ext uri="{FF2B5EF4-FFF2-40B4-BE49-F238E27FC236}">
                <a16:creationId xmlns:a16="http://schemas.microsoft.com/office/drawing/2014/main" id="{C32E7C1B-7D3E-4D2A-BEAB-2926DD6C2022}"/>
              </a:ext>
            </a:extLst>
          </p:cNvPr>
          <p:cNvSpPr>
            <a:spLocks noChangeAspect="1" noEditPoints="1"/>
          </p:cNvSpPr>
          <p:nvPr/>
        </p:nvSpPr>
        <p:spPr bwMode="auto">
          <a:xfrm>
            <a:off x="1172050" y="5798221"/>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check 3" title="Icon of a checkmark with a circle around it">
            <a:extLst>
              <a:ext uri="{FF2B5EF4-FFF2-40B4-BE49-F238E27FC236}">
                <a16:creationId xmlns:a16="http://schemas.microsoft.com/office/drawing/2014/main" id="{9D0D797C-70AD-40A4-86F8-104C1FF08E5A}"/>
              </a:ext>
            </a:extLst>
          </p:cNvPr>
          <p:cNvSpPr>
            <a:spLocks noChangeAspect="1" noEditPoints="1"/>
          </p:cNvSpPr>
          <p:nvPr/>
        </p:nvSpPr>
        <p:spPr bwMode="auto">
          <a:xfrm>
            <a:off x="1172050" y="6090468"/>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check 3" title="Icon of a checkmark with a circle around it">
            <a:extLst>
              <a:ext uri="{FF2B5EF4-FFF2-40B4-BE49-F238E27FC236}">
                <a16:creationId xmlns:a16="http://schemas.microsoft.com/office/drawing/2014/main" id="{51266895-DBD7-498B-83C1-758C9005A3B8}"/>
              </a:ext>
            </a:extLst>
          </p:cNvPr>
          <p:cNvSpPr>
            <a:spLocks noChangeAspect="1" noEditPoints="1"/>
          </p:cNvSpPr>
          <p:nvPr/>
        </p:nvSpPr>
        <p:spPr bwMode="auto">
          <a:xfrm>
            <a:off x="1172050" y="6382716"/>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46797BE6-60B8-4026-9C2C-9B6F284F03D0}"/>
              </a:ext>
            </a:extLst>
          </p:cNvPr>
          <p:cNvGrpSpPr/>
          <p:nvPr/>
        </p:nvGrpSpPr>
        <p:grpSpPr>
          <a:xfrm>
            <a:off x="5298801" y="4921479"/>
            <a:ext cx="181435" cy="162788"/>
            <a:chOff x="968811" y="4915445"/>
            <a:chExt cx="169898" cy="152437"/>
          </a:xfrm>
        </p:grpSpPr>
        <p:sp>
          <p:nvSpPr>
            <p:cNvPr id="11" name="Isosceles Triangle 10">
              <a:extLst>
                <a:ext uri="{FF2B5EF4-FFF2-40B4-BE49-F238E27FC236}">
                  <a16:creationId xmlns:a16="http://schemas.microsoft.com/office/drawing/2014/main" id="{7E48954C-FD5F-45D1-8DED-E1BE95A13E66}"/>
                </a:ext>
              </a:extLst>
            </p:cNvPr>
            <p:cNvSpPr/>
            <p:nvPr/>
          </p:nvSpPr>
          <p:spPr bwMode="auto">
            <a:xfrm>
              <a:off x="968811" y="4915445"/>
              <a:ext cx="169898" cy="146464"/>
            </a:xfrm>
            <a:prstGeom prst="triangle">
              <a:avLst/>
            </a:prstGeom>
            <a:no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23CF4A48-91F8-407D-9265-13A64512F754}"/>
                </a:ext>
              </a:extLst>
            </p:cNvPr>
            <p:cNvSpPr txBox="1"/>
            <p:nvPr/>
          </p:nvSpPr>
          <p:spPr>
            <a:xfrm>
              <a:off x="1037713" y="4957082"/>
              <a:ext cx="33664" cy="110800"/>
            </a:xfrm>
            <a:prstGeom prst="rect">
              <a:avLst/>
            </a:prstGeom>
            <a:noFill/>
          </p:spPr>
          <p:txBody>
            <a:bodyPr wrap="none" lIns="0" tIns="0" rIns="0" bIns="0" rtlCol="0">
              <a:spAutoFit/>
            </a:bodyPr>
            <a:lstStyle/>
            <a:p>
              <a:pPr>
                <a:lnSpc>
                  <a:spcPct val="90000"/>
                </a:lnSpc>
                <a:spcAft>
                  <a:spcPts val="600"/>
                </a:spcAft>
              </a:pPr>
              <a:r>
                <a:rPr lang="en-US" sz="800" b="1" dirty="0">
                  <a:gradFill>
                    <a:gsLst>
                      <a:gs pos="2917">
                        <a:schemeClr val="accent6"/>
                      </a:gs>
                      <a:gs pos="96000">
                        <a:schemeClr val="accent6"/>
                      </a:gs>
                    </a:gsLst>
                    <a:lin ang="5400000" scaled="0"/>
                  </a:gradFill>
                </a:rPr>
                <a:t>!</a:t>
              </a:r>
            </a:p>
          </p:txBody>
        </p:sp>
      </p:grpSp>
      <p:grpSp>
        <p:nvGrpSpPr>
          <p:cNvPr id="108" name="Group 107">
            <a:extLst>
              <a:ext uri="{FF2B5EF4-FFF2-40B4-BE49-F238E27FC236}">
                <a16:creationId xmlns:a16="http://schemas.microsoft.com/office/drawing/2014/main" id="{3A4BE7C0-901F-499F-AC18-BD91EE3A7AF4}"/>
              </a:ext>
            </a:extLst>
          </p:cNvPr>
          <p:cNvGrpSpPr/>
          <p:nvPr/>
        </p:nvGrpSpPr>
        <p:grpSpPr>
          <a:xfrm>
            <a:off x="5298801" y="5202372"/>
            <a:ext cx="181435" cy="162788"/>
            <a:chOff x="968811" y="4915445"/>
            <a:chExt cx="169898" cy="152437"/>
          </a:xfrm>
        </p:grpSpPr>
        <p:sp>
          <p:nvSpPr>
            <p:cNvPr id="109" name="Isosceles Triangle 108">
              <a:extLst>
                <a:ext uri="{FF2B5EF4-FFF2-40B4-BE49-F238E27FC236}">
                  <a16:creationId xmlns:a16="http://schemas.microsoft.com/office/drawing/2014/main" id="{E52FC4E5-C2FF-46DA-862F-FC1A289AA4C6}"/>
                </a:ext>
              </a:extLst>
            </p:cNvPr>
            <p:cNvSpPr/>
            <p:nvPr/>
          </p:nvSpPr>
          <p:spPr bwMode="auto">
            <a:xfrm>
              <a:off x="968811" y="4915445"/>
              <a:ext cx="169898" cy="146464"/>
            </a:xfrm>
            <a:prstGeom prst="triangle">
              <a:avLst/>
            </a:prstGeom>
            <a:no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7CD1B776-2044-41EA-9123-69591150B647}"/>
                </a:ext>
              </a:extLst>
            </p:cNvPr>
            <p:cNvSpPr txBox="1"/>
            <p:nvPr/>
          </p:nvSpPr>
          <p:spPr>
            <a:xfrm>
              <a:off x="1037713" y="4957082"/>
              <a:ext cx="33664" cy="110800"/>
            </a:xfrm>
            <a:prstGeom prst="rect">
              <a:avLst/>
            </a:prstGeom>
            <a:noFill/>
          </p:spPr>
          <p:txBody>
            <a:bodyPr wrap="none" lIns="0" tIns="0" rIns="0" bIns="0" rtlCol="0">
              <a:spAutoFit/>
            </a:bodyPr>
            <a:lstStyle/>
            <a:p>
              <a:pPr>
                <a:lnSpc>
                  <a:spcPct val="90000"/>
                </a:lnSpc>
                <a:spcAft>
                  <a:spcPts val="600"/>
                </a:spcAft>
              </a:pPr>
              <a:r>
                <a:rPr lang="en-US" sz="800" b="1" dirty="0">
                  <a:gradFill>
                    <a:gsLst>
                      <a:gs pos="2917">
                        <a:schemeClr val="accent6"/>
                      </a:gs>
                      <a:gs pos="96000">
                        <a:schemeClr val="accent6"/>
                      </a:gs>
                    </a:gsLst>
                    <a:lin ang="5400000" scaled="0"/>
                  </a:gradFill>
                </a:rPr>
                <a:t>!</a:t>
              </a:r>
            </a:p>
          </p:txBody>
        </p:sp>
      </p:grpSp>
      <p:sp>
        <p:nvSpPr>
          <p:cNvPr id="137" name="arrow_15" title="Icon of a arrow in a circle pointed right">
            <a:extLst>
              <a:ext uri="{FF2B5EF4-FFF2-40B4-BE49-F238E27FC236}">
                <a16:creationId xmlns:a16="http://schemas.microsoft.com/office/drawing/2014/main" id="{A1C38DC4-096D-438E-AFF6-C446CD872B14}"/>
              </a:ext>
            </a:extLst>
          </p:cNvPr>
          <p:cNvSpPr>
            <a:spLocks noChangeAspect="1" noEditPoints="1"/>
          </p:cNvSpPr>
          <p:nvPr/>
        </p:nvSpPr>
        <p:spPr bwMode="auto">
          <a:xfrm>
            <a:off x="6187973" y="3600428"/>
            <a:ext cx="214488" cy="21351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38" name="TextBox 137"/>
          <p:cNvSpPr txBox="1"/>
          <p:nvPr/>
        </p:nvSpPr>
        <p:spPr>
          <a:xfrm>
            <a:off x="463102" y="2233921"/>
            <a:ext cx="936862" cy="286232"/>
          </a:xfrm>
          <a:prstGeom prst="rect">
            <a:avLst/>
          </a:prstGeom>
        </p:spPr>
        <p:txBody>
          <a:bodyPr wrap="square">
            <a:spAutoFit/>
          </a:bodyPr>
          <a:lstStyle>
            <a:defPPr>
              <a:defRPr lang="en-US"/>
            </a:defPPr>
            <a:lvl1pPr algn="ctr" defTabSz="932239">
              <a:lnSpc>
                <a:spcPct val="90000"/>
              </a:lnSpc>
              <a:defRPr sz="2000" b="1" kern="0">
                <a:gradFill>
                  <a:gsLst>
                    <a:gs pos="1250">
                      <a:schemeClr val="tx1"/>
                    </a:gs>
                    <a:gs pos="98000">
                      <a:schemeClr val="tx1"/>
                    </a:gs>
                  </a:gsLst>
                  <a:lin ang="5400000" scaled="0"/>
                </a:gradFill>
                <a:latin typeface="Segoe UI"/>
                <a:ea typeface="ＭＳ Ｐゴシック" charset="0"/>
                <a:cs typeface="Segoe UI Semibold" panose="020B0702040204020203" pitchFamily="34" charset="0"/>
              </a:defRPr>
            </a:lvl1pPr>
          </a:lstStyle>
          <a:p>
            <a:r>
              <a:rPr lang="en-US" sz="1400" b="0" spc="120" dirty="0">
                <a:gradFill>
                  <a:gsLst>
                    <a:gs pos="0">
                      <a:schemeClr val="tx1"/>
                    </a:gs>
                    <a:gs pos="100000">
                      <a:schemeClr val="tx1"/>
                    </a:gs>
                  </a:gsLst>
                  <a:lin ang="16200000" scaled="1"/>
                </a:gradFill>
                <a:latin typeface="Segoe UI Semibold" panose="020B0702040204020203" pitchFamily="34" charset="0"/>
              </a:rPr>
              <a:t>User</a:t>
            </a:r>
          </a:p>
        </p:txBody>
      </p:sp>
      <p:grpSp>
        <p:nvGrpSpPr>
          <p:cNvPr id="20" name="Group 19">
            <a:extLst>
              <a:ext uri="{FF2B5EF4-FFF2-40B4-BE49-F238E27FC236}">
                <a16:creationId xmlns:a16="http://schemas.microsoft.com/office/drawing/2014/main" id="{09E514C7-80F4-4B26-8BA8-A6A4288E2ECF}"/>
              </a:ext>
            </a:extLst>
          </p:cNvPr>
          <p:cNvGrpSpPr/>
          <p:nvPr/>
        </p:nvGrpSpPr>
        <p:grpSpPr>
          <a:xfrm>
            <a:off x="465232" y="2596734"/>
            <a:ext cx="932603" cy="932603"/>
            <a:chOff x="1173344" y="2616169"/>
            <a:chExt cx="932603" cy="932603"/>
          </a:xfrm>
        </p:grpSpPr>
        <p:sp>
          <p:nvSpPr>
            <p:cNvPr id="132" name="Oval 131"/>
            <p:cNvSpPr/>
            <p:nvPr/>
          </p:nvSpPr>
          <p:spPr bwMode="auto">
            <a:xfrm>
              <a:off x="1173344" y="2616169"/>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people_4" title="Icon of a person">
              <a:extLst>
                <a:ext uri="{FF2B5EF4-FFF2-40B4-BE49-F238E27FC236}">
                  <a16:creationId xmlns:a16="http://schemas.microsoft.com/office/drawing/2014/main" id="{A6BAE7A0-D03D-450E-BFE9-F27BD5FD1C2B}"/>
                </a:ext>
              </a:extLst>
            </p:cNvPr>
            <p:cNvSpPr>
              <a:spLocks noChangeAspect="1" noEditPoints="1"/>
            </p:cNvSpPr>
            <p:nvPr/>
          </p:nvSpPr>
          <p:spPr bwMode="auto">
            <a:xfrm>
              <a:off x="1478194" y="289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0" name="Rectangle 139"/>
          <p:cNvSpPr/>
          <p:nvPr/>
        </p:nvSpPr>
        <p:spPr bwMode="auto">
          <a:xfrm>
            <a:off x="3769178" y="2636238"/>
            <a:ext cx="2035124" cy="853595"/>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p>
            <a:pPr defTabSz="932472" fontAlgn="base">
              <a:lnSpc>
                <a:spcPct val="90000"/>
              </a:lnSpc>
              <a:spcBef>
                <a:spcPct val="0"/>
              </a:spcBef>
              <a:spcAft>
                <a:spcPts val="300"/>
              </a:spcAft>
              <a:tabLst>
                <a:tab pos="524586" algn="l"/>
              </a:tabLst>
            </a:pPr>
            <a:r>
              <a:rPr lang="en-US" sz="12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Health: </a:t>
            </a: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Fully patched</a:t>
            </a:r>
          </a:p>
          <a:p>
            <a:pPr defTabSz="932472" fontAlgn="base">
              <a:lnSpc>
                <a:spcPct val="90000"/>
              </a:lnSpc>
              <a:spcBef>
                <a:spcPct val="0"/>
              </a:spcBef>
              <a:spcAft>
                <a:spcPts val="300"/>
              </a:spcAft>
              <a:tabLst>
                <a:tab pos="524586" algn="l"/>
              </a:tabLst>
            </a:pPr>
            <a:r>
              <a:rPr lang="en-US" sz="12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Client: </a:t>
            </a: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Browser</a:t>
            </a:r>
          </a:p>
          <a:p>
            <a:pPr defTabSz="932472" fontAlgn="base">
              <a:lnSpc>
                <a:spcPct val="90000"/>
              </a:lnSpc>
              <a:spcBef>
                <a:spcPct val="0"/>
              </a:spcBef>
              <a:spcAft>
                <a:spcPts val="300"/>
              </a:spcAft>
              <a:tabLst>
                <a:tab pos="524586" algn="l"/>
              </a:tabLst>
            </a:pPr>
            <a:r>
              <a:rPr lang="en-US" sz="12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Config: </a:t>
            </a: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Anonymous</a:t>
            </a:r>
          </a:p>
          <a:p>
            <a:pPr defTabSz="932472" fontAlgn="base">
              <a:lnSpc>
                <a:spcPct val="90000"/>
              </a:lnSpc>
              <a:spcBef>
                <a:spcPct val="0"/>
              </a:spcBef>
              <a:spcAft>
                <a:spcPts val="300"/>
              </a:spcAft>
              <a:tabLst>
                <a:tab pos="524586" algn="l"/>
              </a:tabLst>
            </a:pPr>
            <a:r>
              <a:rPr lang="en-US" sz="12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Last seen: </a:t>
            </a: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Asia</a:t>
            </a:r>
          </a:p>
        </p:txBody>
      </p:sp>
      <p:sp>
        <p:nvSpPr>
          <p:cNvPr id="141" name="check 3" title="Icon of a checkmark with a circle around it">
            <a:extLst>
              <a:ext uri="{FF2B5EF4-FFF2-40B4-BE49-F238E27FC236}">
                <a16:creationId xmlns:a16="http://schemas.microsoft.com/office/drawing/2014/main" id="{BB3B4242-F329-457B-BB52-5AE0962ADCC1}"/>
              </a:ext>
            </a:extLst>
          </p:cNvPr>
          <p:cNvSpPr>
            <a:spLocks noChangeAspect="1" noEditPoints="1"/>
          </p:cNvSpPr>
          <p:nvPr/>
        </p:nvSpPr>
        <p:spPr bwMode="auto">
          <a:xfrm>
            <a:off x="3562371" y="2692511"/>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check 3" title="Icon of a checkmark with a circle around it">
            <a:extLst>
              <a:ext uri="{FF2B5EF4-FFF2-40B4-BE49-F238E27FC236}">
                <a16:creationId xmlns:a16="http://schemas.microsoft.com/office/drawing/2014/main" id="{DBE63348-84E9-485E-856E-5EA78F4C0F08}"/>
              </a:ext>
            </a:extLst>
          </p:cNvPr>
          <p:cNvSpPr>
            <a:spLocks noChangeAspect="1" noEditPoints="1"/>
          </p:cNvSpPr>
          <p:nvPr/>
        </p:nvSpPr>
        <p:spPr bwMode="auto">
          <a:xfrm>
            <a:off x="3562371" y="2887801"/>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76D70841-7234-432D-917C-0E60A175AE26}"/>
              </a:ext>
            </a:extLst>
          </p:cNvPr>
          <p:cNvGrpSpPr/>
          <p:nvPr/>
        </p:nvGrpSpPr>
        <p:grpSpPr>
          <a:xfrm>
            <a:off x="3547812" y="3083091"/>
            <a:ext cx="181435" cy="162788"/>
            <a:chOff x="968811" y="4915445"/>
            <a:chExt cx="169898" cy="152437"/>
          </a:xfrm>
        </p:grpSpPr>
        <p:sp>
          <p:nvSpPr>
            <p:cNvPr id="148" name="Isosceles Triangle 147">
              <a:extLst>
                <a:ext uri="{FF2B5EF4-FFF2-40B4-BE49-F238E27FC236}">
                  <a16:creationId xmlns:a16="http://schemas.microsoft.com/office/drawing/2014/main" id="{B208E092-8347-4253-8775-1A2F196C6912}"/>
                </a:ext>
              </a:extLst>
            </p:cNvPr>
            <p:cNvSpPr/>
            <p:nvPr/>
          </p:nvSpPr>
          <p:spPr bwMode="auto">
            <a:xfrm>
              <a:off x="968811" y="4915445"/>
              <a:ext cx="169898" cy="146464"/>
            </a:xfrm>
            <a:prstGeom prst="triangle">
              <a:avLst/>
            </a:prstGeom>
            <a:no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TextBox 148">
              <a:extLst>
                <a:ext uri="{FF2B5EF4-FFF2-40B4-BE49-F238E27FC236}">
                  <a16:creationId xmlns:a16="http://schemas.microsoft.com/office/drawing/2014/main" id="{EC1BA7D9-9056-487C-B662-477DF3C0EEB0}"/>
                </a:ext>
              </a:extLst>
            </p:cNvPr>
            <p:cNvSpPr txBox="1"/>
            <p:nvPr/>
          </p:nvSpPr>
          <p:spPr>
            <a:xfrm>
              <a:off x="1037713" y="4957082"/>
              <a:ext cx="33664" cy="110800"/>
            </a:xfrm>
            <a:prstGeom prst="rect">
              <a:avLst/>
            </a:prstGeom>
            <a:noFill/>
          </p:spPr>
          <p:txBody>
            <a:bodyPr wrap="none" lIns="0" tIns="0" rIns="0" bIns="0" rtlCol="0">
              <a:spAutoFit/>
            </a:bodyPr>
            <a:lstStyle/>
            <a:p>
              <a:pPr>
                <a:lnSpc>
                  <a:spcPct val="90000"/>
                </a:lnSpc>
                <a:spcAft>
                  <a:spcPts val="600"/>
                </a:spcAft>
              </a:pPr>
              <a:r>
                <a:rPr lang="en-US" sz="800" b="1" dirty="0">
                  <a:gradFill>
                    <a:gsLst>
                      <a:gs pos="2917">
                        <a:schemeClr val="accent6"/>
                      </a:gs>
                      <a:gs pos="96000">
                        <a:schemeClr val="accent6"/>
                      </a:gs>
                    </a:gsLst>
                    <a:lin ang="5400000" scaled="0"/>
                  </a:gradFill>
                </a:rPr>
                <a:t>!</a:t>
              </a:r>
            </a:p>
          </p:txBody>
        </p:sp>
      </p:grpSp>
      <p:grpSp>
        <p:nvGrpSpPr>
          <p:cNvPr id="145" name="Group 144">
            <a:extLst>
              <a:ext uri="{FF2B5EF4-FFF2-40B4-BE49-F238E27FC236}">
                <a16:creationId xmlns:a16="http://schemas.microsoft.com/office/drawing/2014/main" id="{4A356E4C-7138-4DDD-BC3F-3FE9C4E13583}"/>
              </a:ext>
            </a:extLst>
          </p:cNvPr>
          <p:cNvGrpSpPr/>
          <p:nvPr/>
        </p:nvGrpSpPr>
        <p:grpSpPr>
          <a:xfrm>
            <a:off x="3547812" y="3289734"/>
            <a:ext cx="181435" cy="162788"/>
            <a:chOff x="968811" y="4915445"/>
            <a:chExt cx="169898" cy="152437"/>
          </a:xfrm>
        </p:grpSpPr>
        <p:sp>
          <p:nvSpPr>
            <p:cNvPr id="146" name="Isosceles Triangle 145">
              <a:extLst>
                <a:ext uri="{FF2B5EF4-FFF2-40B4-BE49-F238E27FC236}">
                  <a16:creationId xmlns:a16="http://schemas.microsoft.com/office/drawing/2014/main" id="{B05AA47D-7ECB-4E5D-A81A-896934D53422}"/>
                </a:ext>
              </a:extLst>
            </p:cNvPr>
            <p:cNvSpPr/>
            <p:nvPr/>
          </p:nvSpPr>
          <p:spPr bwMode="auto">
            <a:xfrm>
              <a:off x="968811" y="4915445"/>
              <a:ext cx="169898" cy="146464"/>
            </a:xfrm>
            <a:prstGeom prst="triangle">
              <a:avLst/>
            </a:prstGeom>
            <a:no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TextBox 146">
              <a:extLst>
                <a:ext uri="{FF2B5EF4-FFF2-40B4-BE49-F238E27FC236}">
                  <a16:creationId xmlns:a16="http://schemas.microsoft.com/office/drawing/2014/main" id="{4F2BEA2D-1372-4B98-B0A2-B6C05310AC64}"/>
                </a:ext>
              </a:extLst>
            </p:cNvPr>
            <p:cNvSpPr txBox="1"/>
            <p:nvPr/>
          </p:nvSpPr>
          <p:spPr>
            <a:xfrm>
              <a:off x="1037713" y="4957082"/>
              <a:ext cx="33664" cy="110800"/>
            </a:xfrm>
            <a:prstGeom prst="rect">
              <a:avLst/>
            </a:prstGeom>
            <a:noFill/>
          </p:spPr>
          <p:txBody>
            <a:bodyPr wrap="none" lIns="0" tIns="0" rIns="0" bIns="0" rtlCol="0">
              <a:spAutoFit/>
            </a:bodyPr>
            <a:lstStyle/>
            <a:p>
              <a:pPr>
                <a:lnSpc>
                  <a:spcPct val="90000"/>
                </a:lnSpc>
                <a:spcAft>
                  <a:spcPts val="600"/>
                </a:spcAft>
              </a:pPr>
              <a:r>
                <a:rPr lang="en-US" sz="800" b="1" dirty="0">
                  <a:gradFill>
                    <a:gsLst>
                      <a:gs pos="2917">
                        <a:schemeClr val="accent6"/>
                      </a:gs>
                      <a:gs pos="96000">
                        <a:schemeClr val="accent6"/>
                      </a:gs>
                    </a:gsLst>
                    <a:lin ang="5400000" scaled="0"/>
                  </a:gradFill>
                </a:rPr>
                <a:t>!</a:t>
              </a:r>
            </a:p>
          </p:txBody>
        </p:sp>
      </p:grpSp>
      <p:grpSp>
        <p:nvGrpSpPr>
          <p:cNvPr id="150" name="Group 149">
            <a:extLst>
              <a:ext uri="{FF2B5EF4-FFF2-40B4-BE49-F238E27FC236}">
                <a16:creationId xmlns:a16="http://schemas.microsoft.com/office/drawing/2014/main" id="{65F49DCA-D486-4A8B-9066-872D79E78CC1}"/>
              </a:ext>
            </a:extLst>
          </p:cNvPr>
          <p:cNvGrpSpPr/>
          <p:nvPr/>
        </p:nvGrpSpPr>
        <p:grpSpPr>
          <a:xfrm>
            <a:off x="8969657" y="2596734"/>
            <a:ext cx="932603" cy="932603"/>
            <a:chOff x="8375214" y="5035787"/>
            <a:chExt cx="374904" cy="374904"/>
          </a:xfrm>
        </p:grpSpPr>
        <p:sp>
          <p:nvSpPr>
            <p:cNvPr id="151" name="Oval 150">
              <a:extLst>
                <a:ext uri="{FF2B5EF4-FFF2-40B4-BE49-F238E27FC236}">
                  <a16:creationId xmlns:a16="http://schemas.microsoft.com/office/drawing/2014/main" id="{52943C4E-6B75-40DB-B7F0-A939BA662A55}"/>
                </a:ext>
              </a:extLst>
            </p:cNvPr>
            <p:cNvSpPr/>
            <p:nvPr/>
          </p:nvSpPr>
          <p:spPr bwMode="auto">
            <a:xfrm>
              <a:off x="8375214" y="5035787"/>
              <a:ext cx="374904" cy="374904"/>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dirty="0" err="1">
                <a:gradFill>
                  <a:gsLst>
                    <a:gs pos="0">
                      <a:srgbClr val="FFFFFF"/>
                    </a:gs>
                    <a:gs pos="100000">
                      <a:srgbClr val="FFFFFF"/>
                    </a:gs>
                  </a:gsLst>
                  <a:lin ang="5400000" scaled="0"/>
                </a:gradFill>
                <a:latin typeface="Segoe UI Semilight"/>
                <a:cs typeface="Segoe UI" pitchFamily="34" charset="0"/>
              </a:endParaRPr>
            </a:p>
          </p:txBody>
        </p:sp>
        <p:sp>
          <p:nvSpPr>
            <p:cNvPr id="152" name="Plus Sign 151">
              <a:extLst>
                <a:ext uri="{FF2B5EF4-FFF2-40B4-BE49-F238E27FC236}">
                  <a16:creationId xmlns:a16="http://schemas.microsoft.com/office/drawing/2014/main" id="{3B4AD2B3-3F9F-4A4C-9AC1-BCA6923751DA}"/>
                </a:ext>
              </a:extLst>
            </p:cNvPr>
            <p:cNvSpPr/>
            <p:nvPr/>
          </p:nvSpPr>
          <p:spPr bwMode="auto">
            <a:xfrm rot="2700000">
              <a:off x="8421192" y="5081766"/>
              <a:ext cx="282948" cy="282947"/>
            </a:xfrm>
            <a:prstGeom prst="mathPlus">
              <a:avLst>
                <a:gd name="adj1" fmla="val 3665"/>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6" name="CONFIDENTIAL SALES APP"/>
          <p:cNvSpPr txBox="1"/>
          <p:nvPr/>
        </p:nvSpPr>
        <p:spPr>
          <a:xfrm>
            <a:off x="10900452" y="2176480"/>
            <a:ext cx="1175968" cy="286232"/>
          </a:xfrm>
          <a:prstGeom prst="rect">
            <a:avLst/>
          </a:prstGeom>
        </p:spPr>
        <p:txBody>
          <a:bodyPr wrap="square">
            <a:spAutoFit/>
          </a:bodyPr>
          <a:lstStyle>
            <a:defPPr>
              <a:defRPr lang="en-US"/>
            </a:defPPr>
            <a:lvl1pPr algn="ctr" defTabSz="932239">
              <a:lnSpc>
                <a:spcPct val="90000"/>
              </a:lnSpc>
              <a:defRPr sz="1400" b="0" kern="0" spc="12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defRPr>
            </a:lvl1pPr>
          </a:lstStyle>
          <a:p>
            <a:r>
              <a:rPr lang="en-US" dirty="0"/>
              <a:t>Sales app</a:t>
            </a:r>
          </a:p>
        </p:txBody>
      </p:sp>
      <p:grpSp>
        <p:nvGrpSpPr>
          <p:cNvPr id="224" name="Group 223">
            <a:extLst>
              <a:ext uri="{FF2B5EF4-FFF2-40B4-BE49-F238E27FC236}">
                <a16:creationId xmlns:a16="http://schemas.microsoft.com/office/drawing/2014/main" id="{47668ACE-F01B-4BD2-A45C-87808B052996}"/>
              </a:ext>
            </a:extLst>
          </p:cNvPr>
          <p:cNvGrpSpPr/>
          <p:nvPr/>
        </p:nvGrpSpPr>
        <p:grpSpPr>
          <a:xfrm>
            <a:off x="11020180" y="2548999"/>
            <a:ext cx="1056240" cy="1028072"/>
            <a:chOff x="11020180" y="2630852"/>
            <a:chExt cx="1056240" cy="1028072"/>
          </a:xfrm>
        </p:grpSpPr>
        <p:sp>
          <p:nvSpPr>
            <p:cNvPr id="154" name="Oval 153">
              <a:extLst>
                <a:ext uri="{FF2B5EF4-FFF2-40B4-BE49-F238E27FC236}">
                  <a16:creationId xmlns:a16="http://schemas.microsoft.com/office/drawing/2014/main" id="{012B2163-A4A6-423E-9D38-FBFDA630FFD9}"/>
                </a:ext>
              </a:extLst>
            </p:cNvPr>
            <p:cNvSpPr/>
            <p:nvPr/>
          </p:nvSpPr>
          <p:spPr bwMode="auto">
            <a:xfrm>
              <a:off x="11020180" y="2630852"/>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dirty="0">
                <a:gradFill>
                  <a:gsLst>
                    <a:gs pos="0">
                      <a:srgbClr val="FFFFFF"/>
                    </a:gs>
                    <a:gs pos="100000">
                      <a:srgbClr val="FFFFFF"/>
                    </a:gs>
                  </a:gsLst>
                  <a:lin ang="5400000" scaled="0"/>
                </a:gradFill>
                <a:latin typeface="Segoe UI Semilight"/>
                <a:cs typeface="Segoe UI" pitchFamily="34" charset="0"/>
              </a:endParaRPr>
            </a:p>
          </p:txBody>
        </p:sp>
        <p:grpSp>
          <p:nvGrpSpPr>
            <p:cNvPr id="24" name="Group 23">
              <a:extLst>
                <a:ext uri="{FF2B5EF4-FFF2-40B4-BE49-F238E27FC236}">
                  <a16:creationId xmlns:a16="http://schemas.microsoft.com/office/drawing/2014/main" id="{7353B243-8D10-4BB5-B0BE-F5082ADC534C}"/>
                </a:ext>
              </a:extLst>
            </p:cNvPr>
            <p:cNvGrpSpPr/>
            <p:nvPr/>
          </p:nvGrpSpPr>
          <p:grpSpPr>
            <a:xfrm>
              <a:off x="11223935" y="2831673"/>
              <a:ext cx="525092" cy="530960"/>
              <a:chOff x="10497502" y="1272683"/>
              <a:chExt cx="525092" cy="530960"/>
            </a:xfrm>
          </p:grpSpPr>
          <p:sp>
            <p:nvSpPr>
              <p:cNvPr id="155" name="people_4" title="Icon of a person">
                <a:extLst>
                  <a:ext uri="{FF2B5EF4-FFF2-40B4-BE49-F238E27FC236}">
                    <a16:creationId xmlns:a16="http://schemas.microsoft.com/office/drawing/2014/main" id="{66872018-B547-4ED1-8437-6972AA3350BA}"/>
                  </a:ext>
                </a:extLst>
              </p:cNvPr>
              <p:cNvSpPr>
                <a:spLocks noChangeAspect="1" noEditPoints="1"/>
              </p:cNvSpPr>
              <p:nvPr/>
            </p:nvSpPr>
            <p:spPr bwMode="auto">
              <a:xfrm>
                <a:off x="10668251" y="1464110"/>
                <a:ext cx="183594" cy="2052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3" name="Group 22">
                <a:extLst>
                  <a:ext uri="{FF2B5EF4-FFF2-40B4-BE49-F238E27FC236}">
                    <a16:creationId xmlns:a16="http://schemas.microsoft.com/office/drawing/2014/main" id="{7557A81D-5400-4976-B673-938908F31120}"/>
                  </a:ext>
                </a:extLst>
              </p:cNvPr>
              <p:cNvGrpSpPr/>
              <p:nvPr/>
            </p:nvGrpSpPr>
            <p:grpSpPr>
              <a:xfrm>
                <a:off x="10497502" y="1272683"/>
                <a:ext cx="525092" cy="530960"/>
                <a:chOff x="10495760" y="2817750"/>
                <a:chExt cx="525092" cy="530960"/>
              </a:xfrm>
            </p:grpSpPr>
            <p:sp>
              <p:nvSpPr>
                <p:cNvPr id="22" name="Oval 21">
                  <a:extLst>
                    <a:ext uri="{FF2B5EF4-FFF2-40B4-BE49-F238E27FC236}">
                      <a16:creationId xmlns:a16="http://schemas.microsoft.com/office/drawing/2014/main" id="{4310A2B4-BCA4-4FC6-A697-3DAEBFC157DF}"/>
                    </a:ext>
                  </a:extLst>
                </p:cNvPr>
                <p:cNvSpPr/>
                <p:nvPr/>
              </p:nvSpPr>
              <p:spPr bwMode="auto">
                <a:xfrm>
                  <a:off x="10522777" y="2869406"/>
                  <a:ext cx="479304" cy="479304"/>
                </a:xfrm>
                <a:prstGeom prst="ellipse">
                  <a:avLst/>
                </a:pr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a:extLst>
                    <a:ext uri="{FF2B5EF4-FFF2-40B4-BE49-F238E27FC236}">
                      <a16:creationId xmlns:a16="http://schemas.microsoft.com/office/drawing/2014/main" id="{07E396B6-1F03-4148-8285-A31DA995540D}"/>
                    </a:ext>
                  </a:extLst>
                </p:cNvPr>
                <p:cNvSpPr/>
                <p:nvPr/>
              </p:nvSpPr>
              <p:spPr bwMode="auto">
                <a:xfrm>
                  <a:off x="10708515" y="2817750"/>
                  <a:ext cx="103066" cy="103066"/>
                </a:xfrm>
                <a:prstGeom prst="ellipse">
                  <a:avLst/>
                </a:prstGeom>
                <a:solidFill>
                  <a:srgbClr val="F8F8F8"/>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a:extLst>
                    <a:ext uri="{FF2B5EF4-FFF2-40B4-BE49-F238E27FC236}">
                      <a16:creationId xmlns:a16="http://schemas.microsoft.com/office/drawing/2014/main" id="{6019511F-12DB-4C92-94CC-1CD7742B217B}"/>
                    </a:ext>
                  </a:extLst>
                </p:cNvPr>
                <p:cNvSpPr/>
                <p:nvPr/>
              </p:nvSpPr>
              <p:spPr bwMode="auto">
                <a:xfrm>
                  <a:off x="10495760" y="3169371"/>
                  <a:ext cx="103066" cy="103066"/>
                </a:xfrm>
                <a:prstGeom prst="ellipse">
                  <a:avLst/>
                </a:prstGeom>
                <a:solidFill>
                  <a:srgbClr val="F8F8F8"/>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a:extLst>
                    <a:ext uri="{FF2B5EF4-FFF2-40B4-BE49-F238E27FC236}">
                      <a16:creationId xmlns:a16="http://schemas.microsoft.com/office/drawing/2014/main" id="{0200B638-92A7-4AAA-B396-327B7391880C}"/>
                    </a:ext>
                  </a:extLst>
                </p:cNvPr>
                <p:cNvSpPr/>
                <p:nvPr/>
              </p:nvSpPr>
              <p:spPr bwMode="auto">
                <a:xfrm>
                  <a:off x="10917786" y="3169371"/>
                  <a:ext cx="103066" cy="103066"/>
                </a:xfrm>
                <a:prstGeom prst="ellipse">
                  <a:avLst/>
                </a:prstGeom>
                <a:solidFill>
                  <a:srgbClr val="F8F8F8"/>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9" name="MBI"/>
            <p:cNvSpPr>
              <a:spLocks noChangeAspect="1"/>
            </p:cNvSpPr>
            <p:nvPr/>
          </p:nvSpPr>
          <p:spPr bwMode="auto">
            <a:xfrm>
              <a:off x="11610118" y="3372692"/>
              <a:ext cx="466302" cy="286232"/>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 rIns="0" bIns="27432" numCol="1" rtlCol="0" anchor="ctr" anchorCtr="0" compatLnSpc="1">
              <a:prstTxWarp prst="textNoShape">
                <a:avLst/>
              </a:prstTxWarp>
            </a:bodyPr>
            <a:lstStyle/>
            <a:p>
              <a:pPr algn="ctr" defTabSz="951028" fontAlgn="base">
                <a:spcBef>
                  <a:spcPct val="0"/>
                </a:spcBef>
                <a:spcAft>
                  <a:spcPct val="0"/>
                </a:spcAft>
                <a:defRPr/>
              </a:pPr>
              <a:r>
                <a:rPr lang="en-US" sz="1200" b="1" dirty="0">
                  <a:gradFill>
                    <a:gsLst>
                      <a:gs pos="0">
                        <a:schemeClr val="tx1"/>
                      </a:gs>
                      <a:gs pos="100000">
                        <a:schemeClr val="tx1"/>
                      </a:gs>
                    </a:gsLst>
                    <a:lin ang="5400000" scaled="0"/>
                  </a:gradFill>
                  <a:cs typeface="Segoe UI Semibold" panose="020B0702040204020203" pitchFamily="34" charset="0"/>
                </a:rPr>
                <a:t>MBI</a:t>
              </a:r>
            </a:p>
          </p:txBody>
        </p:sp>
      </p:grpSp>
      <p:sp>
        <p:nvSpPr>
          <p:cNvPr id="227" name="Freeform: Shape 226">
            <a:extLst>
              <a:ext uri="{FF2B5EF4-FFF2-40B4-BE49-F238E27FC236}">
                <a16:creationId xmlns:a16="http://schemas.microsoft.com/office/drawing/2014/main" id="{650042E2-1C5E-4D0C-A14A-EA58580001F6}"/>
              </a:ext>
            </a:extLst>
          </p:cNvPr>
          <p:cNvSpPr/>
          <p:nvPr/>
        </p:nvSpPr>
        <p:spPr bwMode="auto">
          <a:xfrm>
            <a:off x="1505904" y="3063035"/>
            <a:ext cx="91440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D75AF291-9192-4CCA-A7AB-2A64284DCD21}"/>
              </a:ext>
            </a:extLst>
          </p:cNvPr>
          <p:cNvSpPr/>
          <p:nvPr/>
        </p:nvSpPr>
        <p:spPr bwMode="auto">
          <a:xfrm>
            <a:off x="5633425" y="3063035"/>
            <a:ext cx="45720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0" name="Freeform: Shape 159">
            <a:extLst>
              <a:ext uri="{FF2B5EF4-FFF2-40B4-BE49-F238E27FC236}">
                <a16:creationId xmlns:a16="http://schemas.microsoft.com/office/drawing/2014/main" id="{FEE57610-C298-4931-9E04-21011785A3D7}"/>
              </a:ext>
            </a:extLst>
          </p:cNvPr>
          <p:cNvSpPr/>
          <p:nvPr/>
        </p:nvSpPr>
        <p:spPr bwMode="auto">
          <a:xfrm>
            <a:off x="7579903" y="3063035"/>
            <a:ext cx="128016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A4CFD9D-5855-4D0A-AA9E-53D149AFF26F}"/>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7845876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27"/>
                                        </p:tgtEl>
                                        <p:attrNameLst>
                                          <p:attrName>style.visibility</p:attrName>
                                        </p:attrNameLst>
                                      </p:cBhvr>
                                      <p:to>
                                        <p:strVal val="visible"/>
                                      </p:to>
                                    </p:set>
                                    <p:animEffect transition="in" filter="wipe(left)">
                                      <p:cBhvr>
                                        <p:cTn id="17" dur="500"/>
                                        <p:tgtEl>
                                          <p:spTgt spid="22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animEffect transition="in" filter="fade">
                                      <p:cBhvr>
                                        <p:cTn id="28" dur="500"/>
                                        <p:tgtEl>
                                          <p:spTgt spid="176"/>
                                        </p:tgtEl>
                                      </p:cBhvr>
                                    </p:animEffect>
                                  </p:childTnLst>
                                </p:cTn>
                              </p:par>
                              <p:par>
                                <p:cTn id="29" presetID="10" presetClass="entr" presetSubtype="0" fill="hold" nodeType="withEffect">
                                  <p:stCondLst>
                                    <p:cond delay="0"/>
                                  </p:stCondLst>
                                  <p:childTnLst>
                                    <p:set>
                                      <p:cBhvr>
                                        <p:cTn id="30" dur="1" fill="hold">
                                          <p:stCondLst>
                                            <p:cond delay="0"/>
                                          </p:stCondLst>
                                        </p:cTn>
                                        <p:tgtEl>
                                          <p:spTgt spid="224"/>
                                        </p:tgtEl>
                                        <p:attrNameLst>
                                          <p:attrName>style.visibility</p:attrName>
                                        </p:attrNameLst>
                                      </p:cBhvr>
                                      <p:to>
                                        <p:strVal val="visible"/>
                                      </p:to>
                                    </p:set>
                                    <p:animEffect transition="in" filter="fade">
                                      <p:cBhvr>
                                        <p:cTn id="31" dur="500"/>
                                        <p:tgtEl>
                                          <p:spTgt spid="224"/>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3"/>
                                        </p:tgtEl>
                                        <p:attrNameLst>
                                          <p:attrName>style.visibility</p:attrName>
                                        </p:attrNameLst>
                                      </p:cBhvr>
                                      <p:to>
                                        <p:strVal val="visible"/>
                                      </p:to>
                                    </p:set>
                                    <p:animEffect transition="in" filter="fade">
                                      <p:cBhvr>
                                        <p:cTn id="42" dur="500"/>
                                        <p:tgtEl>
                                          <p:spTgt spid="243"/>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500"/>
                                        <p:tgtEl>
                                          <p:spTgt spid="99"/>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500"/>
                                        <p:tgtEl>
                                          <p:spTgt spid="101"/>
                                        </p:tgtEl>
                                      </p:cBhvr>
                                    </p:animEffect>
                                  </p:childTnLst>
                                </p:cTn>
                              </p:par>
                            </p:childTnLst>
                          </p:cTn>
                        </p:par>
                        <p:par>
                          <p:cTn id="63" fill="hold">
                            <p:stCondLst>
                              <p:cond delay="5500"/>
                            </p:stCondLst>
                            <p:childTnLst>
                              <p:par>
                                <p:cTn id="64" presetID="10" presetClass="entr" presetSubtype="0" fill="hold" grpId="0" nodeType="after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141"/>
                                        </p:tgtEl>
                                        <p:attrNameLst>
                                          <p:attrName>style.visibility</p:attrName>
                                        </p:attrNameLst>
                                      </p:cBhvr>
                                      <p:to>
                                        <p:strVal val="visible"/>
                                      </p:to>
                                    </p:set>
                                    <p:animEffect transition="in" filter="fade">
                                      <p:cBhvr>
                                        <p:cTn id="70" dur="500"/>
                                        <p:tgtEl>
                                          <p:spTgt spid="141"/>
                                        </p:tgtEl>
                                      </p:cBhvr>
                                    </p:animEffect>
                                  </p:childTnLst>
                                </p:cTn>
                              </p:par>
                            </p:childTnLst>
                          </p:cTn>
                        </p:par>
                        <p:par>
                          <p:cTn id="71" fill="hold">
                            <p:stCondLst>
                              <p:cond delay="6500"/>
                            </p:stCondLst>
                            <p:childTnLst>
                              <p:par>
                                <p:cTn id="72" presetID="10" presetClass="entr" presetSubtype="0" fill="hold" grpId="0" nodeType="after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fade">
                                      <p:cBhvr>
                                        <p:cTn id="74" dur="500"/>
                                        <p:tgtEl>
                                          <p:spTgt spid="142"/>
                                        </p:tgtEl>
                                      </p:cBhvr>
                                    </p:animEffect>
                                  </p:childTnLst>
                                </p:cTn>
                              </p:par>
                            </p:childTnLst>
                          </p:cTn>
                        </p:par>
                        <p:par>
                          <p:cTn id="75" fill="hold">
                            <p:stCondLst>
                              <p:cond delay="7000"/>
                            </p:stCondLst>
                            <p:childTnLst>
                              <p:par>
                                <p:cTn id="76" presetID="10" presetClass="entr" presetSubtype="0" fill="hold" nodeType="afterEffect">
                                  <p:stCondLst>
                                    <p:cond delay="0"/>
                                  </p:stCondLst>
                                  <p:childTnLst>
                                    <p:set>
                                      <p:cBhvr>
                                        <p:cTn id="77" dur="1" fill="hold">
                                          <p:stCondLst>
                                            <p:cond delay="0"/>
                                          </p:stCondLst>
                                        </p:cTn>
                                        <p:tgtEl>
                                          <p:spTgt spid="144"/>
                                        </p:tgtEl>
                                        <p:attrNameLst>
                                          <p:attrName>style.visibility</p:attrName>
                                        </p:attrNameLst>
                                      </p:cBhvr>
                                      <p:to>
                                        <p:strVal val="visible"/>
                                      </p:to>
                                    </p:set>
                                    <p:animEffect transition="in" filter="fade">
                                      <p:cBhvr>
                                        <p:cTn id="78" dur="500"/>
                                        <p:tgtEl>
                                          <p:spTgt spid="144"/>
                                        </p:tgtEl>
                                      </p:cBhvr>
                                    </p:animEffect>
                                  </p:childTnLst>
                                </p:cTn>
                              </p:par>
                            </p:childTnLst>
                          </p:cTn>
                        </p:par>
                        <p:par>
                          <p:cTn id="79" fill="hold">
                            <p:stCondLst>
                              <p:cond delay="7500"/>
                            </p:stCondLst>
                            <p:childTnLst>
                              <p:par>
                                <p:cTn id="80" presetID="10" presetClass="entr" presetSubtype="0" fill="hold"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childTnLst>
                          </p:cTn>
                        </p:par>
                        <p:par>
                          <p:cTn id="86" fill="hold">
                            <p:stCondLst>
                              <p:cond delay="8000"/>
                            </p:stCondLst>
                            <p:childTnLst>
                              <p:par>
                                <p:cTn id="87" presetID="10" presetClass="entr" presetSubtype="0" fill="hold" grpId="0" nodeType="afterEffect">
                                  <p:stCondLst>
                                    <p:cond delay="0"/>
                                  </p:stCondLst>
                                  <p:childTnLst>
                                    <p:set>
                                      <p:cBhvr>
                                        <p:cTn id="88" dur="1" fill="hold">
                                          <p:stCondLst>
                                            <p:cond delay="0"/>
                                          </p:stCondLst>
                                        </p:cTn>
                                        <p:tgtEl>
                                          <p:spTgt spid="137"/>
                                        </p:tgtEl>
                                        <p:attrNameLst>
                                          <p:attrName>style.visibility</p:attrName>
                                        </p:attrNameLst>
                                      </p:cBhvr>
                                      <p:to>
                                        <p:strVal val="visible"/>
                                      </p:to>
                                    </p:set>
                                    <p:animEffect transition="in" filter="fade">
                                      <p:cBhvr>
                                        <p:cTn id="89" dur="500"/>
                                        <p:tgtEl>
                                          <p:spTgt spid="137"/>
                                        </p:tgtEl>
                                      </p:cBhvr>
                                    </p:animEffect>
                                  </p:childTnLst>
                                </p:cTn>
                              </p:par>
                            </p:childTnLst>
                          </p:cTn>
                        </p:par>
                        <p:par>
                          <p:cTn id="90" fill="hold">
                            <p:stCondLst>
                              <p:cond delay="8500"/>
                            </p:stCondLst>
                            <p:childTnLst>
                              <p:par>
                                <p:cTn id="91" presetID="42" presetClass="path" presetSubtype="0" decel="100000" fill="hold" grpId="1" nodeType="afterEffect">
                                  <p:stCondLst>
                                    <p:cond delay="0"/>
                                  </p:stCondLst>
                                  <p:childTnLst>
                                    <p:animMotion origin="layout" path="M 2.86188E-6 8.53382E-7 L 2.86188E-6 -0.09215 " pathEditMode="relative" rAng="0" ptsTypes="AA">
                                      <p:cBhvr>
                                        <p:cTn id="92" dur="2000" fill="hold"/>
                                        <p:tgtEl>
                                          <p:spTgt spid="137"/>
                                        </p:tgtEl>
                                        <p:attrNameLst>
                                          <p:attrName>ppt_x</p:attrName>
                                          <p:attrName>ppt_y</p:attrName>
                                        </p:attrNameLst>
                                      </p:cBhvr>
                                      <p:rCtr x="0" y="-4607"/>
                                    </p:animMotion>
                                  </p:childTnLst>
                                </p:cTn>
                              </p:par>
                            </p:childTnLst>
                          </p:cTn>
                        </p:par>
                        <p:par>
                          <p:cTn id="93" fill="hold">
                            <p:stCondLst>
                              <p:cond delay="10500"/>
                            </p:stCondLst>
                            <p:childTnLst>
                              <p:par>
                                <p:cTn id="94" presetID="10" presetClass="entr" presetSubtype="0" fill="hold" nodeType="afterEffect">
                                  <p:stCondLst>
                                    <p:cond delay="0"/>
                                  </p:stCondLst>
                                  <p:childTnLst>
                                    <p:set>
                                      <p:cBhvr>
                                        <p:cTn id="95" dur="1" fill="hold">
                                          <p:stCondLst>
                                            <p:cond delay="0"/>
                                          </p:stCondLst>
                                        </p:cTn>
                                        <p:tgtEl>
                                          <p:spTgt spid="145"/>
                                        </p:tgtEl>
                                        <p:attrNameLst>
                                          <p:attrName>style.visibility</p:attrName>
                                        </p:attrNameLst>
                                      </p:cBhvr>
                                      <p:to>
                                        <p:strVal val="visible"/>
                                      </p:to>
                                    </p:set>
                                    <p:animEffect transition="in" filter="fade">
                                      <p:cBhvr>
                                        <p:cTn id="96" dur="500"/>
                                        <p:tgtEl>
                                          <p:spTgt spid="145"/>
                                        </p:tgtEl>
                                      </p:cBhvr>
                                    </p:animEffect>
                                  </p:childTnLst>
                                </p:cTn>
                              </p:par>
                            </p:childTnLst>
                          </p:cTn>
                        </p:par>
                        <p:par>
                          <p:cTn id="97" fill="hold">
                            <p:stCondLst>
                              <p:cond delay="11000"/>
                            </p:stCondLst>
                            <p:childTnLst>
                              <p:par>
                                <p:cTn id="98" presetID="10" presetClass="entr" presetSubtype="0" fill="hold" nodeType="afterEffect">
                                  <p:stCondLst>
                                    <p:cond delay="0"/>
                                  </p:stCondLst>
                                  <p:childTnLst>
                                    <p:set>
                                      <p:cBhvr>
                                        <p:cTn id="99" dur="1" fill="hold">
                                          <p:stCondLst>
                                            <p:cond delay="0"/>
                                          </p:stCondLst>
                                        </p:cTn>
                                        <p:tgtEl>
                                          <p:spTgt spid="108"/>
                                        </p:tgtEl>
                                        <p:attrNameLst>
                                          <p:attrName>style.visibility</p:attrName>
                                        </p:attrNameLst>
                                      </p:cBhvr>
                                      <p:to>
                                        <p:strVal val="visible"/>
                                      </p:to>
                                    </p:set>
                                    <p:animEffect transition="in" filter="fade">
                                      <p:cBhvr>
                                        <p:cTn id="100" dur="500"/>
                                        <p:tgtEl>
                                          <p:spTgt spid="10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fade">
                                      <p:cBhvr>
                                        <p:cTn id="103" dur="500"/>
                                        <p:tgtEl>
                                          <p:spTgt spid="131"/>
                                        </p:tgtEl>
                                      </p:cBhvr>
                                    </p:animEffect>
                                  </p:childTnLst>
                                </p:cTn>
                              </p:par>
                            </p:childTnLst>
                          </p:cTn>
                        </p:par>
                        <p:par>
                          <p:cTn id="104" fill="hold">
                            <p:stCondLst>
                              <p:cond delay="11500"/>
                            </p:stCondLst>
                            <p:childTnLst>
                              <p:par>
                                <p:cTn id="105" presetID="42" presetClass="path" presetSubtype="0" decel="100000" fill="hold" grpId="2" nodeType="afterEffect">
                                  <p:stCondLst>
                                    <p:cond delay="0"/>
                                  </p:stCondLst>
                                  <p:childTnLst>
                                    <p:animMotion origin="layout" path="M 2.86188E-6 -0.09215 L 2.86188E-6 -0.17794 " pathEditMode="relative" rAng="0" ptsTypes="AA">
                                      <p:cBhvr>
                                        <p:cTn id="106" dur="2000" fill="hold"/>
                                        <p:tgtEl>
                                          <p:spTgt spid="137"/>
                                        </p:tgtEl>
                                        <p:attrNameLst>
                                          <p:attrName>ppt_x</p:attrName>
                                          <p:attrName>ppt_y</p:attrName>
                                        </p:attrNameLst>
                                      </p:cBhvr>
                                      <p:rCtr x="0" y="-4290"/>
                                    </p:animMotion>
                                  </p:childTnLst>
                                </p:cTn>
                              </p:par>
                            </p:childTnLst>
                          </p:cTn>
                        </p:par>
                        <p:par>
                          <p:cTn id="107" fill="hold">
                            <p:stCondLst>
                              <p:cond delay="13500"/>
                            </p:stCondLst>
                            <p:childTnLst>
                              <p:par>
                                <p:cTn id="108" presetID="22" presetClass="entr" presetSubtype="8" fill="hold" grpId="0" nodeType="afterEffect">
                                  <p:stCondLst>
                                    <p:cond delay="0"/>
                                  </p:stCondLst>
                                  <p:childTnLst>
                                    <p:set>
                                      <p:cBhvr>
                                        <p:cTn id="109" dur="1" fill="hold">
                                          <p:stCondLst>
                                            <p:cond delay="0"/>
                                          </p:stCondLst>
                                        </p:cTn>
                                        <p:tgtEl>
                                          <p:spTgt spid="160"/>
                                        </p:tgtEl>
                                        <p:attrNameLst>
                                          <p:attrName>style.visibility</p:attrName>
                                        </p:attrNameLst>
                                      </p:cBhvr>
                                      <p:to>
                                        <p:strVal val="visible"/>
                                      </p:to>
                                    </p:set>
                                    <p:animEffect transition="in" filter="wipe(left)">
                                      <p:cBhvr>
                                        <p:cTn id="110" dur="500"/>
                                        <p:tgtEl>
                                          <p:spTgt spid="160"/>
                                        </p:tgtEl>
                                      </p:cBhvr>
                                    </p:animEffect>
                                  </p:childTnLst>
                                </p:cTn>
                              </p:par>
                            </p:childTnLst>
                          </p:cTn>
                        </p:par>
                        <p:par>
                          <p:cTn id="111" fill="hold">
                            <p:stCondLst>
                              <p:cond delay="14000"/>
                            </p:stCondLst>
                            <p:childTnLst>
                              <p:par>
                                <p:cTn id="112" presetID="10" presetClass="entr" presetSubtype="0" fill="hold" nodeType="afterEffect">
                                  <p:stCondLst>
                                    <p:cond delay="0"/>
                                  </p:stCondLst>
                                  <p:childTnLst>
                                    <p:set>
                                      <p:cBhvr>
                                        <p:cTn id="113" dur="1" fill="hold">
                                          <p:stCondLst>
                                            <p:cond delay="0"/>
                                          </p:stCondLst>
                                        </p:cTn>
                                        <p:tgtEl>
                                          <p:spTgt spid="150"/>
                                        </p:tgtEl>
                                        <p:attrNameLst>
                                          <p:attrName>style.visibility</p:attrName>
                                        </p:attrNameLst>
                                      </p:cBhvr>
                                      <p:to>
                                        <p:strVal val="visible"/>
                                      </p:to>
                                    </p:set>
                                    <p:animEffect transition="in" filter="fade">
                                      <p:cBhvr>
                                        <p:cTn id="114" dur="500"/>
                                        <p:tgtEl>
                                          <p:spTgt spid="15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84" grpId="0"/>
      <p:bldP spid="2" grpId="0"/>
      <p:bldP spid="12" grpId="0"/>
      <p:bldP spid="131" grpId="0"/>
      <p:bldP spid="97" grpId="0" animBg="1"/>
      <p:bldP spid="98" grpId="0" animBg="1"/>
      <p:bldP spid="99" grpId="0" animBg="1"/>
      <p:bldP spid="100" grpId="0" animBg="1"/>
      <p:bldP spid="101" grpId="0" animBg="1"/>
      <p:bldP spid="104" grpId="0" animBg="1"/>
      <p:bldP spid="137" grpId="0" animBg="1"/>
      <p:bldP spid="137" grpId="1" animBg="1"/>
      <p:bldP spid="137" grpId="2" animBg="1"/>
      <p:bldP spid="138" grpId="0"/>
      <p:bldP spid="140" grpId="0"/>
      <p:bldP spid="141" grpId="0" animBg="1"/>
      <p:bldP spid="142" grpId="0" animBg="1"/>
      <p:bldP spid="176" grpId="0"/>
      <p:bldP spid="227" grpId="0" animBg="1"/>
      <p:bldP spid="159" grpId="0" animBg="1"/>
      <p:bldP spid="16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6"/>
          <a:srcRect l="10240" r="17326"/>
          <a:stretch/>
        </p:blipFill>
        <p:spPr>
          <a:xfrm>
            <a:off x="4846638" y="-1"/>
            <a:ext cx="7589837" cy="6994525"/>
          </a:xfrm>
          <a:prstGeom prst="rect">
            <a:avLst/>
          </a:prstGeom>
        </p:spPr>
      </p:pic>
      <p:sp>
        <p:nvSpPr>
          <p:cNvPr id="10" name="TextBox 9"/>
          <p:cNvSpPr txBox="1"/>
          <p:nvPr/>
        </p:nvSpPr>
        <p:spPr>
          <a:xfrm>
            <a:off x="276362" y="3173795"/>
            <a:ext cx="3497263" cy="1403419"/>
          </a:xfrm>
          <a:prstGeom prst="rect">
            <a:avLst/>
          </a:prstGeom>
          <a:noFill/>
        </p:spPr>
        <p:txBody>
          <a:bodyPr wrap="square" lIns="146304" tIns="146283" rIns="91427" bIns="146283" rtlCol="0">
            <a:spAutoFit/>
          </a:bodyPr>
          <a:lstStyle>
            <a:defPPr>
              <a:defRPr lang="en-US"/>
            </a:defPPr>
            <a:lvl1pPr lvl="0" defTabSz="932472" fontAlgn="base">
              <a:lnSpc>
                <a:spcPct val="90000"/>
              </a:lnSpc>
              <a:spcBef>
                <a:spcPct val="0"/>
              </a:spcBef>
              <a:spcAft>
                <a:spcPct val="0"/>
              </a:spcAft>
              <a:defRPr sz="4000" kern="0" spc="120">
                <a:gradFill>
                  <a:gsLst>
                    <a:gs pos="0">
                      <a:srgbClr val="0078D7"/>
                    </a:gs>
                    <a:gs pos="100000">
                      <a:srgbClr val="0078D7"/>
                    </a:gs>
                  </a:gsLst>
                  <a:lin ang="16200000" scaled="1"/>
                </a:gradFill>
                <a:latin typeface="Segoe UI Light"/>
                <a:ea typeface="ＭＳ Ｐゴシック" charset="0"/>
                <a:cs typeface="Segoe UI Semilight" panose="020B0402040204020203" pitchFamily="34" charset="0"/>
              </a:defRPr>
            </a:lvl1pPr>
          </a:lstStyle>
          <a:p>
            <a:r>
              <a:rPr lang="en-US" dirty="0"/>
              <a:t>Conditional Access</a:t>
            </a:r>
          </a:p>
        </p:txBody>
      </p:sp>
      <p:sp>
        <p:nvSpPr>
          <p:cNvPr id="13" name="Title 3"/>
          <p:cNvSpPr txBox="1">
            <a:spLocks/>
          </p:cNvSpPr>
          <p:nvPr/>
        </p:nvSpPr>
        <p:spPr>
          <a:xfrm>
            <a:off x="276362" y="2111149"/>
            <a:ext cx="3922576" cy="1181862"/>
          </a:xfrm>
          <a:prstGeom prst="rect">
            <a:avLst/>
          </a:prstGeom>
        </p:spPr>
        <p:txBody>
          <a:bodyPr anchor="ctr"/>
          <a:lst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a:lstStyle>
          <a:p>
            <a:pPr defTabSz="931684">
              <a:defRPr/>
            </a:pPr>
            <a:r>
              <a:rPr lang="en-US" sz="8800" spc="-102" dirty="0">
                <a:solidFill>
                  <a:srgbClr val="505050"/>
                </a:solidFill>
                <a:latin typeface="Segoe UI Light"/>
              </a:rPr>
              <a:t>Demo</a:t>
            </a:r>
            <a:endParaRPr lang="en-US" sz="9791" spc="-102" dirty="0">
              <a:solidFill>
                <a:srgbClr val="505050"/>
              </a:solidFill>
              <a:latin typeface="Segoe UI Light"/>
            </a:endParaRPr>
          </a:p>
        </p:txBody>
      </p:sp>
      <p:pic>
        <p:nvPicPr>
          <p:cNvPr id="3" name="Protect your organization at the front door with  Microsoft Enterprise Mobility + Security (EMS)-MRSJPUKdZ0U">
            <a:hlinkClick r:id="" action="ppaction://media"/>
            <a:extLst>
              <a:ext uri="{FF2B5EF4-FFF2-40B4-BE49-F238E27FC236}">
                <a16:creationId xmlns:a16="http://schemas.microsoft.com/office/drawing/2014/main" id="{0269D136-B3D3-480E-8DAA-114C641D2DA9}"/>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90771" y="5285245"/>
            <a:ext cx="2279695" cy="1282329"/>
          </a:xfrm>
          <a:prstGeom prst="rect">
            <a:avLst/>
          </a:prstGeom>
        </p:spPr>
      </p:pic>
    </p:spTree>
    <p:custDataLst>
      <p:tags r:id="rId1"/>
    </p:custDataLst>
    <p:extLst>
      <p:ext uri="{BB962C8B-B14F-4D97-AF65-F5344CB8AC3E}">
        <p14:creationId xmlns:p14="http://schemas.microsoft.com/office/powerpoint/2010/main" val="324410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3" presetClass="path" presetSubtype="0" decel="100000" fill="hold" grpId="1" nodeType="withEffect">
                                  <p:stCondLst>
                                    <p:cond delay="0"/>
                                  </p:stCondLst>
                                  <p:childTnLst>
                                    <p:animMotion origin="layout" path="M 2.96656E-6 -1.42079E-6 L 0.01544 -1.42079E-6 " pathEditMode="relative" rAng="0" ptsTypes="AA">
                                      <p:cBhvr>
                                        <p:cTn id="9" dur="750" spd="-100000" fill="hold"/>
                                        <p:tgtEl>
                                          <p:spTgt spid="1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2.1062E-6 2.75079E-6 L -2.1062E-6 0.02156 " pathEditMode="relative" rAng="0" ptsTypes="AA">
                                      <p:cBhvr>
                                        <p:cTn id="14" dur="750" spd="-100000" fill="hold"/>
                                        <p:tgtEl>
                                          <p:spTgt spid="10"/>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video fullScrn="1">
              <p:cMediaNode vol="80000">
                <p:cTn id="20" fill="hold" display="0">
                  <p:stCondLst>
                    <p:cond delay="indefinite"/>
                  </p:stCondLst>
                </p:cTn>
                <p:tgtEl>
                  <p:spTgt spid="3"/>
                </p:tgtEl>
              </p:cMediaNode>
            </p:video>
          </p:childTnLst>
        </p:cTn>
      </p:par>
    </p:tnLst>
    <p:bldLst>
      <p:bldP spid="10" grpId="0"/>
      <p:bldP spid="10" grpId="1"/>
      <p:bldP spid="13" grpId="0"/>
      <p:bldP spid="13" grpId="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33">
            <a:extLst>
              <a:ext uri="{FF2B5EF4-FFF2-40B4-BE49-F238E27FC236}">
                <a16:creationId xmlns:a16="http://schemas.microsoft.com/office/drawing/2014/main" id="{EDB0FD10-2028-4511-A1CD-A0CCE7FEEC86}"/>
              </a:ext>
            </a:extLst>
          </p:cNvPr>
          <p:cNvSpPr/>
          <p:nvPr/>
        </p:nvSpPr>
        <p:spPr>
          <a:xfrm>
            <a:off x="371655" y="3413610"/>
            <a:ext cx="5053894" cy="521217"/>
          </a:xfrm>
          <a:prstGeom prst="rect">
            <a:avLst/>
          </a:prstGeom>
          <a:noFill/>
          <a:ln cap="flat">
            <a:noFill/>
            <a:prstDash val="solid"/>
          </a:ln>
        </p:spPr>
        <p:txBody>
          <a:bodyPr vert="horz" wrap="square" lIns="182771" tIns="146218" rIns="182771" bIns="146218" anchor="t" anchorCtr="0" compatLnSpc="1">
            <a:noAutofit/>
          </a:bodyPr>
          <a:lstStyle/>
          <a:p>
            <a:pPr defTabSz="913392">
              <a:lnSpc>
                <a:spcPct val="90000"/>
              </a:lnSpc>
              <a:spcBef>
                <a:spcPts val="600"/>
              </a:spcBef>
              <a:defRPr sz="1800" b="0" i="0" u="none" strike="noStrike" kern="0" cap="none" spc="0" baseline="0">
                <a:solidFill>
                  <a:srgbClr val="000000"/>
                </a:solidFill>
                <a:uFillTx/>
              </a:defRPr>
            </a:pPr>
            <a:endParaRPr lang="en-US" sz="2000" kern="0" dirty="0">
              <a:solidFill>
                <a:srgbClr val="505050"/>
              </a:solidFill>
              <a:latin typeface="Segoe UI"/>
            </a:endParaRPr>
          </a:p>
        </p:txBody>
      </p:sp>
      <p:sp>
        <p:nvSpPr>
          <p:cNvPr id="21" name="Rectangle 137">
            <a:extLst>
              <a:ext uri="{FF2B5EF4-FFF2-40B4-BE49-F238E27FC236}">
                <a16:creationId xmlns:a16="http://schemas.microsoft.com/office/drawing/2014/main" id="{AF166B74-FC04-422C-8B9B-176A47150515}"/>
              </a:ext>
            </a:extLst>
          </p:cNvPr>
          <p:cNvSpPr/>
          <p:nvPr/>
        </p:nvSpPr>
        <p:spPr>
          <a:xfrm>
            <a:off x="371655" y="2783568"/>
            <a:ext cx="5053894" cy="521217"/>
          </a:xfrm>
          <a:prstGeom prst="rect">
            <a:avLst/>
          </a:prstGeom>
          <a:noFill/>
          <a:ln cap="flat">
            <a:noFill/>
            <a:prstDash val="solid"/>
          </a:ln>
        </p:spPr>
        <p:txBody>
          <a:bodyPr vert="horz" wrap="square" lIns="182771" tIns="146218" rIns="182771" bIns="146218" anchor="t" anchorCtr="0" compatLnSpc="1">
            <a:noAutofit/>
          </a:bodyPr>
          <a:lstStyle/>
          <a:p>
            <a:pPr defTabSz="913392">
              <a:lnSpc>
                <a:spcPct val="90000"/>
              </a:lnSpc>
              <a:spcBef>
                <a:spcPts val="600"/>
              </a:spcBef>
              <a:defRPr sz="1800" b="0" i="0" u="none" strike="noStrike" kern="0" cap="none" spc="0" baseline="0">
                <a:solidFill>
                  <a:srgbClr val="000000"/>
                </a:solidFill>
                <a:uFillTx/>
              </a:defRPr>
            </a:pPr>
            <a:endParaRPr lang="en-US" sz="2000" kern="0" dirty="0">
              <a:solidFill>
                <a:srgbClr val="505050"/>
              </a:solidFill>
              <a:latin typeface="Segoe UI"/>
            </a:endParaRPr>
          </a:p>
        </p:txBody>
      </p:sp>
      <p:sp>
        <p:nvSpPr>
          <p:cNvPr id="3" name="Rectangle 2">
            <a:extLst>
              <a:ext uri="{FF2B5EF4-FFF2-40B4-BE49-F238E27FC236}">
                <a16:creationId xmlns:a16="http://schemas.microsoft.com/office/drawing/2014/main" id="{4696D3E3-B11A-45DD-8EDB-4DEF29A94365}"/>
              </a:ext>
            </a:extLst>
          </p:cNvPr>
          <p:cNvSpPr/>
          <p:nvPr/>
        </p:nvSpPr>
        <p:spPr>
          <a:xfrm>
            <a:off x="300445" y="2132731"/>
            <a:ext cx="5917792" cy="2086725"/>
          </a:xfrm>
          <a:prstGeom prst="rect">
            <a:avLst/>
          </a:prstGeom>
          <a:noFill/>
        </p:spPr>
        <p:txBody>
          <a:bodyPr wrap="square" lIns="182880" tIns="146304" rIns="182880" bIns="146304" rtlCol="0">
            <a:spAutoFit/>
          </a:bodyPr>
          <a:lstStyle/>
          <a:p>
            <a:pPr defTabSz="914224">
              <a:lnSpc>
                <a:spcPct val="90000"/>
              </a:lnSpc>
              <a:spcBef>
                <a:spcPts val="1200"/>
              </a:spcBef>
              <a:spcAft>
                <a:spcPts val="600"/>
              </a:spcAft>
            </a:pPr>
            <a:r>
              <a:rPr lang="en-US" sz="2400" spc="7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Passwordless strong authentication </a:t>
            </a:r>
            <a:br>
              <a:rPr lang="en-US" sz="2400" spc="7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r>
              <a:rPr lang="en-US" sz="2400" spc="7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via multiple factors</a:t>
            </a:r>
            <a:endParaRPr lang="en-US" sz="20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defTabSz="914224">
              <a:lnSpc>
                <a:spcPct val="90000"/>
              </a:lnSpc>
              <a:spcBef>
                <a:spcPts val="1200"/>
              </a:spcBef>
              <a:spcAft>
                <a:spcPts val="600"/>
              </a:spcAft>
            </a:pPr>
            <a:r>
              <a:rPr lang="en-US" sz="2400" spc="7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Single sign-on to thousands of apps</a:t>
            </a:r>
            <a:endParaRPr lang="en-US" sz="20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defTabSz="914224">
              <a:lnSpc>
                <a:spcPct val="90000"/>
              </a:lnSpc>
              <a:spcBef>
                <a:spcPts val="1200"/>
              </a:spcBef>
              <a:spcAft>
                <a:spcPts val="1200"/>
              </a:spcAft>
            </a:pPr>
            <a:r>
              <a:rPr lang="en-US" sz="2400" spc="7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Self-service password reset</a:t>
            </a:r>
          </a:p>
        </p:txBody>
      </p:sp>
      <p:sp>
        <p:nvSpPr>
          <p:cNvPr id="4" name="Title 3">
            <a:extLst>
              <a:ext uri="{FF2B5EF4-FFF2-40B4-BE49-F238E27FC236}">
                <a16:creationId xmlns:a16="http://schemas.microsoft.com/office/drawing/2014/main" id="{7D702CCE-136F-483A-A94D-55C230C400EC}"/>
              </a:ext>
            </a:extLst>
          </p:cNvPr>
          <p:cNvSpPr>
            <a:spLocks noGrp="1"/>
          </p:cNvSpPr>
          <p:nvPr>
            <p:ph type="title"/>
          </p:nvPr>
        </p:nvSpPr>
        <p:spPr>
          <a:xfrm>
            <a:off x="274639" y="295274"/>
            <a:ext cx="5917792" cy="1472068"/>
          </a:xfrm>
        </p:spPr>
        <p:txBody>
          <a:bodyPr/>
          <a:lstStyle/>
          <a:p>
            <a:r>
              <a:rPr lang="en-US" dirty="0"/>
              <a:t>Simplify access to </a:t>
            </a:r>
            <a:br>
              <a:rPr lang="en-US" dirty="0"/>
            </a:br>
            <a:r>
              <a:rPr lang="en-US" dirty="0"/>
              <a:t>devices and apps</a:t>
            </a:r>
            <a:br>
              <a:rPr lang="en-US" dirty="0"/>
            </a:br>
            <a:endParaRPr lang="en-US" dirty="0"/>
          </a:p>
        </p:txBody>
      </p:sp>
      <p:grpSp>
        <p:nvGrpSpPr>
          <p:cNvPr id="2" name="Group 1">
            <a:extLst>
              <a:ext uri="{FF2B5EF4-FFF2-40B4-BE49-F238E27FC236}">
                <a16:creationId xmlns:a16="http://schemas.microsoft.com/office/drawing/2014/main" id="{28834260-B61E-4CAA-BC10-14E633C168C5}"/>
              </a:ext>
            </a:extLst>
          </p:cNvPr>
          <p:cNvGrpSpPr/>
          <p:nvPr/>
        </p:nvGrpSpPr>
        <p:grpSpPr>
          <a:xfrm>
            <a:off x="7904822" y="922398"/>
            <a:ext cx="4531654" cy="4096466"/>
            <a:chOff x="7904822" y="922398"/>
            <a:chExt cx="4531654" cy="4096466"/>
          </a:xfrm>
        </p:grpSpPr>
        <p:pic>
          <p:nvPicPr>
            <p:cNvPr id="32" name="Picture 31" descr="A flat screen tv&#10;&#10;Description generated with high confidence">
              <a:extLst>
                <a:ext uri="{FF2B5EF4-FFF2-40B4-BE49-F238E27FC236}">
                  <a16:creationId xmlns:a16="http://schemas.microsoft.com/office/drawing/2014/main" id="{357C4F29-BDEF-4DD4-8BC8-53B65FDAB3D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6638"/>
            <a:stretch/>
          </p:blipFill>
          <p:spPr>
            <a:xfrm>
              <a:off x="7904822" y="922398"/>
              <a:ext cx="4531654" cy="4096466"/>
            </a:xfrm>
            <a:prstGeom prst="rect">
              <a:avLst/>
            </a:prstGeom>
          </p:spPr>
        </p:pic>
        <p:pic>
          <p:nvPicPr>
            <p:cNvPr id="23" name="Picture 22" descr="A picture containing nature&#10;&#10;Description generated with high confidence">
              <a:extLst>
                <a:ext uri="{FF2B5EF4-FFF2-40B4-BE49-F238E27FC236}">
                  <a16:creationId xmlns:a16="http://schemas.microsoft.com/office/drawing/2014/main" id="{407BDAED-234A-444F-B893-B415EA74759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404"/>
            <a:stretch/>
          </p:blipFill>
          <p:spPr>
            <a:xfrm>
              <a:off x="8213770" y="1269204"/>
              <a:ext cx="4222705" cy="3402809"/>
            </a:xfrm>
            <a:prstGeom prst="rect">
              <a:avLst/>
            </a:prstGeom>
          </p:spPr>
        </p:pic>
      </p:grpSp>
      <p:grpSp>
        <p:nvGrpSpPr>
          <p:cNvPr id="5" name="Group 4">
            <a:extLst>
              <a:ext uri="{FF2B5EF4-FFF2-40B4-BE49-F238E27FC236}">
                <a16:creationId xmlns:a16="http://schemas.microsoft.com/office/drawing/2014/main" id="{1EC2D166-4AE9-4E45-8BBC-E559CD098966}"/>
              </a:ext>
            </a:extLst>
          </p:cNvPr>
          <p:cNvGrpSpPr/>
          <p:nvPr/>
        </p:nvGrpSpPr>
        <p:grpSpPr>
          <a:xfrm>
            <a:off x="6509964" y="3768385"/>
            <a:ext cx="5216421" cy="3108179"/>
            <a:chOff x="6509964" y="3757753"/>
            <a:chExt cx="5216421" cy="3108179"/>
          </a:xfrm>
        </p:grpSpPr>
        <p:pic>
          <p:nvPicPr>
            <p:cNvPr id="24" name="Picture 23">
              <a:extLst>
                <a:ext uri="{FF2B5EF4-FFF2-40B4-BE49-F238E27FC236}">
                  <a16:creationId xmlns:a16="http://schemas.microsoft.com/office/drawing/2014/main" id="{73DF6991-68B2-4A41-9013-479181F5FB2E}"/>
                </a:ext>
              </a:extLst>
            </p:cNvPr>
            <p:cNvPicPr preferRelativeResize="0">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96185" y="3954463"/>
              <a:ext cx="3692729" cy="2080627"/>
            </a:xfrm>
            <a:prstGeom prst="rect">
              <a:avLst/>
            </a:prstGeom>
          </p:spPr>
        </p:pic>
        <p:pic>
          <p:nvPicPr>
            <p:cNvPr id="25" name="Picture 24" descr="A screen shot of an open computer sitting on a desk&#10;&#10;Description generated with very high confidence">
              <a:extLst>
                <a:ext uri="{FF2B5EF4-FFF2-40B4-BE49-F238E27FC236}">
                  <a16:creationId xmlns:a16="http://schemas.microsoft.com/office/drawing/2014/main" id="{970D0968-5B04-437C-9744-7CDA5F25D6B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509964" y="3757753"/>
              <a:ext cx="5216421" cy="3108179"/>
            </a:xfrm>
            <a:prstGeom prst="rect">
              <a:avLst/>
            </a:prstGeom>
          </p:spPr>
        </p:pic>
      </p:grpSp>
      <p:sp>
        <p:nvSpPr>
          <p:cNvPr id="12" name="Rectangle 11">
            <a:extLst>
              <a:ext uri="{FF2B5EF4-FFF2-40B4-BE49-F238E27FC236}">
                <a16:creationId xmlns:a16="http://schemas.microsoft.com/office/drawing/2014/main" id="{B59A6E22-E39C-4310-A3C3-7272C314B751}"/>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22123668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3" presetClass="path" presetSubtype="0" decel="100000" fill="hold" grpId="1" nodeType="withEffect">
                                  <p:stCondLst>
                                    <p:cond delay="0"/>
                                  </p:stCondLst>
                                  <p:childTnLst>
                                    <p:animMotion origin="layout" path="M -4.23794E-7 8.6246E-7 L 0.01545 8.6246E-7 " pathEditMode="relative" rAng="0" ptsTypes="AA">
                                      <p:cBhvr>
                                        <p:cTn id="9" dur="750" spd="-100000" fill="hold"/>
                                        <p:tgtEl>
                                          <p:spTgt spid="4"/>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2.80317E-6 3.53609E-6 L -2.80317E-6 0.02156 " pathEditMode="relative" rAng="0" ptsTypes="AA">
                                      <p:cBhvr>
                                        <p:cTn id="14" dur="750" spd="-100000" fill="hold"/>
                                        <p:tgtEl>
                                          <p:spTgt spid="3"/>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0"/>
                                  </p:stCondLst>
                                  <p:childTnLst>
                                    <p:animMotion origin="layout" path="M -4.19454E-6 2.28325E-6 L -4.19454E-6 0.02156 " pathEditMode="relative" rAng="0" ptsTypes="AA">
                                      <p:cBhvr>
                                        <p:cTn id="19" dur="750" spd="-100000" fill="hold"/>
                                        <p:tgtEl>
                                          <p:spTgt spid="5"/>
                                        </p:tgtEl>
                                        <p:attrNameLst>
                                          <p:attrName>ppt_x</p:attrName>
                                          <p:attrName>ppt_y</p:attrName>
                                        </p:attrNameLst>
                                      </p:cBhvr>
                                      <p:rCtr x="0" y="1067"/>
                                    </p:animMotion>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63" presetClass="path" presetSubtype="0" decel="100000" fill="hold" nodeType="withEffect">
                                  <p:stCondLst>
                                    <p:cond delay="0"/>
                                  </p:stCondLst>
                                  <p:childTnLst>
                                    <p:animMotion origin="layout" path="M -1.99132E-7 1.31185E-6 L 0.01545 1.31185E-6 " pathEditMode="relative" rAng="0" ptsTypes="AA">
                                      <p:cBhvr>
                                        <p:cTn id="24" dur="750" spd="-100000" fill="hold"/>
                                        <p:tgtEl>
                                          <p:spTgt spid="2"/>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276362" y="3173795"/>
            <a:ext cx="4217194" cy="849421"/>
          </a:xfrm>
          <a:prstGeom prst="rect">
            <a:avLst/>
          </a:prstGeom>
          <a:noFill/>
        </p:spPr>
        <p:txBody>
          <a:bodyPr wrap="square" lIns="146304" tIns="146283" rIns="91427" bIns="146283" rtlCol="0">
            <a:spAutoFit/>
          </a:bodyPr>
          <a:lstStyle>
            <a:defPPr>
              <a:defRPr lang="en-US"/>
            </a:defPPr>
            <a:lvl1pPr lvl="0" defTabSz="932472" fontAlgn="base">
              <a:lnSpc>
                <a:spcPct val="90000"/>
              </a:lnSpc>
              <a:spcBef>
                <a:spcPct val="0"/>
              </a:spcBef>
              <a:spcAft>
                <a:spcPct val="0"/>
              </a:spcAft>
              <a:defRPr sz="4000" kern="0" spc="120">
                <a:gradFill>
                  <a:gsLst>
                    <a:gs pos="0">
                      <a:srgbClr val="0078D7"/>
                    </a:gs>
                    <a:gs pos="100000">
                      <a:srgbClr val="0078D7"/>
                    </a:gs>
                  </a:gsLst>
                  <a:lin ang="16200000" scaled="1"/>
                </a:gradFill>
                <a:latin typeface="Segoe UI Light"/>
                <a:ea typeface="ＭＳ Ｐゴシック" charset="0"/>
                <a:cs typeface="Segoe UI Semilight" panose="020B0402040204020203" pitchFamily="34" charset="0"/>
              </a:defRPr>
            </a:lvl1pPr>
          </a:lstStyle>
          <a:p>
            <a:r>
              <a:rPr lang="en-US" dirty="0"/>
              <a:t>Windows Hello </a:t>
            </a:r>
          </a:p>
        </p:txBody>
      </p:sp>
      <p:sp>
        <p:nvSpPr>
          <p:cNvPr id="13" name="Title 3"/>
          <p:cNvSpPr txBox="1">
            <a:spLocks/>
          </p:cNvSpPr>
          <p:nvPr/>
        </p:nvSpPr>
        <p:spPr>
          <a:xfrm>
            <a:off x="276362" y="2111149"/>
            <a:ext cx="5027476" cy="1181862"/>
          </a:xfrm>
          <a:prstGeom prst="rect">
            <a:avLst/>
          </a:prstGeom>
        </p:spPr>
        <p:txBody>
          <a:bodyPr anchor="ctr"/>
          <a:lst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a:lstStyle>
          <a:p>
            <a:pPr defTabSz="931684">
              <a:defRPr/>
            </a:pPr>
            <a:r>
              <a:rPr lang="en-US" sz="8800" spc="-102" dirty="0">
                <a:solidFill>
                  <a:srgbClr val="505050"/>
                </a:solidFill>
                <a:latin typeface="Segoe UI Light"/>
              </a:rPr>
              <a:t>Demo</a:t>
            </a:r>
            <a:endParaRPr lang="en-US" sz="9791" spc="-102" dirty="0">
              <a:solidFill>
                <a:srgbClr val="505050"/>
              </a:solidFill>
              <a:latin typeface="Segoe UI Light"/>
            </a:endParaRPr>
          </a:p>
        </p:txBody>
      </p:sp>
      <p:grpSp>
        <p:nvGrpSpPr>
          <p:cNvPr id="2" name="Group 1">
            <a:extLst>
              <a:ext uri="{FF2B5EF4-FFF2-40B4-BE49-F238E27FC236}">
                <a16:creationId xmlns:a16="http://schemas.microsoft.com/office/drawing/2014/main" id="{B0462E2C-82EC-453E-835F-47C3F18E4BB8}"/>
              </a:ext>
            </a:extLst>
          </p:cNvPr>
          <p:cNvGrpSpPr/>
          <p:nvPr/>
        </p:nvGrpSpPr>
        <p:grpSpPr>
          <a:xfrm>
            <a:off x="6093567" y="547929"/>
            <a:ext cx="6342026" cy="5352415"/>
            <a:chOff x="6093567" y="547929"/>
            <a:chExt cx="6342026" cy="5352415"/>
          </a:xfrm>
        </p:grpSpPr>
        <p:pic>
          <p:nvPicPr>
            <p:cNvPr id="12" name="Picture 11" descr="A flat screen tv&#10;&#10;Description generated with high confidence">
              <a:extLst>
                <a:ext uri="{FF2B5EF4-FFF2-40B4-BE49-F238E27FC236}">
                  <a16:creationId xmlns:a16="http://schemas.microsoft.com/office/drawing/2014/main" id="{66381FC2-9FDE-4F5E-A70F-53A0FC45CD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3567" y="547929"/>
              <a:ext cx="6342026" cy="5352415"/>
            </a:xfrm>
            <a:prstGeom prst="rect">
              <a:avLst/>
            </a:prstGeom>
          </p:spPr>
        </p:pic>
        <p:pic>
          <p:nvPicPr>
            <p:cNvPr id="14" name="Picture 13" descr="A picture containing nature&#10;&#10;Description generated with high confidence">
              <a:extLst>
                <a:ext uri="{FF2B5EF4-FFF2-40B4-BE49-F238E27FC236}">
                  <a16:creationId xmlns:a16="http://schemas.microsoft.com/office/drawing/2014/main" id="{7D04F62A-58BF-473C-B7BE-EE8A93D3488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516961" y="824450"/>
              <a:ext cx="5905932" cy="4739944"/>
            </a:xfrm>
            <a:prstGeom prst="rect">
              <a:avLst/>
            </a:prstGeom>
          </p:spPr>
        </p:pic>
      </p:grpSp>
      <p:pic>
        <p:nvPicPr>
          <p:cNvPr id="15" name="Picture 14">
            <a:extLst>
              <a:ext uri="{FF2B5EF4-FFF2-40B4-BE49-F238E27FC236}">
                <a16:creationId xmlns:a16="http://schemas.microsoft.com/office/drawing/2014/main" id="{1E93DFE0-3B33-40B2-8EAA-0D6F2D24C242}"/>
              </a:ext>
            </a:extLst>
          </p:cNvPr>
          <p:cNvPicPr preferRelativeResize="0">
            <a:picLocks noChangeAspect="1"/>
          </p:cNvPicPr>
          <p:nvPr/>
        </p:nvPicPr>
        <p:blipFill rotWithShape="1">
          <a:blip r:embed="rId6" cstate="email">
            <a:extLst>
              <a:ext uri="{28A0092B-C50C-407E-A947-70E740481C1C}">
                <a14:useLocalDpi xmlns:a14="http://schemas.microsoft.com/office/drawing/2010/main"/>
              </a:ext>
            </a:extLst>
          </a:blip>
          <a:srcRect r="55885"/>
          <a:stretch/>
        </p:blipFill>
        <p:spPr>
          <a:xfrm>
            <a:off x="9058534" y="2701128"/>
            <a:ext cx="3364359" cy="4296957"/>
          </a:xfrm>
          <a:prstGeom prst="rect">
            <a:avLst/>
          </a:prstGeom>
        </p:spPr>
      </p:pic>
      <p:sp>
        <p:nvSpPr>
          <p:cNvPr id="8" name="Rectangle 7">
            <a:extLst>
              <a:ext uri="{FF2B5EF4-FFF2-40B4-BE49-F238E27FC236}">
                <a16:creationId xmlns:a16="http://schemas.microsoft.com/office/drawing/2014/main" id="{5097EB3C-0F0C-4EFE-A1E3-39DACA02B71B}"/>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403170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3" presetClass="path" presetSubtype="0" decel="100000" fill="hold" grpId="1" nodeType="withEffect">
                                  <p:stCondLst>
                                    <p:cond delay="0"/>
                                  </p:stCondLst>
                                  <p:childTnLst>
                                    <p:animMotion origin="layout" path="M 1.21522E-6 -1.42079E-6 L 0.01544 -1.42079E-6 " pathEditMode="relative" rAng="0" ptsTypes="AA">
                                      <p:cBhvr>
                                        <p:cTn id="9" dur="750" spd="-100000" fill="hold"/>
                                        <p:tgtEl>
                                          <p:spTgt spid="1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1.63646E-6 1.31639E-6 L 1.63646E-6 0.02156 " pathEditMode="relative" rAng="0" ptsTypes="AA">
                                      <p:cBhvr>
                                        <p:cTn id="14" dur="750" spd="-100000" fill="hold"/>
                                        <p:tgtEl>
                                          <p:spTgt spid="10"/>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nodeType="withEffect">
                                  <p:stCondLst>
                                    <p:cond delay="0"/>
                                  </p:stCondLst>
                                  <p:childTnLst>
                                    <p:animMotion origin="layout" path="M -1.99132E-7 1.31185E-6 L 0.01545 1.31185E-6 " pathEditMode="relative" rAng="0" ptsTypes="AA">
                                      <p:cBhvr>
                                        <p:cTn id="19" dur="750" spd="-100000" fill="hold"/>
                                        <p:tgtEl>
                                          <p:spTgt spid="2"/>
                                        </p:tgtEl>
                                        <p:attrNameLst>
                                          <p:attrName>ppt_x</p:attrName>
                                          <p:attrName>ppt_y</p:attrName>
                                        </p:attrNameLst>
                                      </p:cBhvr>
                                      <p:rCtr x="766" y="0"/>
                                    </p:animMotion>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nodeType="withEffect">
                                  <p:stCondLst>
                                    <p:cond delay="0"/>
                                  </p:stCondLst>
                                  <p:childTnLst>
                                    <p:animMotion origin="layout" path="M 0 -3.00045E-6 L 0 0.02156 " pathEditMode="relative" rAng="0" ptsTypes="AA">
                                      <p:cBhvr>
                                        <p:cTn id="24" dur="750" spd="-100000" fill="hold"/>
                                        <p:tgtEl>
                                          <p:spTgt spid="15"/>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C02A2-6176-4BB5-9BA6-B022FFFAB66E}"/>
              </a:ext>
            </a:extLst>
          </p:cNvPr>
          <p:cNvSpPr>
            <a:spLocks noGrp="1"/>
          </p:cNvSpPr>
          <p:nvPr>
            <p:ph type="title"/>
          </p:nvPr>
        </p:nvSpPr>
        <p:spPr>
          <a:xfrm>
            <a:off x="274639" y="295274"/>
            <a:ext cx="11889564" cy="917575"/>
          </a:xfrm>
        </p:spPr>
        <p:txBody>
          <a:bodyPr/>
          <a:lstStyle/>
          <a:p>
            <a:r>
              <a:rPr lang="en-US" dirty="0"/>
              <a:t>Safeguard your credentials</a:t>
            </a:r>
          </a:p>
        </p:txBody>
      </p:sp>
      <p:grpSp>
        <p:nvGrpSpPr>
          <p:cNvPr id="5" name="Group 4">
            <a:extLst>
              <a:ext uri="{FF2B5EF4-FFF2-40B4-BE49-F238E27FC236}">
                <a16:creationId xmlns:a16="http://schemas.microsoft.com/office/drawing/2014/main" id="{9F4F06D2-D25D-4CAB-BBBB-3B13A0294799}"/>
              </a:ext>
            </a:extLst>
          </p:cNvPr>
          <p:cNvGrpSpPr/>
          <p:nvPr/>
        </p:nvGrpSpPr>
        <p:grpSpPr>
          <a:xfrm>
            <a:off x="6248011" y="4152862"/>
            <a:ext cx="2926080" cy="1733138"/>
            <a:chOff x="6248011" y="4152862"/>
            <a:chExt cx="2926080" cy="1733138"/>
          </a:xfrm>
        </p:grpSpPr>
        <p:sp>
          <p:nvSpPr>
            <p:cNvPr id="53" name="Rectangle 129">
              <a:extLst>
                <a:ext uri="{FF2B5EF4-FFF2-40B4-BE49-F238E27FC236}">
                  <a16:creationId xmlns:a16="http://schemas.microsoft.com/office/drawing/2014/main" id="{3E70787B-F31C-4F66-887F-D999836CA06C}"/>
                </a:ext>
              </a:extLst>
            </p:cNvPr>
            <p:cNvSpPr/>
            <p:nvPr/>
          </p:nvSpPr>
          <p:spPr>
            <a:xfrm>
              <a:off x="6248011" y="4808782"/>
              <a:ext cx="2926080" cy="1077218"/>
            </a:xfrm>
            <a:prstGeom prst="rect">
              <a:avLst/>
            </a:prstGeom>
          </p:spPr>
          <p:txBody>
            <a:bodyPr wrap="square" lIns="182880" rIns="182880">
              <a:spAutoFit/>
            </a:bodyPr>
            <a:lstStyle/>
            <a:p>
              <a:pPr defTabSz="913392">
                <a:lnSpc>
                  <a:spcPct val="90000"/>
                </a:lnSpc>
                <a:spcAft>
                  <a:spcPts val="1200"/>
                </a:spcAft>
              </a:pPr>
              <a:r>
                <a:rPr lang="en-US" sz="1200" kern="0" spc="70" dirty="0">
                  <a:gradFill>
                    <a:gsLst>
                      <a:gs pos="1250">
                        <a:schemeClr val="tx1"/>
                      </a:gs>
                      <a:gs pos="100000">
                        <a:schemeClr val="tx1"/>
                      </a:gs>
                    </a:gsLst>
                    <a:lin ang="5400000" scaled="0"/>
                  </a:gradFill>
                  <a:ea typeface="Segoe UI Black" pitchFamily="34"/>
                  <a:cs typeface="Segoe UI Black" pitchFamily="34"/>
                </a:rPr>
                <a:t>Hardened biometric implementation in Windows </a:t>
              </a:r>
              <a:br>
                <a:rPr lang="en-US" sz="1200" kern="0" spc="70" dirty="0">
                  <a:gradFill>
                    <a:gsLst>
                      <a:gs pos="1250">
                        <a:schemeClr val="tx1"/>
                      </a:gs>
                      <a:gs pos="100000">
                        <a:schemeClr val="tx1"/>
                      </a:gs>
                    </a:gsLst>
                    <a:lin ang="5400000" scaled="0"/>
                  </a:gradFill>
                  <a:ea typeface="Segoe UI Black" pitchFamily="34"/>
                  <a:cs typeface="Segoe UI Black" pitchFamily="34"/>
                </a:rPr>
              </a:br>
              <a:r>
                <a:rPr lang="en-US" sz="1200" kern="0" spc="70" dirty="0">
                  <a:gradFill>
                    <a:gsLst>
                      <a:gs pos="1250">
                        <a:schemeClr val="tx1"/>
                      </a:gs>
                      <a:gs pos="100000">
                        <a:schemeClr val="tx1"/>
                      </a:gs>
                    </a:gsLst>
                    <a:lin ang="5400000" scaled="0"/>
                  </a:gradFill>
                  <a:ea typeface="Segoe UI Black" pitchFamily="34"/>
                  <a:cs typeface="Segoe UI Black" pitchFamily="34"/>
                </a:rPr>
                <a:t>and hardware</a:t>
              </a:r>
            </a:p>
            <a:p>
              <a:pPr defTabSz="913392">
                <a:lnSpc>
                  <a:spcPct val="90000"/>
                </a:lnSpc>
                <a:spcAft>
                  <a:spcPts val="1200"/>
                </a:spcAft>
              </a:pPr>
              <a:r>
                <a:rPr lang="en-US" sz="1200" kern="0" spc="70" dirty="0">
                  <a:gradFill>
                    <a:gsLst>
                      <a:gs pos="1250">
                        <a:schemeClr val="tx1"/>
                      </a:gs>
                      <a:gs pos="100000">
                        <a:schemeClr val="tx1"/>
                      </a:gs>
                    </a:gsLst>
                    <a:lin ang="5400000" scaled="0"/>
                  </a:gradFill>
                  <a:ea typeface="Segoe UI Black" pitchFamily="34"/>
                  <a:cs typeface="Segoe UI Black" pitchFamily="34"/>
                </a:rPr>
                <a:t>Anti-spoofing and brute-force protection</a:t>
              </a:r>
            </a:p>
          </p:txBody>
        </p:sp>
        <p:sp>
          <p:nvSpPr>
            <p:cNvPr id="70" name="Rectangle 128">
              <a:extLst>
                <a:ext uri="{FF2B5EF4-FFF2-40B4-BE49-F238E27FC236}">
                  <a16:creationId xmlns:a16="http://schemas.microsoft.com/office/drawing/2014/main" id="{652F51E3-0769-49BE-BF68-E932886B7D21}"/>
                </a:ext>
              </a:extLst>
            </p:cNvPr>
            <p:cNvSpPr/>
            <p:nvPr/>
          </p:nvSpPr>
          <p:spPr>
            <a:xfrm>
              <a:off x="6248011" y="4152862"/>
              <a:ext cx="2926080" cy="341632"/>
            </a:xfrm>
            <a:prstGeom prst="rect">
              <a:avLst/>
            </a:prstGeom>
            <a:noFill/>
          </p:spPr>
          <p:txBody>
            <a:bodyPr wrap="square" lIns="182880" rIns="182880" rtlCol="0" anchor="ctr">
              <a:spAutoFit/>
            </a:bodyPr>
            <a:lstStyle/>
            <a:p>
              <a:pPr defTabSz="914224">
                <a:lnSpc>
                  <a:spcPct val="90000"/>
                </a:lnSpc>
                <a:spcAft>
                  <a:spcPts val="600"/>
                </a:spcAft>
              </a:pPr>
              <a:r>
                <a:rPr lang="en-US" kern="0" spc="120" dirty="0">
                  <a:gradFill>
                    <a:gsLst>
                      <a:gs pos="0">
                        <a:schemeClr val="tx2"/>
                      </a:gs>
                      <a:gs pos="100000">
                        <a:schemeClr val="tx2"/>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Secure biometrics</a:t>
              </a:r>
            </a:p>
          </p:txBody>
        </p:sp>
      </p:grpSp>
      <p:grpSp>
        <p:nvGrpSpPr>
          <p:cNvPr id="8" name="Group 7">
            <a:extLst>
              <a:ext uri="{FF2B5EF4-FFF2-40B4-BE49-F238E27FC236}">
                <a16:creationId xmlns:a16="http://schemas.microsoft.com/office/drawing/2014/main" id="{A391C526-9E8A-4F4F-B2A5-98E426743231}"/>
              </a:ext>
            </a:extLst>
          </p:cNvPr>
          <p:cNvGrpSpPr/>
          <p:nvPr/>
        </p:nvGrpSpPr>
        <p:grpSpPr>
          <a:xfrm>
            <a:off x="9238123" y="4152862"/>
            <a:ext cx="2926080" cy="1733138"/>
            <a:chOff x="9238123" y="4152862"/>
            <a:chExt cx="2926080" cy="1733138"/>
          </a:xfrm>
        </p:grpSpPr>
        <p:sp>
          <p:nvSpPr>
            <p:cNvPr id="52" name="Rectangle 128">
              <a:extLst>
                <a:ext uri="{FF2B5EF4-FFF2-40B4-BE49-F238E27FC236}">
                  <a16:creationId xmlns:a16="http://schemas.microsoft.com/office/drawing/2014/main" id="{2EA066A4-DA36-48DE-995E-10C1D148116A}"/>
                </a:ext>
              </a:extLst>
            </p:cNvPr>
            <p:cNvSpPr/>
            <p:nvPr/>
          </p:nvSpPr>
          <p:spPr>
            <a:xfrm>
              <a:off x="9238123" y="4152862"/>
              <a:ext cx="2926080" cy="590931"/>
            </a:xfrm>
            <a:prstGeom prst="rect">
              <a:avLst/>
            </a:prstGeom>
            <a:noFill/>
          </p:spPr>
          <p:txBody>
            <a:bodyPr wrap="square" lIns="182880" rIns="182880" rtlCol="0" anchor="ctr">
              <a:spAutoFit/>
            </a:bodyPr>
            <a:lstStyle/>
            <a:p>
              <a:pPr defTabSz="914224">
                <a:lnSpc>
                  <a:spcPct val="90000"/>
                </a:lnSpc>
                <a:spcAft>
                  <a:spcPts val="600"/>
                </a:spcAft>
              </a:pPr>
              <a:r>
                <a:rPr lang="en-US" kern="0" spc="120" dirty="0">
                  <a:gradFill>
                    <a:gsLst>
                      <a:gs pos="0">
                        <a:schemeClr val="tx2"/>
                      </a:gs>
                      <a:gs pos="100000">
                        <a:schemeClr val="tx2"/>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Privileged identity management</a:t>
              </a:r>
            </a:p>
          </p:txBody>
        </p:sp>
        <p:sp>
          <p:nvSpPr>
            <p:cNvPr id="71" name="Rectangle 70">
              <a:extLst>
                <a:ext uri="{FF2B5EF4-FFF2-40B4-BE49-F238E27FC236}">
                  <a16:creationId xmlns:a16="http://schemas.microsoft.com/office/drawing/2014/main" id="{1397EEEB-811A-4E45-BBB5-D6DEE7A8E09D}"/>
                </a:ext>
              </a:extLst>
            </p:cNvPr>
            <p:cNvSpPr/>
            <p:nvPr/>
          </p:nvSpPr>
          <p:spPr>
            <a:xfrm>
              <a:off x="9238123" y="4808782"/>
              <a:ext cx="2926080" cy="1077218"/>
            </a:xfrm>
            <a:prstGeom prst="rect">
              <a:avLst/>
            </a:prstGeom>
          </p:spPr>
          <p:txBody>
            <a:bodyPr wrap="square" lIns="182880" rIns="182880">
              <a:spAutoFit/>
            </a:bodyPr>
            <a:lstStyle/>
            <a:p>
              <a:pPr defTabSz="913392">
                <a:lnSpc>
                  <a:spcPct val="90000"/>
                </a:lnSpc>
                <a:spcAft>
                  <a:spcPts val="1200"/>
                </a:spcAft>
                <a:defRPr sz="1800" b="0" i="0" u="none" strike="noStrike" kern="0" cap="none" spc="0" baseline="0">
                  <a:solidFill>
                    <a:srgbClr val="000000"/>
                  </a:solidFill>
                  <a:uFillTx/>
                </a:defRPr>
              </a:pPr>
              <a:r>
                <a:rPr lang="en-US" sz="1200" kern="0" spc="70" dirty="0">
                  <a:gradFill>
                    <a:gsLst>
                      <a:gs pos="1250">
                        <a:schemeClr val="tx1"/>
                      </a:gs>
                      <a:gs pos="100000">
                        <a:schemeClr val="tx1"/>
                      </a:gs>
                    </a:gsLst>
                    <a:lin ang="5400000" scaled="0"/>
                  </a:gradFill>
                  <a:ea typeface="Segoe UI Black" pitchFamily="34"/>
                  <a:cs typeface="Segoe UI Black" pitchFamily="34"/>
                </a:rPr>
                <a:t>Discover, restrict, and monitor </a:t>
              </a:r>
              <a:br>
                <a:rPr lang="en-US" sz="1200" kern="0" spc="70" dirty="0">
                  <a:gradFill>
                    <a:gsLst>
                      <a:gs pos="1250">
                        <a:schemeClr val="tx1"/>
                      </a:gs>
                      <a:gs pos="100000">
                        <a:schemeClr val="tx1"/>
                      </a:gs>
                    </a:gsLst>
                    <a:lin ang="5400000" scaled="0"/>
                  </a:gradFill>
                  <a:ea typeface="Segoe UI Black" pitchFamily="34"/>
                  <a:cs typeface="Segoe UI Black" pitchFamily="34"/>
                </a:rPr>
              </a:br>
              <a:r>
                <a:rPr lang="en-US" sz="1200" kern="0" spc="70" dirty="0">
                  <a:gradFill>
                    <a:gsLst>
                      <a:gs pos="1250">
                        <a:schemeClr val="tx1"/>
                      </a:gs>
                      <a:gs pos="100000">
                        <a:schemeClr val="tx1"/>
                      </a:gs>
                    </a:gsLst>
                    <a:lin ang="5400000" scaled="0"/>
                  </a:gradFill>
                  <a:ea typeface="Segoe UI Black" pitchFamily="34"/>
                  <a:cs typeface="Segoe UI Black" pitchFamily="34"/>
                </a:rPr>
                <a:t>privileged identities</a:t>
              </a:r>
              <a:endParaRPr lang="en-US" sz="1200" kern="0" spc="70" dirty="0">
                <a:gradFill>
                  <a:gsLst>
                    <a:gs pos="1250">
                      <a:schemeClr val="tx1"/>
                    </a:gs>
                    <a:gs pos="100000">
                      <a:schemeClr val="tx1"/>
                    </a:gs>
                  </a:gsLst>
                  <a:lin ang="5400000" scaled="0"/>
                </a:gradFill>
              </a:endParaRPr>
            </a:p>
            <a:p>
              <a:pPr defTabSz="913392">
                <a:lnSpc>
                  <a:spcPct val="90000"/>
                </a:lnSpc>
                <a:spcAft>
                  <a:spcPts val="1200"/>
                </a:spcAft>
                <a:defRPr sz="1800" b="0" i="0" u="none" strike="noStrike" kern="0" cap="none" spc="0" baseline="0">
                  <a:solidFill>
                    <a:srgbClr val="000000"/>
                  </a:solidFill>
                  <a:uFillTx/>
                </a:defRPr>
              </a:pPr>
              <a:r>
                <a:rPr lang="en-US" sz="1200" kern="0" spc="70" dirty="0">
                  <a:gradFill>
                    <a:gsLst>
                      <a:gs pos="1250">
                        <a:schemeClr val="tx1"/>
                      </a:gs>
                      <a:gs pos="100000">
                        <a:schemeClr val="tx1"/>
                      </a:gs>
                    </a:gsLst>
                    <a:lin ang="5400000" scaled="0"/>
                  </a:gradFill>
                </a:rPr>
                <a:t>Enforce on-demand, just-in-</a:t>
              </a:r>
              <a:br>
                <a:rPr lang="en-US" sz="1200" kern="0" spc="70" dirty="0">
                  <a:gradFill>
                    <a:gsLst>
                      <a:gs pos="1250">
                        <a:schemeClr val="tx1"/>
                      </a:gs>
                      <a:gs pos="100000">
                        <a:schemeClr val="tx1"/>
                      </a:gs>
                    </a:gsLst>
                    <a:lin ang="5400000" scaled="0"/>
                  </a:gradFill>
                </a:rPr>
              </a:br>
              <a:r>
                <a:rPr lang="en-US" sz="1200" kern="0" spc="70" dirty="0">
                  <a:gradFill>
                    <a:gsLst>
                      <a:gs pos="1250">
                        <a:schemeClr val="tx1"/>
                      </a:gs>
                      <a:gs pos="100000">
                        <a:schemeClr val="tx1"/>
                      </a:gs>
                    </a:gsLst>
                    <a:lin ang="5400000" scaled="0"/>
                  </a:gradFill>
                </a:rPr>
                <a:t>time administrative access </a:t>
              </a:r>
              <a:br>
                <a:rPr lang="en-US" sz="1200" kern="0" spc="70" dirty="0">
                  <a:gradFill>
                    <a:gsLst>
                      <a:gs pos="1250">
                        <a:schemeClr val="tx1"/>
                      </a:gs>
                      <a:gs pos="100000">
                        <a:schemeClr val="tx1"/>
                      </a:gs>
                    </a:gsLst>
                    <a:lin ang="5400000" scaled="0"/>
                  </a:gradFill>
                </a:rPr>
              </a:br>
              <a:r>
                <a:rPr lang="en-US" sz="1200" kern="0" spc="70" dirty="0">
                  <a:gradFill>
                    <a:gsLst>
                      <a:gs pos="1250">
                        <a:schemeClr val="tx1"/>
                      </a:gs>
                      <a:gs pos="100000">
                        <a:schemeClr val="tx1"/>
                      </a:gs>
                    </a:gsLst>
                    <a:lin ang="5400000" scaled="0"/>
                  </a:gradFill>
                </a:rPr>
                <a:t>when needed</a:t>
              </a:r>
            </a:p>
          </p:txBody>
        </p:sp>
      </p:grpSp>
      <p:grpSp>
        <p:nvGrpSpPr>
          <p:cNvPr id="2" name="Group 1">
            <a:extLst>
              <a:ext uri="{FF2B5EF4-FFF2-40B4-BE49-F238E27FC236}">
                <a16:creationId xmlns:a16="http://schemas.microsoft.com/office/drawing/2014/main" id="{D04C0AED-C722-4751-B931-9BA92BA52CCB}"/>
              </a:ext>
            </a:extLst>
          </p:cNvPr>
          <p:cNvGrpSpPr/>
          <p:nvPr/>
        </p:nvGrpSpPr>
        <p:grpSpPr>
          <a:xfrm>
            <a:off x="267789" y="4152862"/>
            <a:ext cx="2926080" cy="1400739"/>
            <a:chOff x="267789" y="4152862"/>
            <a:chExt cx="2926080" cy="1400739"/>
          </a:xfrm>
        </p:grpSpPr>
        <p:sp>
          <p:nvSpPr>
            <p:cNvPr id="50" name="Rectangle 125">
              <a:extLst>
                <a:ext uri="{FF2B5EF4-FFF2-40B4-BE49-F238E27FC236}">
                  <a16:creationId xmlns:a16="http://schemas.microsoft.com/office/drawing/2014/main" id="{1873538E-441D-4674-A8AC-5261F5A98771}"/>
                </a:ext>
              </a:extLst>
            </p:cNvPr>
            <p:cNvSpPr/>
            <p:nvPr/>
          </p:nvSpPr>
          <p:spPr>
            <a:xfrm>
              <a:off x="267789" y="4152862"/>
              <a:ext cx="2926080" cy="590931"/>
            </a:xfrm>
            <a:prstGeom prst="rect">
              <a:avLst/>
            </a:prstGeom>
            <a:noFill/>
          </p:spPr>
          <p:txBody>
            <a:bodyPr wrap="square" lIns="182880" rIns="182880" rtlCol="0" anchor="ctr">
              <a:spAutoFit/>
            </a:bodyPr>
            <a:lstStyle/>
            <a:p>
              <a:pPr defTabSz="914224">
                <a:lnSpc>
                  <a:spcPct val="90000"/>
                </a:lnSpc>
                <a:spcAft>
                  <a:spcPts val="600"/>
                </a:spcAft>
              </a:pPr>
              <a:r>
                <a:rPr lang="en-US" kern="0" spc="120" dirty="0">
                  <a:gradFill>
                    <a:gsLst>
                      <a:gs pos="0">
                        <a:schemeClr val="tx2"/>
                      </a:gs>
                      <a:gs pos="100000">
                        <a:schemeClr val="tx2"/>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Strong authentication via multiple factors</a:t>
              </a:r>
            </a:p>
          </p:txBody>
        </p:sp>
        <p:sp>
          <p:nvSpPr>
            <p:cNvPr id="6" name="Rectangle 5">
              <a:extLst>
                <a:ext uri="{FF2B5EF4-FFF2-40B4-BE49-F238E27FC236}">
                  <a16:creationId xmlns:a16="http://schemas.microsoft.com/office/drawing/2014/main" id="{6248EFEB-BE34-4EB9-B2C9-447B47354F5C}"/>
                </a:ext>
              </a:extLst>
            </p:cNvPr>
            <p:cNvSpPr/>
            <p:nvPr/>
          </p:nvSpPr>
          <p:spPr>
            <a:xfrm>
              <a:off x="267789" y="4808782"/>
              <a:ext cx="2926080" cy="744819"/>
            </a:xfrm>
            <a:prstGeom prst="rect">
              <a:avLst/>
            </a:prstGeom>
          </p:spPr>
          <p:txBody>
            <a:bodyPr lIns="182880" rIns="182880">
              <a:spAutoFit/>
            </a:bodyPr>
            <a:lstStyle/>
            <a:p>
              <a:pPr>
                <a:lnSpc>
                  <a:spcPct val="90000"/>
                </a:lnSpc>
                <a:spcAft>
                  <a:spcPts val="1200"/>
                </a:spcAft>
              </a:pPr>
              <a:r>
                <a:rPr lang="en-US" sz="1200" spc="70" dirty="0">
                  <a:gradFill>
                    <a:gsLst>
                      <a:gs pos="1250">
                        <a:schemeClr val="tx1"/>
                      </a:gs>
                      <a:gs pos="100000">
                        <a:schemeClr val="tx1"/>
                      </a:gs>
                    </a:gsLst>
                    <a:lin ang="5400000" scaled="0"/>
                  </a:gradFill>
                </a:rPr>
                <a:t>Uses multiple factors for authentication</a:t>
              </a:r>
            </a:p>
            <a:p>
              <a:pPr>
                <a:lnSpc>
                  <a:spcPct val="90000"/>
                </a:lnSpc>
                <a:spcAft>
                  <a:spcPts val="1200"/>
                </a:spcAft>
              </a:pPr>
              <a:r>
                <a:rPr lang="en-US" sz="1200" spc="70" dirty="0">
                  <a:gradFill>
                    <a:gsLst>
                      <a:gs pos="1250">
                        <a:schemeClr val="tx1"/>
                      </a:gs>
                      <a:gs pos="100000">
                        <a:schemeClr val="tx1"/>
                      </a:gs>
                    </a:gsLst>
                    <a:lin ang="5400000" scaled="0"/>
                  </a:gradFill>
                </a:rPr>
                <a:t>Asymmetrical keys</a:t>
              </a:r>
            </a:p>
          </p:txBody>
        </p:sp>
      </p:grpSp>
      <p:grpSp>
        <p:nvGrpSpPr>
          <p:cNvPr id="4" name="Group 3">
            <a:extLst>
              <a:ext uri="{FF2B5EF4-FFF2-40B4-BE49-F238E27FC236}">
                <a16:creationId xmlns:a16="http://schemas.microsoft.com/office/drawing/2014/main" id="{25695BC9-3D41-49C5-A350-37AFE06ABD07}"/>
              </a:ext>
            </a:extLst>
          </p:cNvPr>
          <p:cNvGrpSpPr/>
          <p:nvPr/>
        </p:nvGrpSpPr>
        <p:grpSpPr>
          <a:xfrm>
            <a:off x="3257900" y="4152862"/>
            <a:ext cx="2926080" cy="1400739"/>
            <a:chOff x="3257900" y="4152862"/>
            <a:chExt cx="2926080" cy="1400739"/>
          </a:xfrm>
        </p:grpSpPr>
        <p:sp>
          <p:nvSpPr>
            <p:cNvPr id="51" name="Rectangle 126">
              <a:extLst>
                <a:ext uri="{FF2B5EF4-FFF2-40B4-BE49-F238E27FC236}">
                  <a16:creationId xmlns:a16="http://schemas.microsoft.com/office/drawing/2014/main" id="{79473765-0C77-4605-A0AE-5ADCAA05C56A}"/>
                </a:ext>
              </a:extLst>
            </p:cNvPr>
            <p:cNvSpPr/>
            <p:nvPr/>
          </p:nvSpPr>
          <p:spPr>
            <a:xfrm>
              <a:off x="3257900" y="4152862"/>
              <a:ext cx="2926080" cy="590931"/>
            </a:xfrm>
            <a:prstGeom prst="rect">
              <a:avLst/>
            </a:prstGeom>
            <a:noFill/>
          </p:spPr>
          <p:txBody>
            <a:bodyPr wrap="square" lIns="182880" rIns="182880" rtlCol="0" anchor="ctr">
              <a:spAutoFit/>
            </a:bodyPr>
            <a:lstStyle/>
            <a:p>
              <a:pPr defTabSz="914224">
                <a:lnSpc>
                  <a:spcPct val="90000"/>
                </a:lnSpc>
                <a:spcAft>
                  <a:spcPts val="600"/>
                </a:spcAft>
              </a:pPr>
              <a:r>
                <a:rPr lang="en-US" kern="0" spc="120" dirty="0">
                  <a:gradFill>
                    <a:gsLst>
                      <a:gs pos="0">
                        <a:schemeClr val="tx2"/>
                      </a:gs>
                      <a:gs pos="100000">
                        <a:schemeClr val="tx2"/>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Hardware protection for credentials</a:t>
              </a:r>
            </a:p>
          </p:txBody>
        </p:sp>
        <p:sp>
          <p:nvSpPr>
            <p:cNvPr id="7" name="Rectangle 6">
              <a:extLst>
                <a:ext uri="{FF2B5EF4-FFF2-40B4-BE49-F238E27FC236}">
                  <a16:creationId xmlns:a16="http://schemas.microsoft.com/office/drawing/2014/main" id="{930497DF-FEFD-4603-8948-122B5BB24E67}"/>
                </a:ext>
              </a:extLst>
            </p:cNvPr>
            <p:cNvSpPr/>
            <p:nvPr/>
          </p:nvSpPr>
          <p:spPr>
            <a:xfrm>
              <a:off x="3257900" y="4808782"/>
              <a:ext cx="2926080" cy="744819"/>
            </a:xfrm>
            <a:prstGeom prst="rect">
              <a:avLst/>
            </a:prstGeom>
          </p:spPr>
          <p:txBody>
            <a:bodyPr wrap="square" lIns="182880" rIns="182880">
              <a:spAutoFit/>
            </a:bodyPr>
            <a:lstStyle/>
            <a:p>
              <a:pPr defTabSz="913392">
                <a:lnSpc>
                  <a:spcPct val="90000"/>
                </a:lnSpc>
                <a:spcAft>
                  <a:spcPts val="1200"/>
                </a:spcAft>
              </a:pPr>
              <a:r>
                <a:rPr lang="en-US" sz="1200" kern="0" spc="70" dirty="0">
                  <a:gradFill>
                    <a:gsLst>
                      <a:gs pos="1250">
                        <a:schemeClr val="tx1"/>
                      </a:gs>
                      <a:gs pos="100000">
                        <a:schemeClr val="tx1"/>
                      </a:gs>
                    </a:gsLst>
                    <a:lin ang="5400000" scaled="0"/>
                  </a:gradFill>
                  <a:ea typeface="Segoe UI Black" pitchFamily="34"/>
                  <a:cs typeface="Segoe UI Black" pitchFamily="34"/>
                </a:rPr>
                <a:t>Hardware generated credential</a:t>
              </a:r>
            </a:p>
            <a:p>
              <a:pPr defTabSz="913392">
                <a:lnSpc>
                  <a:spcPct val="90000"/>
                </a:lnSpc>
                <a:spcAft>
                  <a:spcPts val="1200"/>
                </a:spcAft>
              </a:pPr>
              <a:r>
                <a:rPr lang="en-US" sz="1200" kern="0" spc="70" dirty="0">
                  <a:gradFill>
                    <a:gsLst>
                      <a:gs pos="1250">
                        <a:schemeClr val="tx1"/>
                      </a:gs>
                      <a:gs pos="100000">
                        <a:schemeClr val="tx1"/>
                      </a:gs>
                    </a:gsLst>
                    <a:lin ang="5400000" scaled="0"/>
                  </a:gradFill>
                  <a:ea typeface="Segoe UI Black" pitchFamily="34"/>
                  <a:cs typeface="Segoe UI Black" pitchFamily="34"/>
                </a:rPr>
                <a:t>Credential isolated and protected </a:t>
              </a:r>
              <a:br>
                <a:rPr lang="en-US" sz="1200" kern="0" spc="70" dirty="0">
                  <a:gradFill>
                    <a:gsLst>
                      <a:gs pos="1250">
                        <a:schemeClr val="tx1"/>
                      </a:gs>
                      <a:gs pos="100000">
                        <a:schemeClr val="tx1"/>
                      </a:gs>
                    </a:gsLst>
                    <a:lin ang="5400000" scaled="0"/>
                  </a:gradFill>
                  <a:ea typeface="Segoe UI Black" pitchFamily="34"/>
                  <a:cs typeface="Segoe UI Black" pitchFamily="34"/>
                </a:rPr>
              </a:br>
              <a:r>
                <a:rPr lang="en-US" sz="1200" kern="0" spc="70" dirty="0">
                  <a:gradFill>
                    <a:gsLst>
                      <a:gs pos="1250">
                        <a:schemeClr val="tx1"/>
                      </a:gs>
                      <a:gs pos="100000">
                        <a:schemeClr val="tx1"/>
                      </a:gs>
                    </a:gsLst>
                    <a:lin ang="5400000" scaled="0"/>
                  </a:gradFill>
                  <a:ea typeface="Segoe UI Black" pitchFamily="34"/>
                  <a:cs typeface="Segoe UI Black" pitchFamily="34"/>
                </a:rPr>
                <a:t>by hardware </a:t>
              </a:r>
            </a:p>
          </p:txBody>
        </p:sp>
      </p:grpSp>
      <p:sp>
        <p:nvSpPr>
          <p:cNvPr id="9" name="Freeform: Shape 8">
            <a:extLst>
              <a:ext uri="{FF2B5EF4-FFF2-40B4-BE49-F238E27FC236}">
                <a16:creationId xmlns:a16="http://schemas.microsoft.com/office/drawing/2014/main" id="{A4768295-69A5-4922-98D4-4C4968AC805D}"/>
              </a:ext>
            </a:extLst>
          </p:cNvPr>
          <p:cNvSpPr/>
          <p:nvPr/>
        </p:nvSpPr>
        <p:spPr bwMode="auto">
          <a:xfrm>
            <a:off x="3225885" y="1839804"/>
            <a:ext cx="0" cy="192024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B9789BF8-52D2-43FC-9F46-B68166C4233A}"/>
              </a:ext>
            </a:extLst>
          </p:cNvPr>
          <p:cNvSpPr/>
          <p:nvPr/>
        </p:nvSpPr>
        <p:spPr bwMode="auto">
          <a:xfrm>
            <a:off x="6215995" y="1839804"/>
            <a:ext cx="0" cy="192024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E8046F3C-185C-4A02-8BF2-9BF32D15229C}"/>
              </a:ext>
            </a:extLst>
          </p:cNvPr>
          <p:cNvSpPr/>
          <p:nvPr/>
        </p:nvSpPr>
        <p:spPr bwMode="auto">
          <a:xfrm>
            <a:off x="9206107" y="1839804"/>
            <a:ext cx="0" cy="192024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85D77AF-1D77-4AC5-BB1F-84860BA71B12}"/>
              </a:ext>
            </a:extLst>
          </p:cNvPr>
          <p:cNvGrpSpPr/>
          <p:nvPr/>
        </p:nvGrpSpPr>
        <p:grpSpPr>
          <a:xfrm>
            <a:off x="884309" y="2513539"/>
            <a:ext cx="1561367" cy="572770"/>
            <a:chOff x="911559" y="3437389"/>
            <a:chExt cx="412808" cy="151434"/>
          </a:xfrm>
        </p:grpSpPr>
        <p:sp>
          <p:nvSpPr>
            <p:cNvPr id="73" name="check 3" title="Icon of a checkmark with a circle around it">
              <a:extLst>
                <a:ext uri="{FF2B5EF4-FFF2-40B4-BE49-F238E27FC236}">
                  <a16:creationId xmlns:a16="http://schemas.microsoft.com/office/drawing/2014/main" id="{9E89C627-5B33-4125-86A8-3DD9D0118BA6}"/>
                </a:ext>
              </a:extLst>
            </p:cNvPr>
            <p:cNvSpPr>
              <a:spLocks noChangeAspect="1" noEditPoints="1"/>
            </p:cNvSpPr>
            <p:nvPr/>
          </p:nvSpPr>
          <p:spPr bwMode="auto">
            <a:xfrm>
              <a:off x="1172050" y="3437389"/>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check 3" title="Icon of a checkmark with a circle around it">
              <a:extLst>
                <a:ext uri="{FF2B5EF4-FFF2-40B4-BE49-F238E27FC236}">
                  <a16:creationId xmlns:a16="http://schemas.microsoft.com/office/drawing/2014/main" id="{264B9742-6368-4C5A-81A2-4D869907B81D}"/>
                </a:ext>
              </a:extLst>
            </p:cNvPr>
            <p:cNvSpPr>
              <a:spLocks noChangeAspect="1" noEditPoints="1"/>
            </p:cNvSpPr>
            <p:nvPr/>
          </p:nvSpPr>
          <p:spPr bwMode="auto">
            <a:xfrm>
              <a:off x="911559" y="3437389"/>
              <a:ext cx="152317" cy="1514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457A3C42-C597-4370-A355-F4C91C277387}"/>
              </a:ext>
            </a:extLst>
          </p:cNvPr>
          <p:cNvGrpSpPr/>
          <p:nvPr/>
        </p:nvGrpSpPr>
        <p:grpSpPr>
          <a:xfrm>
            <a:off x="4057436" y="2357183"/>
            <a:ext cx="1327008" cy="885482"/>
            <a:chOff x="4057436" y="2173482"/>
            <a:chExt cx="1327008" cy="885482"/>
          </a:xfrm>
        </p:grpSpPr>
        <p:sp>
          <p:nvSpPr>
            <p:cNvPr id="75" name="Laptop_E770" title="Icon of a laptop">
              <a:extLst>
                <a:ext uri="{FF2B5EF4-FFF2-40B4-BE49-F238E27FC236}">
                  <a16:creationId xmlns:a16="http://schemas.microsoft.com/office/drawing/2014/main" id="{BCB2A93E-1504-425A-9269-9465C59EF08C}"/>
                </a:ext>
              </a:extLst>
            </p:cNvPr>
            <p:cNvSpPr>
              <a:spLocks noChangeAspect="1" noEditPoints="1"/>
            </p:cNvSpPr>
            <p:nvPr/>
          </p:nvSpPr>
          <p:spPr bwMode="auto">
            <a:xfrm>
              <a:off x="4057436" y="2173482"/>
              <a:ext cx="1327008" cy="8854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2" name="Group 11">
              <a:extLst>
                <a:ext uri="{FF2B5EF4-FFF2-40B4-BE49-F238E27FC236}">
                  <a16:creationId xmlns:a16="http://schemas.microsoft.com/office/drawing/2014/main" id="{E26B8629-CD91-4463-8EBD-38829F25CE9B}"/>
                </a:ext>
              </a:extLst>
            </p:cNvPr>
            <p:cNvGrpSpPr/>
            <p:nvPr/>
          </p:nvGrpSpPr>
          <p:grpSpPr>
            <a:xfrm>
              <a:off x="4439292" y="2284986"/>
              <a:ext cx="563296" cy="392415"/>
              <a:chOff x="4422793" y="2284986"/>
              <a:chExt cx="563296" cy="392415"/>
            </a:xfrm>
          </p:grpSpPr>
          <p:sp>
            <p:nvSpPr>
              <p:cNvPr id="76" name="chip" title="Icon of a computer chip">
                <a:extLst>
                  <a:ext uri="{FF2B5EF4-FFF2-40B4-BE49-F238E27FC236}">
                    <a16:creationId xmlns:a16="http://schemas.microsoft.com/office/drawing/2014/main" id="{55E73F4D-0422-4474-B459-F644D87E6C4F}"/>
                  </a:ext>
                </a:extLst>
              </p:cNvPr>
              <p:cNvSpPr>
                <a:spLocks noChangeAspect="1" noEditPoints="1"/>
              </p:cNvSpPr>
              <p:nvPr/>
            </p:nvSpPr>
            <p:spPr bwMode="auto">
              <a:xfrm>
                <a:off x="4541693" y="230214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sz="900" dirty="0">
                  <a:gradFill>
                    <a:gsLst>
                      <a:gs pos="0">
                        <a:srgbClr val="505050"/>
                      </a:gs>
                      <a:gs pos="100000">
                        <a:srgbClr val="505050"/>
                      </a:gs>
                    </a:gsLst>
                  </a:gradFill>
                </a:endParaRPr>
              </a:p>
            </p:txBody>
          </p:sp>
          <p:sp>
            <p:nvSpPr>
              <p:cNvPr id="11" name="TextBox 10">
                <a:extLst>
                  <a:ext uri="{FF2B5EF4-FFF2-40B4-BE49-F238E27FC236}">
                    <a16:creationId xmlns:a16="http://schemas.microsoft.com/office/drawing/2014/main" id="{E9D1F19F-B010-422B-A0A9-3A8350FFE2FC}"/>
                  </a:ext>
                </a:extLst>
              </p:cNvPr>
              <p:cNvSpPr txBox="1"/>
              <p:nvPr/>
            </p:nvSpPr>
            <p:spPr>
              <a:xfrm>
                <a:off x="4422793" y="2284986"/>
                <a:ext cx="563296" cy="392415"/>
              </a:xfrm>
              <a:prstGeom prst="rect">
                <a:avLst/>
              </a:prstGeom>
              <a:noFill/>
            </p:spPr>
            <p:txBody>
              <a:bodyPr wrap="none" lIns="182880" tIns="146304" rIns="182880" bIns="146304" rtlCol="0">
                <a:spAutoFit/>
              </a:bodyPr>
              <a:lstStyle/>
              <a:p>
                <a:pPr>
                  <a:lnSpc>
                    <a:spcPct val="90000"/>
                  </a:lnSpc>
                  <a:spcAft>
                    <a:spcPts val="600"/>
                  </a:spcAft>
                </a:pPr>
                <a:r>
                  <a:rPr lang="en-US" sz="700" b="1" dirty="0">
                    <a:gradFill>
                      <a:gsLst>
                        <a:gs pos="2917">
                          <a:schemeClr val="tx1"/>
                        </a:gs>
                        <a:gs pos="30000">
                          <a:schemeClr val="tx1"/>
                        </a:gs>
                      </a:gsLst>
                      <a:lin ang="5400000" scaled="0"/>
                    </a:gradFill>
                  </a:rPr>
                  <a:t>TPM</a:t>
                </a:r>
              </a:p>
            </p:txBody>
          </p:sp>
        </p:grpSp>
      </p:grpSp>
      <p:grpSp>
        <p:nvGrpSpPr>
          <p:cNvPr id="17" name="Group 16">
            <a:extLst>
              <a:ext uri="{FF2B5EF4-FFF2-40B4-BE49-F238E27FC236}">
                <a16:creationId xmlns:a16="http://schemas.microsoft.com/office/drawing/2014/main" id="{8A55011F-9D8B-4384-AD43-9CF8634959E6}"/>
              </a:ext>
            </a:extLst>
          </p:cNvPr>
          <p:cNvGrpSpPr/>
          <p:nvPr/>
        </p:nvGrpSpPr>
        <p:grpSpPr>
          <a:xfrm>
            <a:off x="7100302" y="2227265"/>
            <a:ext cx="1221498" cy="1145319"/>
            <a:chOff x="7312967" y="2393056"/>
            <a:chExt cx="1221498" cy="1145319"/>
          </a:xfrm>
        </p:grpSpPr>
        <p:sp>
          <p:nvSpPr>
            <p:cNvPr id="78" name="camera_4" title="Icon of a security camera">
              <a:extLst>
                <a:ext uri="{FF2B5EF4-FFF2-40B4-BE49-F238E27FC236}">
                  <a16:creationId xmlns:a16="http://schemas.microsoft.com/office/drawing/2014/main" id="{13BA7C3F-2619-401B-B75D-ECB50743CE87}"/>
                </a:ext>
              </a:extLst>
            </p:cNvPr>
            <p:cNvSpPr>
              <a:spLocks noChangeAspect="1" noEditPoints="1"/>
            </p:cNvSpPr>
            <p:nvPr/>
          </p:nvSpPr>
          <p:spPr bwMode="auto">
            <a:xfrm>
              <a:off x="7696305" y="3172615"/>
              <a:ext cx="454822" cy="365760"/>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1F087E67-78E3-43C7-A881-B6C98544FBF5}"/>
                </a:ext>
              </a:extLst>
            </p:cNvPr>
            <p:cNvGrpSpPr/>
            <p:nvPr/>
          </p:nvGrpSpPr>
          <p:grpSpPr>
            <a:xfrm>
              <a:off x="7312967" y="2393056"/>
              <a:ext cx="1221498" cy="578289"/>
              <a:chOff x="7312967" y="2393056"/>
              <a:chExt cx="1221498" cy="578289"/>
            </a:xfrm>
          </p:grpSpPr>
          <p:sp>
            <p:nvSpPr>
              <p:cNvPr id="77" name="Fingerprint_E928" title="Icon of a fingerprint">
                <a:extLst>
                  <a:ext uri="{FF2B5EF4-FFF2-40B4-BE49-F238E27FC236}">
                    <a16:creationId xmlns:a16="http://schemas.microsoft.com/office/drawing/2014/main" id="{E276D550-1C27-45A5-A74A-8A17692EE3B0}"/>
                  </a:ext>
                </a:extLst>
              </p:cNvPr>
              <p:cNvSpPr>
                <a:spLocks noChangeAspect="1" noEditPoints="1"/>
              </p:cNvSpPr>
              <p:nvPr/>
            </p:nvSpPr>
            <p:spPr bwMode="auto">
              <a:xfrm>
                <a:off x="7312967" y="2393056"/>
                <a:ext cx="430014" cy="578289"/>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9" name="people_4" title="Icon of a person">
                <a:extLst>
                  <a:ext uri="{FF2B5EF4-FFF2-40B4-BE49-F238E27FC236}">
                    <a16:creationId xmlns:a16="http://schemas.microsoft.com/office/drawing/2014/main" id="{2B5372B7-D9DC-41AF-BFF1-926467FBF13C}"/>
                  </a:ext>
                </a:extLst>
              </p:cNvPr>
              <p:cNvSpPr>
                <a:spLocks noChangeAspect="1" noEditPoints="1"/>
              </p:cNvSpPr>
              <p:nvPr/>
            </p:nvSpPr>
            <p:spPr bwMode="auto">
              <a:xfrm>
                <a:off x="8017203" y="2393056"/>
                <a:ext cx="517262" cy="5782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6" name="Group 15">
            <a:extLst>
              <a:ext uri="{FF2B5EF4-FFF2-40B4-BE49-F238E27FC236}">
                <a16:creationId xmlns:a16="http://schemas.microsoft.com/office/drawing/2014/main" id="{C7F721FE-E24F-4AD2-A353-58FF1518D98B}"/>
              </a:ext>
            </a:extLst>
          </p:cNvPr>
          <p:cNvGrpSpPr/>
          <p:nvPr/>
        </p:nvGrpSpPr>
        <p:grpSpPr>
          <a:xfrm>
            <a:off x="9907942" y="2314580"/>
            <a:ext cx="1416119" cy="1006436"/>
            <a:chOff x="9877751" y="2393056"/>
            <a:chExt cx="1369496" cy="973299"/>
          </a:xfrm>
        </p:grpSpPr>
        <p:sp>
          <p:nvSpPr>
            <p:cNvPr id="61" name="TextBox 368">
              <a:extLst>
                <a:ext uri="{FF2B5EF4-FFF2-40B4-BE49-F238E27FC236}">
                  <a16:creationId xmlns:a16="http://schemas.microsoft.com/office/drawing/2014/main" id="{467718DA-4C81-4461-B1BD-2BB71890C58D}"/>
                </a:ext>
              </a:extLst>
            </p:cNvPr>
            <p:cNvSpPr txBox="1"/>
            <p:nvPr/>
          </p:nvSpPr>
          <p:spPr>
            <a:xfrm>
              <a:off x="9877751" y="3107837"/>
              <a:ext cx="1369496" cy="258518"/>
            </a:xfrm>
            <a:prstGeom prst="rect">
              <a:avLst/>
            </a:prstGeom>
            <a:noFill/>
            <a:ln cap="flat">
              <a:noFill/>
            </a:ln>
          </p:spPr>
          <p:txBody>
            <a:bodyPr vert="horz" wrap="square" lIns="91427" tIns="45713" rIns="91427" bIns="45713" anchor="t" anchorCtr="1" compatLnSpc="1">
              <a:spAutoFit/>
            </a:bodyPr>
            <a:lstStyle/>
            <a:p>
              <a:pPr algn="ctr" defTabSz="913721">
                <a:lnSpc>
                  <a:spcPct val="90000"/>
                </a:lnSpc>
                <a:defRPr sz="1800" b="0" i="0" u="none" strike="noStrike" kern="0" cap="none" spc="0" baseline="0">
                  <a:solidFill>
                    <a:srgbClr val="000000"/>
                  </a:solidFill>
                  <a:uFillTx/>
                </a:defRPr>
              </a:pPr>
              <a:r>
                <a:rPr lang="en-US" sz="1200" kern="0" spc="70" dirty="0">
                  <a:gradFill>
                    <a:gsLst>
                      <a:gs pos="1250">
                        <a:schemeClr val="tx1"/>
                      </a:gs>
                      <a:gs pos="100000">
                        <a:schemeClr val="tx1"/>
                      </a:gs>
                    </a:gsLst>
                    <a:lin ang="5400000" scaled="0"/>
                  </a:gradFill>
                  <a:ea typeface="Segoe UI Black" pitchFamily="34"/>
                  <a:cs typeface="Segoe UI Black" pitchFamily="34"/>
                </a:rPr>
                <a:t>Global Admin</a:t>
              </a:r>
            </a:p>
          </p:txBody>
        </p:sp>
        <p:grpSp>
          <p:nvGrpSpPr>
            <p:cNvPr id="15" name="Group 14">
              <a:extLst>
                <a:ext uri="{FF2B5EF4-FFF2-40B4-BE49-F238E27FC236}">
                  <a16:creationId xmlns:a16="http://schemas.microsoft.com/office/drawing/2014/main" id="{78886BB8-3D03-4C5F-9DC9-C394F9949A7B}"/>
                </a:ext>
              </a:extLst>
            </p:cNvPr>
            <p:cNvGrpSpPr/>
            <p:nvPr/>
          </p:nvGrpSpPr>
          <p:grpSpPr>
            <a:xfrm>
              <a:off x="10026218" y="2393056"/>
              <a:ext cx="1072560" cy="595670"/>
              <a:chOff x="9889680" y="2393056"/>
              <a:chExt cx="1072560" cy="595670"/>
            </a:xfrm>
          </p:grpSpPr>
          <p:grpSp>
            <p:nvGrpSpPr>
              <p:cNvPr id="64" name="Group 348">
                <a:extLst>
                  <a:ext uri="{FF2B5EF4-FFF2-40B4-BE49-F238E27FC236}">
                    <a16:creationId xmlns:a16="http://schemas.microsoft.com/office/drawing/2014/main" id="{8A98B195-4D01-4191-8DB0-0A847A6BA5B7}"/>
                  </a:ext>
                </a:extLst>
              </p:cNvPr>
              <p:cNvGrpSpPr/>
              <p:nvPr/>
            </p:nvGrpSpPr>
            <p:grpSpPr>
              <a:xfrm>
                <a:off x="10503944" y="2529175"/>
                <a:ext cx="458296" cy="458296"/>
                <a:chOff x="2398553" y="3786347"/>
                <a:chExt cx="458361" cy="458361"/>
              </a:xfrm>
            </p:grpSpPr>
            <p:sp>
              <p:nvSpPr>
                <p:cNvPr id="65" name="Oval 80">
                  <a:extLst>
                    <a:ext uri="{FF2B5EF4-FFF2-40B4-BE49-F238E27FC236}">
                      <a16:creationId xmlns:a16="http://schemas.microsoft.com/office/drawing/2014/main" id="{8DD0A833-9533-43D8-AD4A-FCD71549D751}"/>
                    </a:ext>
                  </a:extLst>
                </p:cNvPr>
                <p:cNvSpPr/>
                <p:nvPr/>
              </p:nvSpPr>
              <p:spPr>
                <a:xfrm>
                  <a:off x="2402101" y="3786347"/>
                  <a:ext cx="454813" cy="45836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chemeClr val="tx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anchor="t" anchorCtr="0" compatLnSpc="1">
                  <a:noAutofit/>
                </a:bodyPr>
                <a:lstStyle/>
                <a:p>
                  <a:pPr defTabSz="914224">
                    <a:defRPr sz="1800" b="0" i="0" u="none" strike="noStrike" kern="0" cap="none" spc="0" baseline="0">
                      <a:solidFill>
                        <a:srgbClr val="000000"/>
                      </a:solidFill>
                      <a:uFillTx/>
                    </a:defRPr>
                  </a:pPr>
                  <a:endParaRPr lang="en-US" kern="0">
                    <a:solidFill>
                      <a:srgbClr val="000000"/>
                    </a:solidFill>
                    <a:latin typeface="Segoe UI"/>
                  </a:endParaRPr>
                </a:p>
              </p:txBody>
            </p:sp>
            <p:sp>
              <p:nvSpPr>
                <p:cNvPr id="66" name="Oval 81">
                  <a:extLst>
                    <a:ext uri="{FF2B5EF4-FFF2-40B4-BE49-F238E27FC236}">
                      <a16:creationId xmlns:a16="http://schemas.microsoft.com/office/drawing/2014/main" id="{A113745D-2E53-4294-9208-0D65B2E3A428}"/>
                    </a:ext>
                  </a:extLst>
                </p:cNvPr>
                <p:cNvSpPr/>
                <p:nvPr/>
              </p:nvSpPr>
              <p:spPr>
                <a:xfrm>
                  <a:off x="2515807" y="3786347"/>
                  <a:ext cx="222080" cy="45836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chemeClr val="tx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anchor="t" anchorCtr="0" compatLnSpc="1">
                  <a:noAutofit/>
                </a:bodyPr>
                <a:lstStyle/>
                <a:p>
                  <a:pPr defTabSz="914224">
                    <a:defRPr sz="1800" b="0" i="0" u="none" strike="noStrike" kern="0" cap="none" spc="0" baseline="0">
                      <a:solidFill>
                        <a:srgbClr val="000000"/>
                      </a:solidFill>
                      <a:uFillTx/>
                    </a:defRPr>
                  </a:pPr>
                  <a:endParaRPr lang="en-US" kern="0">
                    <a:solidFill>
                      <a:srgbClr val="000000"/>
                    </a:solidFill>
                    <a:latin typeface="Segoe UI"/>
                  </a:endParaRPr>
                </a:p>
              </p:txBody>
            </p:sp>
            <p:sp>
              <p:nvSpPr>
                <p:cNvPr id="67" name="Line 82">
                  <a:extLst>
                    <a:ext uri="{FF2B5EF4-FFF2-40B4-BE49-F238E27FC236}">
                      <a16:creationId xmlns:a16="http://schemas.microsoft.com/office/drawing/2014/main" id="{2C7774CE-7A3D-400D-BAFF-01DB355EDDD6}"/>
                    </a:ext>
                  </a:extLst>
                </p:cNvPr>
                <p:cNvSpPr/>
                <p:nvPr/>
              </p:nvSpPr>
              <p:spPr>
                <a:xfrm>
                  <a:off x="2398553" y="4011984"/>
                  <a:ext cx="45836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9046" cap="flat">
                  <a:solidFill>
                    <a:schemeClr val="tx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anchor="t" anchorCtr="0" compatLnSpc="1">
                  <a:noAutofit/>
                </a:bodyPr>
                <a:lstStyle/>
                <a:p>
                  <a:pPr defTabSz="914224">
                    <a:defRPr sz="1800" b="0" i="0" u="none" strike="noStrike" kern="0" cap="none" spc="0" baseline="0">
                      <a:solidFill>
                        <a:srgbClr val="000000"/>
                      </a:solidFill>
                      <a:uFillTx/>
                    </a:defRPr>
                  </a:pPr>
                  <a:endParaRPr lang="en-US" kern="0">
                    <a:solidFill>
                      <a:srgbClr val="000000"/>
                    </a:solidFill>
                    <a:latin typeface="Segoe UI"/>
                  </a:endParaRPr>
                </a:p>
              </p:txBody>
            </p:sp>
            <p:sp>
              <p:nvSpPr>
                <p:cNvPr id="68" name="Freeform 83">
                  <a:extLst>
                    <a:ext uri="{FF2B5EF4-FFF2-40B4-BE49-F238E27FC236}">
                      <a16:creationId xmlns:a16="http://schemas.microsoft.com/office/drawing/2014/main" id="{DA296BC0-0EF5-432A-9D5F-0B0C8989AC9A}"/>
                    </a:ext>
                  </a:extLst>
                </p:cNvPr>
                <p:cNvSpPr/>
                <p:nvPr/>
              </p:nvSpPr>
              <p:spPr>
                <a:xfrm>
                  <a:off x="2448296" y="3873407"/>
                  <a:ext cx="357100" cy="51526"/>
                </a:xfrm>
                <a:custGeom>
                  <a:avLst/>
                  <a:gdLst>
                    <a:gd name="f0" fmla="val 10800000"/>
                    <a:gd name="f1" fmla="val 5400000"/>
                    <a:gd name="f2" fmla="val 180"/>
                    <a:gd name="f3" fmla="val w"/>
                    <a:gd name="f4" fmla="val h"/>
                    <a:gd name="f5" fmla="val 0"/>
                    <a:gd name="f6" fmla="val 85"/>
                    <a:gd name="f7" fmla="val 12"/>
                    <a:gd name="f8" fmla="val 74"/>
                    <a:gd name="f9" fmla="val 7"/>
                    <a:gd name="f10" fmla="val 59"/>
                    <a:gd name="f11" fmla="val 43"/>
                    <a:gd name="f12" fmla="val 26"/>
                    <a:gd name="f13" fmla="val 11"/>
                    <a:gd name="f14" fmla="+- 0 0 -90"/>
                    <a:gd name="f15" fmla="*/ f3 1 85"/>
                    <a:gd name="f16" fmla="*/ f4 1 12"/>
                    <a:gd name="f17" fmla="val f5"/>
                    <a:gd name="f18" fmla="val f6"/>
                    <a:gd name="f19" fmla="val f7"/>
                    <a:gd name="f20" fmla="*/ f14 f0 1"/>
                    <a:gd name="f21" fmla="+- f19 0 f17"/>
                    <a:gd name="f22" fmla="+- f18 0 f17"/>
                    <a:gd name="f23" fmla="*/ f20 1 f2"/>
                    <a:gd name="f24" fmla="*/ f22 1 85"/>
                    <a:gd name="f25" fmla="*/ f21 1 12"/>
                    <a:gd name="f26" fmla="*/ 85 f22 1"/>
                    <a:gd name="f27" fmla="*/ 0 f21 1"/>
                    <a:gd name="f28" fmla="*/ 43 f22 1"/>
                    <a:gd name="f29" fmla="*/ 12 f21 1"/>
                    <a:gd name="f30" fmla="*/ 0 f22 1"/>
                    <a:gd name="f31" fmla="+- f23 0 f1"/>
                    <a:gd name="f32" fmla="*/ f26 1 85"/>
                    <a:gd name="f33" fmla="*/ f27 1 12"/>
                    <a:gd name="f34" fmla="*/ f28 1 85"/>
                    <a:gd name="f35" fmla="*/ f29 1 12"/>
                    <a:gd name="f36" fmla="*/ f30 1 85"/>
                    <a:gd name="f37" fmla="*/ 0 1 f24"/>
                    <a:gd name="f38" fmla="*/ f18 1 f24"/>
                    <a:gd name="f39" fmla="*/ 0 1 f25"/>
                    <a:gd name="f40" fmla="*/ f19 1 f25"/>
                    <a:gd name="f41" fmla="*/ f32 1 f24"/>
                    <a:gd name="f42" fmla="*/ f33 1 f25"/>
                    <a:gd name="f43" fmla="*/ f34 1 f24"/>
                    <a:gd name="f44" fmla="*/ f35 1 f25"/>
                    <a:gd name="f45" fmla="*/ f36 1 f24"/>
                    <a:gd name="f46" fmla="*/ f37 f15 1"/>
                    <a:gd name="f47" fmla="*/ f38 f15 1"/>
                    <a:gd name="f48" fmla="*/ f40 f16 1"/>
                    <a:gd name="f49" fmla="*/ f39 f16 1"/>
                    <a:gd name="f50" fmla="*/ f41 f15 1"/>
                    <a:gd name="f51" fmla="*/ f42 f16 1"/>
                    <a:gd name="f52" fmla="*/ f43 f15 1"/>
                    <a:gd name="f53" fmla="*/ f44 f16 1"/>
                    <a:gd name="f54" fmla="*/ f45 f15 1"/>
                  </a:gdLst>
                  <a:ahLst/>
                  <a:cxnLst>
                    <a:cxn ang="3cd4">
                      <a:pos x="hc" y="t"/>
                    </a:cxn>
                    <a:cxn ang="0">
                      <a:pos x="r" y="vc"/>
                    </a:cxn>
                    <a:cxn ang="cd4">
                      <a:pos x="hc" y="b"/>
                    </a:cxn>
                    <a:cxn ang="cd2">
                      <a:pos x="l" y="vc"/>
                    </a:cxn>
                    <a:cxn ang="f31">
                      <a:pos x="f50" y="f51"/>
                    </a:cxn>
                    <a:cxn ang="f31">
                      <a:pos x="f52" y="f53"/>
                    </a:cxn>
                    <a:cxn ang="f31">
                      <a:pos x="f54" y="f51"/>
                    </a:cxn>
                  </a:cxnLst>
                  <a:rect l="f46" t="f49" r="f47" b="f48"/>
                  <a:pathLst>
                    <a:path w="85" h="12">
                      <a:moveTo>
                        <a:pt x="f6" y="f5"/>
                      </a:moveTo>
                      <a:cubicBezTo>
                        <a:pt x="f8" y="f9"/>
                        <a:pt x="f10" y="f7"/>
                        <a:pt x="f11" y="f7"/>
                      </a:cubicBezTo>
                      <a:cubicBezTo>
                        <a:pt x="f12" y="f7"/>
                        <a:pt x="f13" y="f9"/>
                        <a:pt x="f5" y="f5"/>
                      </a:cubicBezTo>
                    </a:path>
                  </a:pathLst>
                </a:custGeom>
                <a:noFill/>
                <a:ln w="19046" cap="flat">
                  <a:solidFill>
                    <a:schemeClr val="tx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anchor="t" anchorCtr="0" compatLnSpc="1">
                  <a:noAutofit/>
                </a:bodyPr>
                <a:lstStyle/>
                <a:p>
                  <a:pPr defTabSz="914224">
                    <a:defRPr sz="1800" b="0" i="0" u="none" strike="noStrike" kern="0" cap="none" spc="0" baseline="0">
                      <a:solidFill>
                        <a:srgbClr val="000000"/>
                      </a:solidFill>
                      <a:uFillTx/>
                    </a:defRPr>
                  </a:pPr>
                  <a:endParaRPr lang="en-US" kern="0">
                    <a:solidFill>
                      <a:srgbClr val="000000"/>
                    </a:solidFill>
                    <a:latin typeface="Segoe UI"/>
                  </a:endParaRPr>
                </a:p>
              </p:txBody>
            </p:sp>
            <p:sp>
              <p:nvSpPr>
                <p:cNvPr id="69" name="Freeform 84">
                  <a:extLst>
                    <a:ext uri="{FF2B5EF4-FFF2-40B4-BE49-F238E27FC236}">
                      <a16:creationId xmlns:a16="http://schemas.microsoft.com/office/drawing/2014/main" id="{356DA0BE-0104-4461-9905-9870F7D97441}"/>
                    </a:ext>
                  </a:extLst>
                </p:cNvPr>
                <p:cNvSpPr/>
                <p:nvPr/>
              </p:nvSpPr>
              <p:spPr>
                <a:xfrm>
                  <a:off x="2448296" y="4100809"/>
                  <a:ext cx="357100" cy="55074"/>
                </a:xfrm>
                <a:custGeom>
                  <a:avLst/>
                  <a:gdLst>
                    <a:gd name="f0" fmla="val 10800000"/>
                    <a:gd name="f1" fmla="val 5400000"/>
                    <a:gd name="f2" fmla="val 180"/>
                    <a:gd name="f3" fmla="val w"/>
                    <a:gd name="f4" fmla="val h"/>
                    <a:gd name="f5" fmla="val 0"/>
                    <a:gd name="f6" fmla="val 85"/>
                    <a:gd name="f7" fmla="val 13"/>
                    <a:gd name="f8" fmla="val 74"/>
                    <a:gd name="f9" fmla="val 5"/>
                    <a:gd name="f10" fmla="val 59"/>
                    <a:gd name="f11" fmla="val 43"/>
                    <a:gd name="f12" fmla="val 26"/>
                    <a:gd name="f13" fmla="val 11"/>
                    <a:gd name="f14" fmla="+- 0 0 -90"/>
                    <a:gd name="f15" fmla="*/ f3 1 85"/>
                    <a:gd name="f16" fmla="*/ f4 1 13"/>
                    <a:gd name="f17" fmla="val f5"/>
                    <a:gd name="f18" fmla="val f6"/>
                    <a:gd name="f19" fmla="val f7"/>
                    <a:gd name="f20" fmla="*/ f14 f0 1"/>
                    <a:gd name="f21" fmla="+- f19 0 f17"/>
                    <a:gd name="f22" fmla="+- f18 0 f17"/>
                    <a:gd name="f23" fmla="*/ f20 1 f2"/>
                    <a:gd name="f24" fmla="*/ f22 1 85"/>
                    <a:gd name="f25" fmla="*/ f21 1 13"/>
                    <a:gd name="f26" fmla="*/ 85 f22 1"/>
                    <a:gd name="f27" fmla="*/ 13 f21 1"/>
                    <a:gd name="f28" fmla="*/ 43 f22 1"/>
                    <a:gd name="f29" fmla="*/ 0 f21 1"/>
                    <a:gd name="f30" fmla="*/ 0 f22 1"/>
                    <a:gd name="f31" fmla="+- f23 0 f1"/>
                    <a:gd name="f32" fmla="*/ f26 1 85"/>
                    <a:gd name="f33" fmla="*/ f27 1 13"/>
                    <a:gd name="f34" fmla="*/ f28 1 85"/>
                    <a:gd name="f35" fmla="*/ f29 1 13"/>
                    <a:gd name="f36" fmla="*/ f30 1 85"/>
                    <a:gd name="f37" fmla="*/ 0 1 f24"/>
                    <a:gd name="f38" fmla="*/ f18 1 f24"/>
                    <a:gd name="f39" fmla="*/ 0 1 f25"/>
                    <a:gd name="f40" fmla="*/ f19 1 f25"/>
                    <a:gd name="f41" fmla="*/ f32 1 f24"/>
                    <a:gd name="f42" fmla="*/ f33 1 f25"/>
                    <a:gd name="f43" fmla="*/ f34 1 f24"/>
                    <a:gd name="f44" fmla="*/ f35 1 f25"/>
                    <a:gd name="f45" fmla="*/ f36 1 f24"/>
                    <a:gd name="f46" fmla="*/ f37 f15 1"/>
                    <a:gd name="f47" fmla="*/ f38 f15 1"/>
                    <a:gd name="f48" fmla="*/ f40 f16 1"/>
                    <a:gd name="f49" fmla="*/ f39 f16 1"/>
                    <a:gd name="f50" fmla="*/ f41 f15 1"/>
                    <a:gd name="f51" fmla="*/ f42 f16 1"/>
                    <a:gd name="f52" fmla="*/ f43 f15 1"/>
                    <a:gd name="f53" fmla="*/ f44 f16 1"/>
                    <a:gd name="f54" fmla="*/ f45 f15 1"/>
                  </a:gdLst>
                  <a:ahLst/>
                  <a:cxnLst>
                    <a:cxn ang="3cd4">
                      <a:pos x="hc" y="t"/>
                    </a:cxn>
                    <a:cxn ang="0">
                      <a:pos x="r" y="vc"/>
                    </a:cxn>
                    <a:cxn ang="cd4">
                      <a:pos x="hc" y="b"/>
                    </a:cxn>
                    <a:cxn ang="cd2">
                      <a:pos x="l" y="vc"/>
                    </a:cxn>
                    <a:cxn ang="f31">
                      <a:pos x="f50" y="f51"/>
                    </a:cxn>
                    <a:cxn ang="f31">
                      <a:pos x="f52" y="f53"/>
                    </a:cxn>
                    <a:cxn ang="f31">
                      <a:pos x="f54" y="f51"/>
                    </a:cxn>
                  </a:cxnLst>
                  <a:rect l="f46" t="f49" r="f47" b="f48"/>
                  <a:pathLst>
                    <a:path w="85" h="13">
                      <a:moveTo>
                        <a:pt x="f6" y="f7"/>
                      </a:moveTo>
                      <a:cubicBezTo>
                        <a:pt x="f8" y="f9"/>
                        <a:pt x="f10" y="f5"/>
                        <a:pt x="f11" y="f5"/>
                      </a:cubicBezTo>
                      <a:cubicBezTo>
                        <a:pt x="f12" y="f5"/>
                        <a:pt x="f13" y="f9"/>
                        <a:pt x="f5" y="f7"/>
                      </a:cubicBezTo>
                    </a:path>
                  </a:pathLst>
                </a:custGeom>
                <a:noFill/>
                <a:ln w="19046" cap="flat">
                  <a:solidFill>
                    <a:schemeClr val="tx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anchor="t" anchorCtr="0" compatLnSpc="1">
                  <a:noAutofit/>
                </a:bodyPr>
                <a:lstStyle/>
                <a:p>
                  <a:pPr defTabSz="914224">
                    <a:defRPr sz="1800" b="0" i="0" u="none" strike="noStrike" kern="0" cap="none" spc="0" baseline="0">
                      <a:solidFill>
                        <a:srgbClr val="000000"/>
                      </a:solidFill>
                      <a:uFillTx/>
                    </a:defRPr>
                  </a:pPr>
                  <a:endParaRPr lang="en-US" kern="0">
                    <a:solidFill>
                      <a:srgbClr val="000000"/>
                    </a:solidFill>
                    <a:latin typeface="Segoe UI"/>
                  </a:endParaRPr>
                </a:p>
              </p:txBody>
            </p:sp>
          </p:grpSp>
          <p:sp>
            <p:nvSpPr>
              <p:cNvPr id="80" name="Telemarketer_E7B9" title="Icon of a person wearing a headset">
                <a:extLst>
                  <a:ext uri="{FF2B5EF4-FFF2-40B4-BE49-F238E27FC236}">
                    <a16:creationId xmlns:a16="http://schemas.microsoft.com/office/drawing/2014/main" id="{72F6E5B2-1F96-4C5F-90FF-E9050CCD389E}"/>
                  </a:ext>
                </a:extLst>
              </p:cNvPr>
              <p:cNvSpPr>
                <a:spLocks noChangeAspect="1" noEditPoints="1"/>
              </p:cNvSpPr>
              <p:nvPr/>
            </p:nvSpPr>
            <p:spPr bwMode="auto">
              <a:xfrm>
                <a:off x="9889680" y="2393056"/>
                <a:ext cx="499460" cy="59567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1" name="Rectangle 40">
            <a:extLst>
              <a:ext uri="{FF2B5EF4-FFF2-40B4-BE49-F238E27FC236}">
                <a16:creationId xmlns:a16="http://schemas.microsoft.com/office/drawing/2014/main" id="{166A96B9-8DE4-4CCA-B478-F2590807FE28}"/>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27534964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 -3.00045E-6 L 0 0.02156 " pathEditMode="relative" rAng="0" ptsTypes="AA">
                                      <p:cBhvr>
                                        <p:cTn id="9" dur="750" spd="-100000" fill="hold"/>
                                        <p:tgtEl>
                                          <p:spTgt spid="10"/>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0"/>
                                  </p:stCondLst>
                                  <p:childTnLst>
                                    <p:animMotion origin="layout" path="M 0 -3.00045E-6 L 0 0.02156 " pathEditMode="relative" rAng="0" ptsTypes="AA">
                                      <p:cBhvr>
                                        <p:cTn id="14" dur="750" spd="-100000" fill="hold"/>
                                        <p:tgtEl>
                                          <p:spTgt spid="13"/>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0"/>
                                  </p:stCondLst>
                                  <p:childTnLst>
                                    <p:animMotion origin="layout" path="M 0 -3.00045E-6 L 0 0.02156 " pathEditMode="relative" rAng="0" ptsTypes="AA">
                                      <p:cBhvr>
                                        <p:cTn id="19" dur="750" spd="-100000" fill="hold"/>
                                        <p:tgtEl>
                                          <p:spTgt spid="17"/>
                                        </p:tgtEl>
                                        <p:attrNameLst>
                                          <p:attrName>ppt_x</p:attrName>
                                          <p:attrName>ppt_y</p:attrName>
                                        </p:attrNameLst>
                                      </p:cBhvr>
                                      <p:rCtr x="0" y="1067"/>
                                    </p:animMotion>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nodeType="withEffect">
                                  <p:stCondLst>
                                    <p:cond delay="0"/>
                                  </p:stCondLst>
                                  <p:childTnLst>
                                    <p:animMotion origin="layout" path="M 0 -3.00045E-6 L 0 0.02156 " pathEditMode="relative" rAng="0" ptsTypes="AA">
                                      <p:cBhvr>
                                        <p:cTn id="24" dur="750" spd="-100000" fill="hold"/>
                                        <p:tgtEl>
                                          <p:spTgt spid="16"/>
                                        </p:tgtEl>
                                        <p:attrNameLst>
                                          <p:attrName>ppt_x</p:attrName>
                                          <p:attrName>ppt_y</p:attrName>
                                        </p:attrNameLst>
                                      </p:cBhvr>
                                      <p:rCtr x="0" y="1067"/>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15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42" presetClass="path" presetSubtype="0" decel="100000" fill="hold" nodeType="withEffect">
                                  <p:stCondLst>
                                    <p:cond delay="150"/>
                                  </p:stCondLst>
                                  <p:childTnLst>
                                    <p:animMotion origin="layout" path="M 0 -3.00045E-6 L 0 0.02156 " pathEditMode="relative" rAng="0" ptsTypes="AA">
                                      <p:cBhvr>
                                        <p:cTn id="38" dur="750" spd="-100000" fill="hold"/>
                                        <p:tgtEl>
                                          <p:spTgt spid="2"/>
                                        </p:tgtEl>
                                        <p:attrNameLst>
                                          <p:attrName>ppt_x</p:attrName>
                                          <p:attrName>ppt_y</p:attrName>
                                        </p:attrNameLst>
                                      </p:cBhvr>
                                      <p:rCtr x="0" y="1067"/>
                                    </p:animMotion>
                                  </p:childTnLst>
                                </p:cTn>
                              </p:par>
                              <p:par>
                                <p:cTn id="39" presetID="10" presetClass="entr" presetSubtype="0" fill="hold" nodeType="withEffect">
                                  <p:stCondLst>
                                    <p:cond delay="15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42" presetClass="path" presetSubtype="0" decel="100000" fill="hold" nodeType="withEffect">
                                  <p:stCondLst>
                                    <p:cond delay="150"/>
                                  </p:stCondLst>
                                  <p:childTnLst>
                                    <p:animMotion origin="layout" path="M 0 -3.00045E-6 L 0 0.02156 " pathEditMode="relative" rAng="0" ptsTypes="AA">
                                      <p:cBhvr>
                                        <p:cTn id="43" dur="750" spd="-100000" fill="hold"/>
                                        <p:tgtEl>
                                          <p:spTgt spid="4"/>
                                        </p:tgtEl>
                                        <p:attrNameLst>
                                          <p:attrName>ppt_x</p:attrName>
                                          <p:attrName>ppt_y</p:attrName>
                                        </p:attrNameLst>
                                      </p:cBhvr>
                                      <p:rCtr x="0" y="1067"/>
                                    </p:animMotion>
                                  </p:childTnLst>
                                </p:cTn>
                              </p:par>
                              <p:par>
                                <p:cTn id="44" presetID="10" presetClass="entr" presetSubtype="0" fill="hold" nodeType="withEffect">
                                  <p:stCondLst>
                                    <p:cond delay="1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42" presetClass="path" presetSubtype="0" decel="100000" fill="hold" nodeType="withEffect">
                                  <p:stCondLst>
                                    <p:cond delay="150"/>
                                  </p:stCondLst>
                                  <p:childTnLst>
                                    <p:animMotion origin="layout" path="M 0 -3.00045E-6 L 0 0.02156 " pathEditMode="relative" rAng="0" ptsTypes="AA">
                                      <p:cBhvr>
                                        <p:cTn id="48" dur="750" spd="-100000" fill="hold"/>
                                        <p:tgtEl>
                                          <p:spTgt spid="5"/>
                                        </p:tgtEl>
                                        <p:attrNameLst>
                                          <p:attrName>ppt_x</p:attrName>
                                          <p:attrName>ppt_y</p:attrName>
                                        </p:attrNameLst>
                                      </p:cBhvr>
                                      <p:rCtr x="0" y="1067"/>
                                    </p:animMotion>
                                  </p:childTnLst>
                                </p:cTn>
                              </p:par>
                              <p:par>
                                <p:cTn id="49" presetID="10" presetClass="entr" presetSubtype="0" fill="hold" nodeType="withEffect">
                                  <p:stCondLst>
                                    <p:cond delay="15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42" presetClass="path" presetSubtype="0" decel="100000" fill="hold" nodeType="withEffect">
                                  <p:stCondLst>
                                    <p:cond delay="150"/>
                                  </p:stCondLst>
                                  <p:childTnLst>
                                    <p:animMotion origin="layout" path="M 0 -3.00045E-6 L 0 0.02156 " pathEditMode="relative" rAng="0" ptsTypes="AA">
                                      <p:cBhvr>
                                        <p:cTn id="53" dur="750" spd="-100000" fill="hold"/>
                                        <p:tgtEl>
                                          <p:spTgt spid="8"/>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0" grpId="0" animBg="1"/>
      <p:bldP spid="7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0">
            <a:extLst>
              <a:ext uri="{FF2B5EF4-FFF2-40B4-BE49-F238E27FC236}">
                <a16:creationId xmlns:a16="http://schemas.microsoft.com/office/drawing/2014/main" id="{5D3FB236-DA46-4572-9822-035D5299E58C}"/>
              </a:ext>
            </a:extLst>
          </p:cNvPr>
          <p:cNvSpPr txBox="1"/>
          <p:nvPr/>
        </p:nvSpPr>
        <p:spPr>
          <a:xfrm flipH="1">
            <a:off x="3284620"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36" name="3D">
            <a:extLst>
              <a:ext uri="{FF2B5EF4-FFF2-40B4-BE49-F238E27FC236}">
                <a16:creationId xmlns:a16="http://schemas.microsoft.com/office/drawing/2014/main" id="{2BF17158-5B92-43D7-8C07-77D4B5E35A09}"/>
              </a:ext>
            </a:extLst>
          </p:cNvPr>
          <p:cNvSpPr>
            <a:spLocks noChangeAspect="1" noEditPoints="1"/>
          </p:cNvSpPr>
          <p:nvPr/>
        </p:nvSpPr>
        <p:spPr bwMode="auto">
          <a:xfrm>
            <a:off x="4027990"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6">
            <a:extLst>
              <a:ext uri="{FF2B5EF4-FFF2-40B4-BE49-F238E27FC236}">
                <a16:creationId xmlns:a16="http://schemas.microsoft.com/office/drawing/2014/main" id="{15922851-FBB2-48EC-8981-778F9A00F976}"/>
              </a:ext>
            </a:extLst>
          </p:cNvPr>
          <p:cNvSpPr>
            <a:spLocks/>
          </p:cNvSpPr>
          <p:nvPr/>
        </p:nvSpPr>
        <p:spPr bwMode="auto">
          <a:xfrm flipH="1">
            <a:off x="3148000" y="1003000"/>
            <a:ext cx="2477439" cy="2477438"/>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0" y="0"/>
                  <a:pt x="671" y="300"/>
                  <a:pt x="671" y="671"/>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9" name="Freeform 7">
            <a:extLst>
              <a:ext uri="{FF2B5EF4-FFF2-40B4-BE49-F238E27FC236}">
                <a16:creationId xmlns:a16="http://schemas.microsoft.com/office/drawing/2014/main" id="{23D4E994-609F-4182-9233-CAB72DEE19A9}"/>
              </a:ext>
            </a:extLst>
          </p:cNvPr>
          <p:cNvSpPr>
            <a:spLocks/>
          </p:cNvSpPr>
          <p:nvPr/>
        </p:nvSpPr>
        <p:spPr bwMode="auto">
          <a:xfrm flipH="1">
            <a:off x="3291817" y="1363896"/>
            <a:ext cx="3386465" cy="1592833"/>
          </a:xfrm>
          <a:custGeom>
            <a:avLst/>
            <a:gdLst>
              <a:gd name="T0" fmla="*/ 0 w 917"/>
              <a:gd name="T1" fmla="*/ 185 h 431"/>
              <a:gd name="T2" fmla="*/ 917 w 917"/>
              <a:gd name="T3" fmla="*/ 431 h 431"/>
            </a:gdLst>
            <a:ahLst/>
            <a:cxnLst>
              <a:cxn ang="0">
                <a:pos x="T0" y="T1"/>
              </a:cxn>
              <a:cxn ang="0">
                <a:pos x="T2" y="T3"/>
              </a:cxn>
            </a:cxnLst>
            <a:rect l="0" t="0" r="r" b="b"/>
            <a:pathLst>
              <a:path w="917" h="431">
                <a:moveTo>
                  <a:pt x="0" y="185"/>
                </a:moveTo>
                <a:cubicBezTo>
                  <a:pt x="321" y="0"/>
                  <a:pt x="732" y="110"/>
                  <a:pt x="917" y="431"/>
                </a:cubicBezTo>
              </a:path>
            </a:pathLst>
          </a:custGeom>
          <a:noFill/>
          <a:ln w="19050" cap="flat" cmpd="sng" algn="ctr">
            <a:solidFill>
              <a:schemeClr val="tx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Freeform 8">
            <a:extLst>
              <a:ext uri="{FF2B5EF4-FFF2-40B4-BE49-F238E27FC236}">
                <a16:creationId xmlns:a16="http://schemas.microsoft.com/office/drawing/2014/main" id="{E959E3CF-788B-4ADC-8408-AB74F631EEAB}"/>
              </a:ext>
            </a:extLst>
          </p:cNvPr>
          <p:cNvSpPr>
            <a:spLocks/>
          </p:cNvSpPr>
          <p:nvPr/>
        </p:nvSpPr>
        <p:spPr bwMode="auto">
          <a:xfrm flipH="1">
            <a:off x="3674420" y="1890987"/>
            <a:ext cx="3389179" cy="1595546"/>
          </a:xfrm>
          <a:custGeom>
            <a:avLst/>
            <a:gdLst>
              <a:gd name="T0" fmla="*/ 0 w 917"/>
              <a:gd name="T1" fmla="*/ 432 h 432"/>
              <a:gd name="T2" fmla="*/ 917 w 917"/>
              <a:gd name="T3" fmla="*/ 186 h 432"/>
            </a:gdLst>
            <a:ahLst/>
            <a:cxnLst>
              <a:cxn ang="0">
                <a:pos x="T0" y="T1"/>
              </a:cxn>
              <a:cxn ang="0">
                <a:pos x="T2" y="T3"/>
              </a:cxn>
            </a:cxnLst>
            <a:rect l="0" t="0" r="r" b="b"/>
            <a:pathLst>
              <a:path w="917" h="432">
                <a:moveTo>
                  <a:pt x="0" y="432"/>
                </a:moveTo>
                <a:cubicBezTo>
                  <a:pt x="185" y="110"/>
                  <a:pt x="596" y="0"/>
                  <a:pt x="917" y="186"/>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Freeform 9">
            <a:extLst>
              <a:ext uri="{FF2B5EF4-FFF2-40B4-BE49-F238E27FC236}">
                <a16:creationId xmlns:a16="http://schemas.microsoft.com/office/drawing/2014/main" id="{AC4D1ABF-6E5E-4AF1-B6A7-53FAB93F0504}"/>
              </a:ext>
            </a:extLst>
          </p:cNvPr>
          <p:cNvSpPr>
            <a:spLocks/>
          </p:cNvSpPr>
          <p:nvPr/>
        </p:nvSpPr>
        <p:spPr bwMode="auto">
          <a:xfrm flipH="1">
            <a:off x="4203558" y="2435307"/>
            <a:ext cx="2480151" cy="2482865"/>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 name="TextBox 10">
            <a:extLst>
              <a:ext uri="{FF2B5EF4-FFF2-40B4-BE49-F238E27FC236}">
                <a16:creationId xmlns:a16="http://schemas.microsoft.com/office/drawing/2014/main" id="{94F62D86-8AE3-48DC-B89B-C1F057D8E8D9}"/>
              </a:ext>
            </a:extLst>
          </p:cNvPr>
          <p:cNvSpPr txBox="1"/>
          <p:nvPr/>
        </p:nvSpPr>
        <p:spPr>
          <a:xfrm>
            <a:off x="6479872" y="705037"/>
            <a:ext cx="2730417"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72" fontAlgn="base">
              <a:lnSpc>
                <a:spcPct val="90000"/>
              </a:lnSpc>
              <a:spcBef>
                <a:spcPct val="0"/>
              </a:spcBef>
              <a:spcAft>
                <a:spcPct val="0"/>
              </a:spcAft>
              <a:defRPr/>
            </a:pPr>
            <a:r>
              <a:rPr lang="en-US" spc="120" dirty="0">
                <a:solidFill>
                  <a:srgbClr val="FFFFFF">
                    <a:lumMod val="75000"/>
                  </a:srgbClr>
                </a:solidFill>
                <a:latin typeface="Segoe UI Semilight"/>
                <a:cs typeface="Segoe UI" pitchFamily="34" charset="0"/>
              </a:rPr>
              <a:t>Identity &amp; access management </a:t>
            </a:r>
          </a:p>
        </p:txBody>
      </p:sp>
      <p:sp>
        <p:nvSpPr>
          <p:cNvPr id="82" name="TextBox 10">
            <a:extLst>
              <a:ext uri="{FF2B5EF4-FFF2-40B4-BE49-F238E27FC236}">
                <a16:creationId xmlns:a16="http://schemas.microsoft.com/office/drawing/2014/main" id="{FD871B1C-44DD-4877-B782-FD6C255AC55D}"/>
              </a:ext>
            </a:extLst>
          </p:cNvPr>
          <p:cNvSpPr txBox="1"/>
          <p:nvPr/>
        </p:nvSpPr>
        <p:spPr>
          <a:xfrm>
            <a:off x="7513102" y="1860678"/>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72" fontAlgn="base">
              <a:lnSpc>
                <a:spcPct val="90000"/>
              </a:lnSpc>
              <a:spcBef>
                <a:spcPct val="0"/>
              </a:spcBef>
              <a:spcAft>
                <a:spcPct val="0"/>
              </a:spcAft>
              <a:defRPr/>
            </a:pPr>
            <a:r>
              <a:rPr lang="en-US" spc="120" dirty="0">
                <a:gradFill>
                  <a:gsLst>
                    <a:gs pos="0">
                      <a:srgbClr val="353535"/>
                    </a:gs>
                    <a:gs pos="100000">
                      <a:srgbClr val="353535"/>
                    </a:gs>
                  </a:gsLst>
                  <a:lin ang="5400000" scaled="0"/>
                </a:gradFill>
                <a:latin typeface="Segoe UI Semilight"/>
                <a:cs typeface="Segoe UI" pitchFamily="34" charset="0"/>
              </a:rPr>
              <a:t>Information protection</a:t>
            </a:r>
          </a:p>
        </p:txBody>
      </p:sp>
      <p:sp>
        <p:nvSpPr>
          <p:cNvPr id="83" name="TextBox 10">
            <a:extLst>
              <a:ext uri="{FF2B5EF4-FFF2-40B4-BE49-F238E27FC236}">
                <a16:creationId xmlns:a16="http://schemas.microsoft.com/office/drawing/2014/main" id="{2335FC4E-4419-4EDE-B70E-2B4E08D53173}"/>
              </a:ext>
            </a:extLst>
          </p:cNvPr>
          <p:cNvSpPr txBox="1"/>
          <p:nvPr/>
        </p:nvSpPr>
        <p:spPr>
          <a:xfrm>
            <a:off x="7148202" y="4993887"/>
            <a:ext cx="206208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baseline="0" noProof="0" dirty="0">
                <a:ln>
                  <a:noFill/>
                </a:ln>
                <a:solidFill>
                  <a:srgbClr val="FFFFFF">
                    <a:lumMod val="75000"/>
                  </a:srgbClr>
                </a:solidFill>
                <a:effectLst/>
                <a:uLnTx/>
                <a:uFillTx/>
                <a:latin typeface="Segoe UI Semilight"/>
                <a:ea typeface="+mn-ea"/>
                <a:cs typeface="Segoe UI" pitchFamily="34" charset="0"/>
              </a:rPr>
              <a:t>Security management</a:t>
            </a:r>
          </a:p>
        </p:txBody>
      </p:sp>
      <p:sp>
        <p:nvSpPr>
          <p:cNvPr id="84" name="TextBox 10">
            <a:extLst>
              <a:ext uri="{FF2B5EF4-FFF2-40B4-BE49-F238E27FC236}">
                <a16:creationId xmlns:a16="http://schemas.microsoft.com/office/drawing/2014/main" id="{B00AF9FE-4371-412B-BFA6-50464E23D267}"/>
              </a:ext>
            </a:extLst>
          </p:cNvPr>
          <p:cNvSpPr txBox="1"/>
          <p:nvPr/>
        </p:nvSpPr>
        <p:spPr>
          <a:xfrm>
            <a:off x="7782048" y="3395447"/>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baseline="0" noProof="0" dirty="0">
                <a:ln>
                  <a:noFill/>
                </a:ln>
                <a:solidFill>
                  <a:srgbClr val="FFFFFF">
                    <a:lumMod val="75000"/>
                  </a:srgbClr>
                </a:solidFill>
                <a:effectLst/>
                <a:uLnTx/>
                <a:uFillTx/>
                <a:latin typeface="Segoe UI Semilight"/>
                <a:ea typeface="+mn-ea"/>
                <a:cs typeface="Segoe UI" pitchFamily="34" charset="0"/>
              </a:rPr>
              <a:t>Threat </a:t>
            </a:r>
            <a:br>
              <a:rPr kumimoji="0" lang="en-US" sz="1800" b="0" i="0" u="none" strike="noStrike" kern="1200" cap="none" spc="120" normalizeH="0" baseline="0" noProof="0" dirty="0">
                <a:ln>
                  <a:noFill/>
                </a:ln>
                <a:solidFill>
                  <a:srgbClr val="FFFFFF">
                    <a:lumMod val="75000"/>
                  </a:srgbClr>
                </a:solidFill>
                <a:effectLst/>
                <a:uLnTx/>
                <a:uFillTx/>
                <a:latin typeface="Segoe UI Semilight"/>
                <a:ea typeface="+mn-ea"/>
                <a:cs typeface="Segoe UI" pitchFamily="34" charset="0"/>
              </a:rPr>
            </a:br>
            <a:r>
              <a:rPr kumimoji="0" lang="en-US" sz="1800" b="0" i="0" u="none" strike="noStrike" kern="1200" cap="none" spc="120" normalizeH="0" baseline="0" noProof="0" dirty="0">
                <a:ln>
                  <a:noFill/>
                </a:ln>
                <a:solidFill>
                  <a:srgbClr val="FFFFFF">
                    <a:lumMod val="75000"/>
                  </a:srgbClr>
                </a:solidFill>
                <a:effectLst/>
                <a:uLnTx/>
                <a:uFillTx/>
                <a:latin typeface="Segoe UI Semilight"/>
                <a:ea typeface="+mn-ea"/>
                <a:cs typeface="Segoe UI" pitchFamily="34" charset="0"/>
              </a:rPr>
              <a:t>protection</a:t>
            </a:r>
          </a:p>
        </p:txBody>
      </p:sp>
      <p:grpSp>
        <p:nvGrpSpPr>
          <p:cNvPr id="5" name="Group 4">
            <a:extLst>
              <a:ext uri="{FF2B5EF4-FFF2-40B4-BE49-F238E27FC236}">
                <a16:creationId xmlns:a16="http://schemas.microsoft.com/office/drawing/2014/main" id="{E8548629-7125-4597-B211-4934B4CEDD55}"/>
              </a:ext>
            </a:extLst>
          </p:cNvPr>
          <p:cNvGrpSpPr/>
          <p:nvPr/>
        </p:nvGrpSpPr>
        <p:grpSpPr>
          <a:xfrm>
            <a:off x="5625439" y="609860"/>
            <a:ext cx="781282" cy="781282"/>
            <a:chOff x="5625439" y="609860"/>
            <a:chExt cx="781282" cy="781282"/>
          </a:xfrm>
        </p:grpSpPr>
        <p:sp>
          <p:nvSpPr>
            <p:cNvPr id="69" name="Oval 68">
              <a:extLst>
                <a:ext uri="{FF2B5EF4-FFF2-40B4-BE49-F238E27FC236}">
                  <a16:creationId xmlns:a16="http://schemas.microsoft.com/office/drawing/2014/main" id="{8BECBA14-DC6F-4469-A9F6-0006303F699B}"/>
                </a:ext>
              </a:extLst>
            </p:cNvPr>
            <p:cNvSpPr/>
            <p:nvPr/>
          </p:nvSpPr>
          <p:spPr bwMode="auto">
            <a:xfrm>
              <a:off x="5625439" y="609860"/>
              <a:ext cx="781282" cy="781282"/>
            </a:xfrm>
            <a:prstGeom prst="ellipse">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18" name="ContactCard_EEBD">
              <a:extLst>
                <a:ext uri="{FF2B5EF4-FFF2-40B4-BE49-F238E27FC236}">
                  <a16:creationId xmlns:a16="http://schemas.microsoft.com/office/drawing/2014/main" id="{0F9FD0EF-9227-4D1E-8577-46F8A56CF6E6}"/>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3FE946B-5220-415C-B173-7F7AE1D5A75A}"/>
              </a:ext>
            </a:extLst>
          </p:cNvPr>
          <p:cNvGrpSpPr/>
          <p:nvPr/>
        </p:nvGrpSpPr>
        <p:grpSpPr>
          <a:xfrm>
            <a:off x="6922619" y="3277719"/>
            <a:ext cx="781282" cy="781282"/>
            <a:chOff x="6621825" y="1828525"/>
            <a:chExt cx="781282" cy="781282"/>
          </a:xfrm>
          <a:solidFill>
            <a:schemeClr val="bg1">
              <a:lumMod val="75000"/>
            </a:schemeClr>
          </a:solidFill>
        </p:grpSpPr>
        <p:sp>
          <p:nvSpPr>
            <p:cNvPr id="74" name="Oval 73">
              <a:extLst>
                <a:ext uri="{FF2B5EF4-FFF2-40B4-BE49-F238E27FC236}">
                  <a16:creationId xmlns:a16="http://schemas.microsoft.com/office/drawing/2014/main" id="{68067144-A29F-4D5E-B2CC-4704920C18E7}"/>
                </a:ext>
              </a:extLst>
            </p:cNvPr>
            <p:cNvSpPr/>
            <p:nvPr/>
          </p:nvSpPr>
          <p:spPr bwMode="auto">
            <a:xfrm rot="1643308">
              <a:off x="6621825" y="1828525"/>
              <a:ext cx="781282" cy="78128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Shield_EA18">
              <a:extLst>
                <a:ext uri="{FF2B5EF4-FFF2-40B4-BE49-F238E27FC236}">
                  <a16:creationId xmlns:a16="http://schemas.microsoft.com/office/drawing/2014/main" id="{EA884035-A965-4E25-951D-EC8CA745E7F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E6E6E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265D6638-4A52-49FE-8317-AE970EF59EA6}"/>
              </a:ext>
            </a:extLst>
          </p:cNvPr>
          <p:cNvGrpSpPr/>
          <p:nvPr/>
        </p:nvGrpSpPr>
        <p:grpSpPr>
          <a:xfrm>
            <a:off x="6665582" y="1765502"/>
            <a:ext cx="781282" cy="781282"/>
            <a:chOff x="6873999" y="3404401"/>
            <a:chExt cx="781282" cy="781282"/>
          </a:xfrm>
          <a:solidFill>
            <a:schemeClr val="bg1">
              <a:lumMod val="75000"/>
            </a:schemeClr>
          </a:solidFill>
        </p:grpSpPr>
        <p:sp>
          <p:nvSpPr>
            <p:cNvPr id="76" name="Oval 75">
              <a:extLst>
                <a:ext uri="{FF2B5EF4-FFF2-40B4-BE49-F238E27FC236}">
                  <a16:creationId xmlns:a16="http://schemas.microsoft.com/office/drawing/2014/main" id="{2B9CEE52-2311-412E-BDC7-4DED08E6026F}"/>
                </a:ext>
              </a:extLst>
            </p:cNvPr>
            <p:cNvSpPr/>
            <p:nvPr/>
          </p:nvSpPr>
          <p:spPr bwMode="auto">
            <a:xfrm rot="3422427">
              <a:off x="6873999" y="3404401"/>
              <a:ext cx="781282" cy="78128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document_6">
              <a:extLst>
                <a:ext uri="{FF2B5EF4-FFF2-40B4-BE49-F238E27FC236}">
                  <a16:creationId xmlns:a16="http://schemas.microsoft.com/office/drawing/2014/main" id="{BBED4135-C26E-4B16-9EDA-8888F7435FC1}"/>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solidFill>
              <a:schemeClr val="tx2"/>
            </a:solidFill>
            <a:ln w="15875" cap="sq">
              <a:solidFill>
                <a:srgbClr val="E6E6E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5" name="Oval 64">
            <a:extLst>
              <a:ext uri="{FF2B5EF4-FFF2-40B4-BE49-F238E27FC236}">
                <a16:creationId xmlns:a16="http://schemas.microsoft.com/office/drawing/2014/main" id="{9C25BABB-A9FA-4AE8-A248-7ACB2234A56E}"/>
              </a:ext>
            </a:extLst>
          </p:cNvPr>
          <p:cNvSpPr/>
          <p:nvPr/>
        </p:nvSpPr>
        <p:spPr bwMode="auto">
          <a:xfrm>
            <a:off x="3145599" y="2435376"/>
            <a:ext cx="2106840" cy="210684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51EBA469-3692-412A-A887-E1AB5D6A3906}"/>
              </a:ext>
            </a:extLst>
          </p:cNvPr>
          <p:cNvSpPr txBox="1"/>
          <p:nvPr/>
        </p:nvSpPr>
        <p:spPr>
          <a:xfrm>
            <a:off x="-2415257" y="3058058"/>
            <a:ext cx="5227028"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Built in</a:t>
            </a: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 </a:t>
            </a:r>
            <a:b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b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security</a:t>
            </a:r>
          </a:p>
        </p:txBody>
      </p:sp>
      <p:grpSp>
        <p:nvGrpSpPr>
          <p:cNvPr id="27" name="Group 26">
            <a:extLst>
              <a:ext uri="{FF2B5EF4-FFF2-40B4-BE49-F238E27FC236}">
                <a16:creationId xmlns:a16="http://schemas.microsoft.com/office/drawing/2014/main" id="{97C75DD8-E3C4-4190-80E2-A142C4D189D3}"/>
              </a:ext>
            </a:extLst>
          </p:cNvPr>
          <p:cNvGrpSpPr/>
          <p:nvPr/>
        </p:nvGrpSpPr>
        <p:grpSpPr>
          <a:xfrm>
            <a:off x="6293768" y="4898711"/>
            <a:ext cx="781282" cy="781282"/>
            <a:chOff x="6293768" y="4898711"/>
            <a:chExt cx="781282" cy="781282"/>
          </a:xfrm>
        </p:grpSpPr>
        <p:sp>
          <p:nvSpPr>
            <p:cNvPr id="32" name="Oval 31">
              <a:extLst>
                <a:ext uri="{FF2B5EF4-FFF2-40B4-BE49-F238E27FC236}">
                  <a16:creationId xmlns:a16="http://schemas.microsoft.com/office/drawing/2014/main" id="{3B93EB34-C804-4748-9774-EF2C58A8A255}"/>
                </a:ext>
              </a:extLst>
            </p:cNvPr>
            <p:cNvSpPr/>
            <p:nvPr/>
          </p:nvSpPr>
          <p:spPr bwMode="auto">
            <a:xfrm rot="5400000">
              <a:off x="6293768" y="4898711"/>
              <a:ext cx="781282" cy="7812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AC758232-EE50-4050-8058-ADE9812EEE34}"/>
                </a:ext>
              </a:extLst>
            </p:cNvPr>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grpSp>
    </p:spTree>
    <p:custDataLst>
      <p:tags r:id="rId1"/>
    </p:custDataLst>
    <p:extLst>
      <p:ext uri="{BB962C8B-B14F-4D97-AF65-F5344CB8AC3E}">
        <p14:creationId xmlns:p14="http://schemas.microsoft.com/office/powerpoint/2010/main" val="122327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67" name="TextBox 166">
            <a:extLst>
              <a:ext uri="{FF2B5EF4-FFF2-40B4-BE49-F238E27FC236}">
                <a16:creationId xmlns:a16="http://schemas.microsoft.com/office/drawing/2014/main" id="{2BE74551-84EA-4076-99F8-5BB7CFFAE62E}"/>
              </a:ext>
            </a:extLst>
          </p:cNvPr>
          <p:cNvSpPr txBox="1"/>
          <p:nvPr/>
        </p:nvSpPr>
        <p:spPr>
          <a:xfrm>
            <a:off x="274639" y="3458115"/>
            <a:ext cx="5392736" cy="2850011"/>
          </a:xfrm>
          <a:prstGeom prst="rect">
            <a:avLst/>
          </a:prstGeom>
          <a:noFill/>
        </p:spPr>
        <p:txBody>
          <a:bodyPr wrap="square" lIns="182880" tIns="146304" rIns="182880" bIns="146304" rtlCol="0">
            <a:spAutoFit/>
          </a:bodyPr>
          <a:lstStyle>
            <a:defPPr>
              <a:defRPr lang="en-US"/>
            </a:defPPr>
            <a:lvl1pPr defTabSz="914224">
              <a:lnSpc>
                <a:spcPct val="90000"/>
              </a:lnSpc>
              <a:spcBef>
                <a:spcPts val="1200"/>
              </a:spcBef>
              <a:spcAft>
                <a:spcPts val="1200"/>
              </a:spcAft>
              <a:defRPr sz="2400" spc="7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sz="2000" dirty="0"/>
              <a:t>Do you know where your sensitive </a:t>
            </a:r>
            <a:br>
              <a:rPr lang="en-US" sz="2000" dirty="0"/>
            </a:br>
            <a:r>
              <a:rPr lang="en-US" sz="2000" dirty="0"/>
              <a:t>data resides? </a:t>
            </a:r>
          </a:p>
          <a:p>
            <a:r>
              <a:rPr lang="en-US" sz="2000" dirty="0"/>
              <a:t>Do you have control of your data as it travels inside and outside of your organization?</a:t>
            </a:r>
          </a:p>
          <a:p>
            <a:r>
              <a:rPr lang="en-US" sz="2000" dirty="0"/>
              <a:t>Are you using multiple solutions to classify, label, and protect sensitive data? </a:t>
            </a:r>
          </a:p>
        </p:txBody>
      </p:sp>
      <p:sp>
        <p:nvSpPr>
          <p:cNvPr id="2" name="Title 1">
            <a:extLst>
              <a:ext uri="{FF2B5EF4-FFF2-40B4-BE49-F238E27FC236}">
                <a16:creationId xmlns:a16="http://schemas.microsoft.com/office/drawing/2014/main" id="{DB4C892B-B393-4228-AC0A-88FE08980FC2}"/>
              </a:ext>
            </a:extLst>
          </p:cNvPr>
          <p:cNvSpPr>
            <a:spLocks noGrp="1"/>
          </p:cNvSpPr>
          <p:nvPr>
            <p:ph type="title"/>
          </p:nvPr>
        </p:nvSpPr>
        <p:spPr>
          <a:xfrm>
            <a:off x="274639" y="295274"/>
            <a:ext cx="5900077" cy="2771717"/>
          </a:xfrm>
        </p:spPr>
        <p:txBody>
          <a:bodyPr/>
          <a:lstStyle/>
          <a:p>
            <a:r>
              <a:rPr lang="en-US" dirty="0"/>
              <a:t>Do you have a strategy for protecting and managing  </a:t>
            </a:r>
            <a:r>
              <a:rPr lang="en-US" dirty="0">
                <a:gradFill>
                  <a:gsLst>
                    <a:gs pos="1250">
                      <a:schemeClr val="tx2"/>
                    </a:gs>
                    <a:gs pos="100000">
                      <a:schemeClr val="tx2"/>
                    </a:gs>
                  </a:gsLst>
                  <a:lin ang="5400000" scaled="0"/>
                </a:gradFill>
                <a:cs typeface="Segoe UI Semilight" panose="020B0402040204020203" pitchFamily="34" charset="0"/>
              </a:rPr>
              <a:t>sensitive</a:t>
            </a:r>
            <a:r>
              <a:rPr lang="en-US" dirty="0"/>
              <a:t> </a:t>
            </a:r>
            <a:r>
              <a:rPr lang="en-US" dirty="0">
                <a:gradFill>
                  <a:gsLst>
                    <a:gs pos="1250">
                      <a:schemeClr val="tx2"/>
                    </a:gs>
                    <a:gs pos="100000">
                      <a:schemeClr val="tx2"/>
                    </a:gs>
                  </a:gsLst>
                  <a:lin ang="5400000" scaled="0"/>
                </a:gradFill>
                <a:cs typeface="Segoe UI Semilight" panose="020B0402040204020203" pitchFamily="34" charset="0"/>
              </a:rPr>
              <a:t>information</a:t>
            </a:r>
            <a:r>
              <a:rPr lang="en-US" dirty="0"/>
              <a:t>?</a:t>
            </a:r>
          </a:p>
        </p:txBody>
      </p:sp>
      <p:pic>
        <p:nvPicPr>
          <p:cNvPr id="126" name="Picture 125">
            <a:extLst>
              <a:ext uri="{FF2B5EF4-FFF2-40B4-BE49-F238E27FC236}">
                <a16:creationId xmlns:a16="http://schemas.microsoft.com/office/drawing/2014/main" id="{F4978611-0C8F-4ADD-A60D-0F6AADD5520C}"/>
              </a:ext>
            </a:extLst>
          </p:cNvPr>
          <p:cNvPicPr>
            <a:picLocks noChangeAspect="1"/>
          </p:cNvPicPr>
          <p:nvPr/>
        </p:nvPicPr>
        <p:blipFill rotWithShape="1">
          <a:blip r:embed="rId4"/>
          <a:srcRect t="18446" r="52015"/>
          <a:stretch/>
        </p:blipFill>
        <p:spPr>
          <a:xfrm>
            <a:off x="6261759" y="-1"/>
            <a:ext cx="6174716" cy="6994525"/>
          </a:xfrm>
          <a:prstGeom prst="rect">
            <a:avLst/>
          </a:prstGeom>
        </p:spPr>
      </p:pic>
      <p:sp>
        <p:nvSpPr>
          <p:cNvPr id="169" name="Rectangle 168">
            <a:extLst>
              <a:ext uri="{FF2B5EF4-FFF2-40B4-BE49-F238E27FC236}">
                <a16:creationId xmlns:a16="http://schemas.microsoft.com/office/drawing/2014/main" id="{DD527072-1D1E-4BAE-9EE8-53C8B28DA163}"/>
              </a:ext>
            </a:extLst>
          </p:cNvPr>
          <p:cNvSpPr/>
          <p:nvPr/>
        </p:nvSpPr>
        <p:spPr bwMode="auto">
          <a:xfrm>
            <a:off x="4838700" y="6699251"/>
            <a:ext cx="1423059" cy="29527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38966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1.99132E-7 1.31185E-6 L 0.01545 1.31185E-6 " pathEditMode="relative" rAng="0" ptsTypes="AA">
                                      <p:cBhvr>
                                        <p:cTn id="9" dur="750" spd="-100000" fill="hold"/>
                                        <p:tgtEl>
                                          <p:spTgt spid="2"/>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par>
                                <p:cTn id="13" presetID="42" presetClass="path" presetSubtype="0" decel="100000" fill="hold" grpId="1" nodeType="withEffect">
                                  <p:stCondLst>
                                    <p:cond delay="0"/>
                                  </p:stCondLst>
                                  <p:childTnLst>
                                    <p:animMotion origin="layout" path="M -7.3781E-7 1.0985E-6 L -7.3781E-7 0.02156 " pathEditMode="relative" rAng="0" ptsTypes="AA">
                                      <p:cBhvr>
                                        <p:cTn id="14" dur="750" spd="-100000" fill="hold"/>
                                        <p:tgtEl>
                                          <p:spTgt spid="167"/>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7" grpId="1"/>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0870-F50A-4250-84E8-7A6C6A512F54}"/>
              </a:ext>
            </a:extLst>
          </p:cNvPr>
          <p:cNvSpPr>
            <a:spLocks noGrp="1"/>
          </p:cNvSpPr>
          <p:nvPr>
            <p:ph type="title"/>
          </p:nvPr>
        </p:nvSpPr>
        <p:spPr/>
        <p:txBody>
          <a:bodyPr/>
          <a:lstStyle/>
          <a:p>
            <a:r>
              <a:rPr lang="en-US" dirty="0"/>
              <a:t>Information protection</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Comprehensive protection of sensitive data throughout the lifecycle—across devices, </a:t>
            </a:r>
            <a:b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apps, cloud services, and on-premises</a:t>
            </a:r>
          </a:p>
        </p:txBody>
      </p:sp>
      <p:sp>
        <p:nvSpPr>
          <p:cNvPr id="30" name="TextBox 10">
            <a:extLst>
              <a:ext uri="{FF2B5EF4-FFF2-40B4-BE49-F238E27FC236}">
                <a16:creationId xmlns:a16="http://schemas.microsoft.com/office/drawing/2014/main" id="{3EE70F82-C658-4163-85D7-839B4B95015B}"/>
              </a:ext>
            </a:extLst>
          </p:cNvPr>
          <p:cNvSpPr txBox="1"/>
          <p:nvPr/>
        </p:nvSpPr>
        <p:spPr>
          <a:xfrm>
            <a:off x="4928933" y="3387764"/>
            <a:ext cx="2578608" cy="5355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Apply protection </a:t>
            </a:r>
            <a:br>
              <a:rPr lang="en-US" sz="1600"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br>
            <a:r>
              <a:rPr lang="en-US" sz="1600"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based on policy</a:t>
            </a:r>
          </a:p>
        </p:txBody>
      </p:sp>
      <p:grpSp>
        <p:nvGrpSpPr>
          <p:cNvPr id="7" name="Group 6">
            <a:extLst>
              <a:ext uri="{FF2B5EF4-FFF2-40B4-BE49-F238E27FC236}">
                <a16:creationId xmlns:a16="http://schemas.microsoft.com/office/drawing/2014/main" id="{8FBE566C-2C54-4D72-B45D-2A98D46038DA}"/>
              </a:ext>
            </a:extLst>
          </p:cNvPr>
          <p:cNvGrpSpPr/>
          <p:nvPr/>
        </p:nvGrpSpPr>
        <p:grpSpPr>
          <a:xfrm>
            <a:off x="5760169" y="2454331"/>
            <a:ext cx="916136" cy="826294"/>
            <a:chOff x="5783414" y="2980252"/>
            <a:chExt cx="1187480" cy="1071030"/>
          </a:xfrm>
        </p:grpSpPr>
        <p:sp>
          <p:nvSpPr>
            <p:cNvPr id="47" name="shield_3" title="Icon of a shield with an exclamation point inside">
              <a:extLst>
                <a:ext uri="{FF2B5EF4-FFF2-40B4-BE49-F238E27FC236}">
                  <a16:creationId xmlns:a16="http://schemas.microsoft.com/office/drawing/2014/main" id="{7A4FE0AF-0FE6-4F34-B664-EAD7317B4C28}"/>
                </a:ext>
              </a:extLst>
            </p:cNvPr>
            <p:cNvSpPr>
              <a:spLocks noChangeAspect="1" noEditPoints="1"/>
            </p:cNvSpPr>
            <p:nvPr/>
          </p:nvSpPr>
          <p:spPr bwMode="auto">
            <a:xfrm>
              <a:off x="5783414" y="2980252"/>
              <a:ext cx="869646" cy="88139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Oval 50">
              <a:extLst>
                <a:ext uri="{FF2B5EF4-FFF2-40B4-BE49-F238E27FC236}">
                  <a16:creationId xmlns:a16="http://schemas.microsoft.com/office/drawing/2014/main" id="{12E25B1E-7E8D-43C3-90A4-82B7A3EC5256}"/>
                </a:ext>
              </a:extLst>
            </p:cNvPr>
            <p:cNvSpPr/>
            <p:nvPr/>
          </p:nvSpPr>
          <p:spPr bwMode="auto">
            <a:xfrm>
              <a:off x="6310839" y="3391228"/>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Lock" title="Icon of a padlock">
              <a:extLst>
                <a:ext uri="{FF2B5EF4-FFF2-40B4-BE49-F238E27FC236}">
                  <a16:creationId xmlns:a16="http://schemas.microsoft.com/office/drawing/2014/main" id="{1DA1AB05-79FE-40AB-8E2E-91B89A3F3308}"/>
                </a:ext>
              </a:extLst>
            </p:cNvPr>
            <p:cNvSpPr>
              <a:spLocks noChangeAspect="1" noEditPoints="1"/>
            </p:cNvSpPr>
            <p:nvPr/>
          </p:nvSpPr>
          <p:spPr bwMode="auto">
            <a:xfrm>
              <a:off x="6448278" y="347814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6" name="TextBox 10">
            <a:extLst>
              <a:ext uri="{FF2B5EF4-FFF2-40B4-BE49-F238E27FC236}">
                <a16:creationId xmlns:a16="http://schemas.microsoft.com/office/drawing/2014/main" id="{06999485-DAD8-4C6B-B6AF-1800F1679068}"/>
              </a:ext>
            </a:extLst>
          </p:cNvPr>
          <p:cNvSpPr txBox="1"/>
          <p:nvPr/>
        </p:nvSpPr>
        <p:spPr>
          <a:xfrm>
            <a:off x="1118483" y="3387764"/>
            <a:ext cx="2578608" cy="5355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sz="1600"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Detect &amp; classify sensitive information</a:t>
            </a:r>
          </a:p>
        </p:txBody>
      </p:sp>
      <p:grpSp>
        <p:nvGrpSpPr>
          <p:cNvPr id="3" name="Group 2">
            <a:extLst>
              <a:ext uri="{FF2B5EF4-FFF2-40B4-BE49-F238E27FC236}">
                <a16:creationId xmlns:a16="http://schemas.microsoft.com/office/drawing/2014/main" id="{119FB791-F22F-4C2A-BFBC-BCC757AF59ED}"/>
              </a:ext>
            </a:extLst>
          </p:cNvPr>
          <p:cNvGrpSpPr/>
          <p:nvPr/>
        </p:nvGrpSpPr>
        <p:grpSpPr>
          <a:xfrm>
            <a:off x="1850834" y="2365217"/>
            <a:ext cx="1113908" cy="787464"/>
            <a:chOff x="1685871" y="2601137"/>
            <a:chExt cx="1443833" cy="1020703"/>
          </a:xfrm>
        </p:grpSpPr>
        <p:sp>
          <p:nvSpPr>
            <p:cNvPr id="46" name="TagLegacy_E1CB" title="Icon of a shopping tag">
              <a:extLst>
                <a:ext uri="{FF2B5EF4-FFF2-40B4-BE49-F238E27FC236}">
                  <a16:creationId xmlns:a16="http://schemas.microsoft.com/office/drawing/2014/main" id="{1F8D888F-52A0-483C-A918-85F59CC901CC}"/>
                </a:ext>
              </a:extLst>
            </p:cNvPr>
            <p:cNvSpPr>
              <a:spLocks noChangeAspect="1" noEditPoints="1"/>
            </p:cNvSpPr>
            <p:nvPr/>
          </p:nvSpPr>
          <p:spPr bwMode="auto">
            <a:xfrm>
              <a:off x="1685871" y="2601137"/>
              <a:ext cx="1084827" cy="865917"/>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a:extLst>
                <a:ext uri="{FF2B5EF4-FFF2-40B4-BE49-F238E27FC236}">
                  <a16:creationId xmlns:a16="http://schemas.microsoft.com/office/drawing/2014/main" id="{00ED083D-1D1E-4617-9D2A-8D118E8B5AA4}"/>
                </a:ext>
              </a:extLst>
            </p:cNvPr>
            <p:cNvGrpSpPr/>
            <p:nvPr/>
          </p:nvGrpSpPr>
          <p:grpSpPr>
            <a:xfrm>
              <a:off x="2469649" y="2961786"/>
              <a:ext cx="660055" cy="660054"/>
              <a:chOff x="2453105" y="3257535"/>
              <a:chExt cx="660055" cy="660054"/>
            </a:xfrm>
          </p:grpSpPr>
          <p:sp>
            <p:nvSpPr>
              <p:cNvPr id="74" name="Oval 73">
                <a:extLst>
                  <a:ext uri="{FF2B5EF4-FFF2-40B4-BE49-F238E27FC236}">
                    <a16:creationId xmlns:a16="http://schemas.microsoft.com/office/drawing/2014/main" id="{71CF4F26-F494-4C6B-B876-78309C24667F}"/>
                  </a:ext>
                </a:extLst>
              </p:cNvPr>
              <p:cNvSpPr/>
              <p:nvPr/>
            </p:nvSpPr>
            <p:spPr bwMode="auto">
              <a:xfrm>
                <a:off x="2453105"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check 3" title="Icon of a checkmark with a circle around it">
                <a:extLst>
                  <a:ext uri="{FF2B5EF4-FFF2-40B4-BE49-F238E27FC236}">
                    <a16:creationId xmlns:a16="http://schemas.microsoft.com/office/drawing/2014/main" id="{115C860B-37B5-4E51-90C1-1A9B69E70330}"/>
                  </a:ext>
                </a:extLst>
              </p:cNvPr>
              <p:cNvSpPr>
                <a:spLocks noChangeAspect="1" noEditPoints="1"/>
              </p:cNvSpPr>
              <p:nvPr/>
            </p:nvSpPr>
            <p:spPr bwMode="auto">
              <a:xfrm>
                <a:off x="2536326"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31" name="TextBox 10">
            <a:extLst>
              <a:ext uri="{FF2B5EF4-FFF2-40B4-BE49-F238E27FC236}">
                <a16:creationId xmlns:a16="http://schemas.microsoft.com/office/drawing/2014/main" id="{5EF2978E-6F4F-4E68-8A4A-50C1E203717E}"/>
              </a:ext>
            </a:extLst>
          </p:cNvPr>
          <p:cNvSpPr txBox="1"/>
          <p:nvPr/>
        </p:nvSpPr>
        <p:spPr>
          <a:xfrm>
            <a:off x="8739383" y="3387764"/>
            <a:ext cx="2578608" cy="5355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Monitor &amp; </a:t>
            </a:r>
            <a:br>
              <a:rPr lang="en-US" sz="1600"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br>
            <a:r>
              <a:rPr lang="en-US" sz="1600"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remediate </a:t>
            </a:r>
          </a:p>
        </p:txBody>
      </p:sp>
      <p:grpSp>
        <p:nvGrpSpPr>
          <p:cNvPr id="9" name="Group 8">
            <a:extLst>
              <a:ext uri="{FF2B5EF4-FFF2-40B4-BE49-F238E27FC236}">
                <a16:creationId xmlns:a16="http://schemas.microsoft.com/office/drawing/2014/main" id="{3CCA22AF-68E2-460E-9094-30BDB0B6E548}"/>
              </a:ext>
            </a:extLst>
          </p:cNvPr>
          <p:cNvGrpSpPr/>
          <p:nvPr/>
        </p:nvGrpSpPr>
        <p:grpSpPr>
          <a:xfrm>
            <a:off x="9495357" y="2403938"/>
            <a:ext cx="1066660" cy="794484"/>
            <a:chOff x="9538692" y="2934569"/>
            <a:chExt cx="1382588" cy="1029800"/>
          </a:xfrm>
        </p:grpSpPr>
        <p:sp>
          <p:nvSpPr>
            <p:cNvPr id="49" name="graph_9" title="Icon of a line chart with connected circles at varying points">
              <a:extLst>
                <a:ext uri="{FF2B5EF4-FFF2-40B4-BE49-F238E27FC236}">
                  <a16:creationId xmlns:a16="http://schemas.microsoft.com/office/drawing/2014/main" id="{3F673682-56CF-40C8-9A13-3A839C67C5C0}"/>
                </a:ext>
              </a:extLst>
            </p:cNvPr>
            <p:cNvSpPr>
              <a:spLocks noChangeAspect="1" noEditPoints="1"/>
            </p:cNvSpPr>
            <p:nvPr/>
          </p:nvSpPr>
          <p:spPr bwMode="auto">
            <a:xfrm>
              <a:off x="9538692" y="2934569"/>
              <a:ext cx="979991" cy="8842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8" name="Oval 77">
              <a:extLst>
                <a:ext uri="{FF2B5EF4-FFF2-40B4-BE49-F238E27FC236}">
                  <a16:creationId xmlns:a16="http://schemas.microsoft.com/office/drawing/2014/main" id="{ADD2F524-EED1-42B8-AF99-0BF9859874FD}"/>
                </a:ext>
              </a:extLst>
            </p:cNvPr>
            <p:cNvSpPr/>
            <p:nvPr/>
          </p:nvSpPr>
          <p:spPr bwMode="auto">
            <a:xfrm>
              <a:off x="10261225" y="330431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graph_4" title="Icon of a pie chart">
              <a:extLst>
                <a:ext uri="{FF2B5EF4-FFF2-40B4-BE49-F238E27FC236}">
                  <a16:creationId xmlns:a16="http://schemas.microsoft.com/office/drawing/2014/main" id="{3DE50512-41CB-4937-AB53-3A0D14AE9CFE}"/>
                </a:ext>
              </a:extLst>
            </p:cNvPr>
            <p:cNvSpPr>
              <a:spLocks noChangeAspect="1" noEditPoints="1"/>
            </p:cNvSpPr>
            <p:nvPr/>
          </p:nvSpPr>
          <p:spPr bwMode="auto">
            <a:xfrm>
              <a:off x="10355066" y="3478141"/>
              <a:ext cx="472372" cy="470421"/>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19" name="Left Bracket 18">
            <a:extLst>
              <a:ext uri="{FF2B5EF4-FFF2-40B4-BE49-F238E27FC236}">
                <a16:creationId xmlns:a16="http://schemas.microsoft.com/office/drawing/2014/main" id="{15C47975-2E55-4BEC-A724-3589D05CEEE1}"/>
              </a:ext>
            </a:extLst>
          </p:cNvPr>
          <p:cNvSpPr/>
          <p:nvPr/>
        </p:nvSpPr>
        <p:spPr>
          <a:xfrm rot="16200000">
            <a:off x="6174981" y="-508278"/>
            <a:ext cx="86513" cy="10119851"/>
          </a:xfrm>
          <a:prstGeom prst="leftBracket">
            <a:avLst>
              <a:gd name="adj" fmla="val 107"/>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BF62BC1F-0C96-4445-8F4D-33B5DA9FB7DF}"/>
              </a:ext>
            </a:extLst>
          </p:cNvPr>
          <p:cNvSpPr/>
          <p:nvPr/>
        </p:nvSpPr>
        <p:spPr>
          <a:xfrm>
            <a:off x="5603358" y="4365266"/>
            <a:ext cx="1229760" cy="424732"/>
          </a:xfrm>
          <a:prstGeom prst="rect">
            <a:avLst/>
          </a:prstGeom>
          <a:solidFill>
            <a:srgbClr val="F8F8F8"/>
          </a:solidFill>
        </p:spPr>
        <p:txBody>
          <a:bodyPr wrap="square" rtlCol="0" anchor="ctr">
            <a:spAutoFit/>
          </a:bodyPr>
          <a:lstStyle/>
          <a:p>
            <a:pPr algn="ctr" defTabSz="932472" fontAlgn="base">
              <a:lnSpc>
                <a:spcPct val="90000"/>
              </a:lnSpc>
              <a:spcBef>
                <a:spcPct val="0"/>
              </a:spcBef>
              <a:spcAft>
                <a:spcPct val="0"/>
              </a:spcAft>
            </a:pPr>
            <a:r>
              <a:rPr lang="en-US" sz="2400" kern="0" spc="120" dirty="0">
                <a:gradFill>
                  <a:gsLst>
                    <a:gs pos="0">
                      <a:schemeClr val="tx2"/>
                    </a:gs>
                    <a:gs pos="100000">
                      <a:schemeClr val="tx2"/>
                    </a:gs>
                  </a:gsLst>
                  <a:lin ang="16200000" scaled="1"/>
                </a:gradFill>
                <a:latin typeface="Segoe UI Semilight" panose="020B0402040204020203" pitchFamily="34" charset="0"/>
                <a:ea typeface="ＭＳ Ｐゴシック" charset="0"/>
                <a:cs typeface="Segoe UI Semilight" panose="020B0402040204020203" pitchFamily="34" charset="0"/>
              </a:rPr>
              <a:t>Across</a:t>
            </a:r>
          </a:p>
        </p:txBody>
      </p:sp>
      <p:grpSp>
        <p:nvGrpSpPr>
          <p:cNvPr id="12" name="Group 11">
            <a:extLst>
              <a:ext uri="{FF2B5EF4-FFF2-40B4-BE49-F238E27FC236}">
                <a16:creationId xmlns:a16="http://schemas.microsoft.com/office/drawing/2014/main" id="{CF09A734-ED66-4759-BB79-D48D5DD4B8DD}"/>
              </a:ext>
            </a:extLst>
          </p:cNvPr>
          <p:cNvGrpSpPr/>
          <p:nvPr/>
        </p:nvGrpSpPr>
        <p:grpSpPr>
          <a:xfrm>
            <a:off x="1303948" y="5016210"/>
            <a:ext cx="9828578" cy="1030879"/>
            <a:chOff x="1158312" y="5016210"/>
            <a:chExt cx="9828578" cy="1030879"/>
          </a:xfrm>
        </p:grpSpPr>
        <p:grpSp>
          <p:nvGrpSpPr>
            <p:cNvPr id="6" name="Group 5">
              <a:extLst>
                <a:ext uri="{FF2B5EF4-FFF2-40B4-BE49-F238E27FC236}">
                  <a16:creationId xmlns:a16="http://schemas.microsoft.com/office/drawing/2014/main" id="{5A5963F2-EF0D-4C56-98DE-4AB43EBF8107}"/>
                </a:ext>
              </a:extLst>
            </p:cNvPr>
            <p:cNvGrpSpPr/>
            <p:nvPr/>
          </p:nvGrpSpPr>
          <p:grpSpPr>
            <a:xfrm>
              <a:off x="1158312" y="5032414"/>
              <a:ext cx="1926218" cy="1014675"/>
              <a:chOff x="1158312" y="5032414"/>
              <a:chExt cx="1926218" cy="1014675"/>
            </a:xfrm>
          </p:grpSpPr>
          <p:sp>
            <p:nvSpPr>
              <p:cNvPr id="22" name="Data Text">
                <a:extLst>
                  <a:ext uri="{FF2B5EF4-FFF2-40B4-BE49-F238E27FC236}">
                    <a16:creationId xmlns:a16="http://schemas.microsoft.com/office/drawing/2014/main" id="{56341616-097C-4A09-9086-B9B711D32737}"/>
                  </a:ext>
                </a:extLst>
              </p:cNvPr>
              <p:cNvSpPr/>
              <p:nvPr/>
            </p:nvSpPr>
            <p:spPr>
              <a:xfrm>
                <a:off x="1158312" y="5760857"/>
                <a:ext cx="1926218" cy="286232"/>
              </a:xfrm>
              <a:prstGeom prst="rect">
                <a:avLst/>
              </a:prstGeom>
              <a:noFill/>
            </p:spPr>
            <p:txBody>
              <a:bodyPr wrap="square" rtlCol="0" anchor="ctr">
                <a:spAutoFit/>
              </a:bodyPr>
              <a:lstStyle/>
              <a:p>
                <a:pPr algn="ctr" defTabSz="932472" fontAlgn="base">
                  <a:lnSpc>
                    <a:spcPct val="90000"/>
                  </a:lnSpc>
                  <a:spcBef>
                    <a:spcPct val="0"/>
                  </a:spcBef>
                  <a:spcAft>
                    <a:spcPct val="0"/>
                  </a:spcAft>
                </a:pPr>
                <a:r>
                  <a:rPr lang="en-US" sz="1400" kern="0" spc="120" dirty="0">
                    <a:gradFill>
                      <a:gsLst>
                        <a:gs pos="0">
                          <a:schemeClr val="tx2"/>
                        </a:gs>
                        <a:gs pos="100000">
                          <a:schemeClr val="tx2"/>
                        </a:gs>
                      </a:gsLst>
                      <a:lin ang="16200000" scaled="1"/>
                    </a:gradFill>
                    <a:ea typeface="ＭＳ Ｐゴシック" charset="0"/>
                    <a:cs typeface="Segoe UI Semilight" panose="020B0402040204020203" pitchFamily="34" charset="0"/>
                  </a:rPr>
                  <a:t>Devices</a:t>
                </a:r>
              </a:p>
            </p:txBody>
          </p:sp>
          <p:grpSp>
            <p:nvGrpSpPr>
              <p:cNvPr id="24" name="Group 23">
                <a:extLst>
                  <a:ext uri="{FF2B5EF4-FFF2-40B4-BE49-F238E27FC236}">
                    <a16:creationId xmlns:a16="http://schemas.microsoft.com/office/drawing/2014/main" id="{9B8A8FCE-BC62-4ED5-A3BF-CB9D63F6E467}"/>
                  </a:ext>
                </a:extLst>
              </p:cNvPr>
              <p:cNvGrpSpPr/>
              <p:nvPr/>
            </p:nvGrpSpPr>
            <p:grpSpPr>
              <a:xfrm>
                <a:off x="1638332" y="5032414"/>
                <a:ext cx="966179" cy="581864"/>
                <a:chOff x="9574313" y="2874560"/>
                <a:chExt cx="700769" cy="422025"/>
              </a:xfrm>
            </p:grpSpPr>
            <p:sp>
              <p:nvSpPr>
                <p:cNvPr id="38" name="monitor" title="Icon of a monitor">
                  <a:extLst>
                    <a:ext uri="{FF2B5EF4-FFF2-40B4-BE49-F238E27FC236}">
                      <a16:creationId xmlns:a16="http://schemas.microsoft.com/office/drawing/2014/main" id="{D8CC7AD2-D80C-4493-947D-14D00021644A}"/>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9" name="Rectangle 38">
                  <a:extLst>
                    <a:ext uri="{FF2B5EF4-FFF2-40B4-BE49-F238E27FC236}">
                      <a16:creationId xmlns:a16="http://schemas.microsoft.com/office/drawing/2014/main" id="{C2A37332-A632-4DA2-90F4-EF4150978C2D}"/>
                    </a:ext>
                  </a:extLst>
                </p:cNvPr>
                <p:cNvSpPr/>
                <p:nvPr/>
              </p:nvSpPr>
              <p:spPr bwMode="auto">
                <a:xfrm>
                  <a:off x="9902389" y="2968551"/>
                  <a:ext cx="372693" cy="32803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UniversalApp_E8CC" title="Icon of a cellphone in front of a tablet">
                  <a:extLst>
                    <a:ext uri="{FF2B5EF4-FFF2-40B4-BE49-F238E27FC236}">
                      <a16:creationId xmlns:a16="http://schemas.microsoft.com/office/drawing/2014/main" id="{8CFEE95D-DB2F-4607-9C18-6768EF62BC7B}"/>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grpSp>
          <p:nvGrpSpPr>
            <p:cNvPr id="8" name="Group 7">
              <a:extLst>
                <a:ext uri="{FF2B5EF4-FFF2-40B4-BE49-F238E27FC236}">
                  <a16:creationId xmlns:a16="http://schemas.microsoft.com/office/drawing/2014/main" id="{E00140F5-DDA4-4D95-85AF-CED17140AA11}"/>
                </a:ext>
              </a:extLst>
            </p:cNvPr>
            <p:cNvGrpSpPr/>
            <p:nvPr/>
          </p:nvGrpSpPr>
          <p:grpSpPr>
            <a:xfrm>
              <a:off x="3789266" y="5070776"/>
              <a:ext cx="1929384" cy="976313"/>
              <a:chOff x="3577633" y="5070776"/>
              <a:chExt cx="1929384" cy="976313"/>
            </a:xfrm>
          </p:grpSpPr>
          <p:sp>
            <p:nvSpPr>
              <p:cNvPr id="25" name="Data Text">
                <a:extLst>
                  <a:ext uri="{FF2B5EF4-FFF2-40B4-BE49-F238E27FC236}">
                    <a16:creationId xmlns:a16="http://schemas.microsoft.com/office/drawing/2014/main" id="{68B2E5E2-D856-4603-86C0-7A0904FD6771}"/>
                  </a:ext>
                </a:extLst>
              </p:cNvPr>
              <p:cNvSpPr/>
              <p:nvPr/>
            </p:nvSpPr>
            <p:spPr>
              <a:xfrm>
                <a:off x="3577633" y="5760857"/>
                <a:ext cx="1929384" cy="286232"/>
              </a:xfrm>
              <a:prstGeom prst="rect">
                <a:avLst/>
              </a:prstGeom>
              <a:noFill/>
            </p:spPr>
            <p:txBody>
              <a:bodyPr wrap="square" rtlCol="0" anchor="ctr">
                <a:spAutoFit/>
              </a:bodyPr>
              <a:lstStyle/>
              <a:p>
                <a:pPr algn="ctr" defTabSz="932472" fontAlgn="base">
                  <a:lnSpc>
                    <a:spcPct val="90000"/>
                  </a:lnSpc>
                  <a:spcBef>
                    <a:spcPct val="0"/>
                  </a:spcBef>
                  <a:spcAft>
                    <a:spcPct val="0"/>
                  </a:spcAft>
                </a:pPr>
                <a:r>
                  <a:rPr lang="en-US" sz="1400" kern="0" spc="120" dirty="0">
                    <a:gradFill>
                      <a:gsLst>
                        <a:gs pos="0">
                          <a:schemeClr val="tx2"/>
                        </a:gs>
                        <a:gs pos="100000">
                          <a:schemeClr val="tx2"/>
                        </a:gs>
                      </a:gsLst>
                      <a:lin ang="16200000" scaled="1"/>
                    </a:gradFill>
                    <a:ea typeface="ＭＳ Ｐゴシック" charset="0"/>
                    <a:cs typeface="Segoe UI Semilight" panose="020B0402040204020203" pitchFamily="34" charset="0"/>
                  </a:rPr>
                  <a:t>Apps</a:t>
                </a:r>
              </a:p>
            </p:txBody>
          </p:sp>
          <p:sp>
            <p:nvSpPr>
              <p:cNvPr id="28" name="GenericApp_EB3B" title="Icon of an app window">
                <a:extLst>
                  <a:ext uri="{FF2B5EF4-FFF2-40B4-BE49-F238E27FC236}">
                    <a16:creationId xmlns:a16="http://schemas.microsoft.com/office/drawing/2014/main" id="{0E453E67-3471-4DC7-A47A-077C9B3E66D5}"/>
                  </a:ext>
                </a:extLst>
              </p:cNvPr>
              <p:cNvSpPr>
                <a:spLocks noChangeAspect="1" noEditPoints="1"/>
              </p:cNvSpPr>
              <p:nvPr/>
            </p:nvSpPr>
            <p:spPr bwMode="auto">
              <a:xfrm>
                <a:off x="4240503" y="5070776"/>
                <a:ext cx="603644" cy="48310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218184B0-B61B-4465-A0FB-79DB30F23A3F}"/>
                </a:ext>
              </a:extLst>
            </p:cNvPr>
            <p:cNvGrpSpPr/>
            <p:nvPr/>
          </p:nvGrpSpPr>
          <p:grpSpPr>
            <a:xfrm>
              <a:off x="6423386" y="5083739"/>
              <a:ext cx="1929384" cy="963350"/>
              <a:chOff x="5724086" y="5083739"/>
              <a:chExt cx="1929384" cy="963350"/>
            </a:xfrm>
          </p:grpSpPr>
          <p:sp>
            <p:nvSpPr>
              <p:cNvPr id="41" name="Data Text">
                <a:extLst>
                  <a:ext uri="{FF2B5EF4-FFF2-40B4-BE49-F238E27FC236}">
                    <a16:creationId xmlns:a16="http://schemas.microsoft.com/office/drawing/2014/main" id="{587AA2D3-1E58-4B46-B7DC-57899C0D2CE5}"/>
                  </a:ext>
                </a:extLst>
              </p:cNvPr>
              <p:cNvSpPr/>
              <p:nvPr/>
            </p:nvSpPr>
            <p:spPr>
              <a:xfrm>
                <a:off x="5724086" y="5760857"/>
                <a:ext cx="1929384" cy="286232"/>
              </a:xfrm>
              <a:prstGeom prst="rect">
                <a:avLst/>
              </a:prstGeom>
              <a:noFill/>
            </p:spPr>
            <p:txBody>
              <a:bodyPr wrap="square" rtlCol="0" anchor="ctr">
                <a:spAutoFit/>
              </a:bodyPr>
              <a:lstStyle/>
              <a:p>
                <a:pPr algn="ctr" defTabSz="932472" fontAlgn="base">
                  <a:lnSpc>
                    <a:spcPct val="90000"/>
                  </a:lnSpc>
                  <a:spcBef>
                    <a:spcPct val="0"/>
                  </a:spcBef>
                  <a:spcAft>
                    <a:spcPct val="0"/>
                  </a:spcAft>
                </a:pPr>
                <a:r>
                  <a:rPr lang="en-US" sz="1400" kern="0" spc="120" dirty="0">
                    <a:gradFill>
                      <a:gsLst>
                        <a:gs pos="0">
                          <a:schemeClr val="tx2"/>
                        </a:gs>
                        <a:gs pos="100000">
                          <a:schemeClr val="tx2"/>
                        </a:gs>
                      </a:gsLst>
                      <a:lin ang="16200000" scaled="1"/>
                    </a:gradFill>
                    <a:ea typeface="ＭＳ Ｐゴシック" charset="0"/>
                    <a:cs typeface="Segoe UI Semilight" panose="020B0402040204020203" pitchFamily="34" charset="0"/>
                  </a:rPr>
                  <a:t>Cloud services</a:t>
                </a:r>
              </a:p>
            </p:txBody>
          </p:sp>
          <p:sp>
            <p:nvSpPr>
              <p:cNvPr id="43" name="cloud" title="Icon of a cloud">
                <a:extLst>
                  <a:ext uri="{FF2B5EF4-FFF2-40B4-BE49-F238E27FC236}">
                    <a16:creationId xmlns:a16="http://schemas.microsoft.com/office/drawing/2014/main" id="{1D287780-01CF-46BF-B34A-487ECBCDD8D2}"/>
                  </a:ext>
                </a:extLst>
              </p:cNvPr>
              <p:cNvSpPr>
                <a:spLocks noChangeAspect="1"/>
              </p:cNvSpPr>
              <p:nvPr/>
            </p:nvSpPr>
            <p:spPr bwMode="auto">
              <a:xfrm>
                <a:off x="6333829" y="5083739"/>
                <a:ext cx="709898" cy="452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1" name="Group 10">
              <a:extLst>
                <a:ext uri="{FF2B5EF4-FFF2-40B4-BE49-F238E27FC236}">
                  <a16:creationId xmlns:a16="http://schemas.microsoft.com/office/drawing/2014/main" id="{93BABB39-86F7-40B7-8BBC-AB3D49AE8049}"/>
                </a:ext>
              </a:extLst>
            </p:cNvPr>
            <p:cNvGrpSpPr/>
            <p:nvPr/>
          </p:nvGrpSpPr>
          <p:grpSpPr>
            <a:xfrm>
              <a:off x="9057506" y="5016210"/>
              <a:ext cx="1929384" cy="1030879"/>
              <a:chOff x="9057506" y="5016210"/>
              <a:chExt cx="1929384" cy="1030879"/>
            </a:xfrm>
          </p:grpSpPr>
          <p:sp>
            <p:nvSpPr>
              <p:cNvPr id="26" name="Data Text">
                <a:extLst>
                  <a:ext uri="{FF2B5EF4-FFF2-40B4-BE49-F238E27FC236}">
                    <a16:creationId xmlns:a16="http://schemas.microsoft.com/office/drawing/2014/main" id="{193E4025-2ACD-4C8C-BD9C-B5DBB9166B81}"/>
                  </a:ext>
                </a:extLst>
              </p:cNvPr>
              <p:cNvSpPr/>
              <p:nvPr/>
            </p:nvSpPr>
            <p:spPr>
              <a:xfrm>
                <a:off x="9057506" y="5760857"/>
                <a:ext cx="1929384" cy="286232"/>
              </a:xfrm>
              <a:prstGeom prst="rect">
                <a:avLst/>
              </a:prstGeom>
              <a:noFill/>
            </p:spPr>
            <p:txBody>
              <a:bodyPr wrap="square" rtlCol="0" anchor="ctr">
                <a:spAutoFit/>
              </a:bodyPr>
              <a:lstStyle/>
              <a:p>
                <a:pPr algn="ctr" defTabSz="932472" fontAlgn="base">
                  <a:lnSpc>
                    <a:spcPct val="90000"/>
                  </a:lnSpc>
                  <a:spcBef>
                    <a:spcPct val="0"/>
                  </a:spcBef>
                  <a:spcAft>
                    <a:spcPct val="0"/>
                  </a:spcAft>
                </a:pPr>
                <a:r>
                  <a:rPr lang="en-US" sz="1400" kern="0" spc="120" dirty="0">
                    <a:gradFill>
                      <a:gsLst>
                        <a:gs pos="0">
                          <a:schemeClr val="tx2"/>
                        </a:gs>
                        <a:gs pos="100000">
                          <a:schemeClr val="tx2"/>
                        </a:gs>
                      </a:gsLst>
                      <a:lin ang="16200000" scaled="1"/>
                    </a:gradFill>
                    <a:ea typeface="ＭＳ Ｐゴシック" charset="0"/>
                    <a:cs typeface="Segoe UI Semilight" panose="020B0402040204020203" pitchFamily="34" charset="0"/>
                  </a:rPr>
                  <a:t>On-premises</a:t>
                </a:r>
              </a:p>
            </p:txBody>
          </p:sp>
          <p:sp>
            <p:nvSpPr>
              <p:cNvPr id="48" name="building_5" title="Icon of tall buildings">
                <a:extLst>
                  <a:ext uri="{FF2B5EF4-FFF2-40B4-BE49-F238E27FC236}">
                    <a16:creationId xmlns:a16="http://schemas.microsoft.com/office/drawing/2014/main" id="{AE71E26B-CF3D-45EA-97EF-5CA88AA055BD}"/>
                  </a:ext>
                </a:extLst>
              </p:cNvPr>
              <p:cNvSpPr>
                <a:spLocks noChangeAspect="1" noEditPoints="1"/>
              </p:cNvSpPr>
              <p:nvPr/>
            </p:nvSpPr>
            <p:spPr bwMode="auto">
              <a:xfrm>
                <a:off x="9777004" y="5016210"/>
                <a:ext cx="490388" cy="53259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custDataLst>
      <p:tags r:id="rId1"/>
    </p:custDataLst>
    <p:extLst>
      <p:ext uri="{BB962C8B-B14F-4D97-AF65-F5344CB8AC3E}">
        <p14:creationId xmlns:p14="http://schemas.microsoft.com/office/powerpoint/2010/main" val="28783107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0942E-6 -2.09714E-6 L -3.0942E-6 0.02156 " pathEditMode="relative" rAng="0" ptsTypes="AA">
                                      <p:cBhvr>
                                        <p:cTn id="9" dur="750" spd="-100000" fill="hold"/>
                                        <p:tgtEl>
                                          <p:spTgt spid="3"/>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0"/>
                                  </p:stCondLst>
                                  <p:childTnLst>
                                    <p:animMotion origin="layout" path="M 0 4.40309E-6 L 0 0.02156 " pathEditMode="relative" rAng="0" ptsTypes="AA">
                                      <p:cBhvr>
                                        <p:cTn id="14" dur="750" spd="-100000" fill="hold"/>
                                        <p:tgtEl>
                                          <p:spTgt spid="7"/>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3.0942E-6 -3.14117E-6 L 3.0942E-6 0.02156 " pathEditMode="relative" rAng="0" ptsTypes="AA">
                                      <p:cBhvr>
                                        <p:cTn id="19" dur="750" spd="-100000" fill="hold"/>
                                        <p:tgtEl>
                                          <p:spTgt spid="9"/>
                                        </p:tgtEl>
                                        <p:attrNameLst>
                                          <p:attrName>ppt_x</p:attrName>
                                          <p:attrName>ppt_y</p:attrName>
                                        </p:attrNameLst>
                                      </p:cBhvr>
                                      <p:rCtr x="0" y="1067"/>
                                    </p:animMotion>
                                  </p:childTnLst>
                                </p:cTn>
                              </p:par>
                              <p:par>
                                <p:cTn id="20" presetID="10" presetClass="entr" presetSubtype="0" fill="hold" grpId="0" nodeType="withEffect">
                                  <p:stCondLst>
                                    <p:cond delay="1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42" presetClass="path" presetSubtype="0" decel="100000" fill="hold" grpId="1" nodeType="withEffect">
                                  <p:stCondLst>
                                    <p:cond delay="150"/>
                                  </p:stCondLst>
                                  <p:childTnLst>
                                    <p:animMotion origin="layout" path="M -3.0942E-6 6.40036E-7 L -3.0942E-6 0.02156 " pathEditMode="relative" rAng="0" ptsTypes="AA">
                                      <p:cBhvr>
                                        <p:cTn id="24" dur="750" spd="-100000" fill="hold"/>
                                        <p:tgtEl>
                                          <p:spTgt spid="36"/>
                                        </p:tgtEl>
                                        <p:attrNameLst>
                                          <p:attrName>ppt_x</p:attrName>
                                          <p:attrName>ppt_y</p:attrName>
                                        </p:attrNameLst>
                                      </p:cBhvr>
                                      <p:rCtr x="0" y="1067"/>
                                    </p:animMotion>
                                  </p:childTnLst>
                                </p:cTn>
                              </p:par>
                              <p:par>
                                <p:cTn id="25" presetID="10" presetClass="entr" presetSubtype="0" fill="hold" grpId="0" nodeType="withEffect">
                                  <p:stCondLst>
                                    <p:cond delay="15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path" presetSubtype="0" decel="100000" fill="hold" grpId="1" nodeType="withEffect">
                                  <p:stCondLst>
                                    <p:cond delay="150"/>
                                  </p:stCondLst>
                                  <p:childTnLst>
                                    <p:animMotion origin="layout" path="M 0 6.40036E-7 L 0 0.02156 " pathEditMode="relative" rAng="0" ptsTypes="AA">
                                      <p:cBhvr>
                                        <p:cTn id="29" dur="750" spd="-100000" fill="hold"/>
                                        <p:tgtEl>
                                          <p:spTgt spid="30"/>
                                        </p:tgtEl>
                                        <p:attrNameLst>
                                          <p:attrName>ppt_x</p:attrName>
                                          <p:attrName>ppt_y</p:attrName>
                                        </p:attrNameLst>
                                      </p:cBhvr>
                                      <p:rCtr x="0" y="1067"/>
                                    </p:animMotion>
                                  </p:childTnLst>
                                </p:cTn>
                              </p:par>
                              <p:par>
                                <p:cTn id="30" presetID="10" presetClass="entr" presetSubtype="0" fill="hold" grpId="0" nodeType="withEffect">
                                  <p:stCondLst>
                                    <p:cond delay="15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42" presetClass="path" presetSubtype="0" decel="100000" fill="hold" grpId="1" nodeType="withEffect">
                                  <p:stCondLst>
                                    <p:cond delay="150"/>
                                  </p:stCondLst>
                                  <p:childTnLst>
                                    <p:animMotion origin="layout" path="M 3.0942E-6 6.40036E-7 L 3.0942E-6 0.02156 " pathEditMode="relative" rAng="0" ptsTypes="AA">
                                      <p:cBhvr>
                                        <p:cTn id="34" dur="750" spd="-100000" fill="hold"/>
                                        <p:tgtEl>
                                          <p:spTgt spid="31"/>
                                        </p:tgtEl>
                                        <p:attrNameLst>
                                          <p:attrName>ppt_x</p:attrName>
                                          <p:attrName>ppt_y</p:attrName>
                                        </p:attrNameLst>
                                      </p:cBhvr>
                                      <p:rCtr x="0" y="1067"/>
                                    </p:animMotion>
                                  </p:childTnLst>
                                </p:cTn>
                              </p:par>
                            </p:childTnLst>
                          </p:cTn>
                        </p:par>
                        <p:par>
                          <p:cTn id="35" fill="hold">
                            <p:stCondLst>
                              <p:cond delay="9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42" presetClass="path" presetSubtype="0" decel="100000" fill="hold" grpId="1" nodeType="withEffect">
                                  <p:stCondLst>
                                    <p:cond delay="0"/>
                                  </p:stCondLst>
                                  <p:childTnLst>
                                    <p:animMotion origin="layout" path="M 0 -3.00045E-6 L 0 0.02156 " pathEditMode="relative" rAng="0" ptsTypes="AA">
                                      <p:cBhvr>
                                        <p:cTn id="40" dur="750" spd="-100000" fill="hold"/>
                                        <p:tgtEl>
                                          <p:spTgt spid="20"/>
                                        </p:tgtEl>
                                        <p:attrNameLst>
                                          <p:attrName>ppt_x</p:attrName>
                                          <p:attrName>ppt_y</p:attrName>
                                        </p:attrNameLst>
                                      </p:cBhvr>
                                      <p:rCtr x="0" y="1067"/>
                                    </p:animMotion>
                                  </p:childTnLst>
                                </p:cTn>
                              </p:par>
                              <p:par>
                                <p:cTn id="41" presetID="16" presetClass="entr" presetSubtype="37" fill="hold" grpId="0" nodeType="with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barn(outVertical)">
                                      <p:cBhvr>
                                        <p:cTn id="43" dur="500"/>
                                        <p:tgtEl>
                                          <p:spTgt spid="19"/>
                                        </p:tgtEl>
                                      </p:cBhvr>
                                    </p:animEffect>
                                  </p:childTnLst>
                                </p:cTn>
                              </p:par>
                            </p:childTnLst>
                          </p:cTn>
                        </p:par>
                        <p:par>
                          <p:cTn id="44" fill="hold">
                            <p:stCondLst>
                              <p:cond delay="165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nodeType="withEffect">
                                  <p:stCondLst>
                                    <p:cond delay="0"/>
                                  </p:stCondLst>
                                  <p:childTnLst>
                                    <p:animMotion origin="layout" path="M -3.9954E-6 4.67544E-7 L -3.9954E-6 0.02156 " pathEditMode="relative" rAng="0" ptsTypes="AA">
                                      <p:cBhvr>
                                        <p:cTn id="49" dur="750" spd="-100000" fill="hold"/>
                                        <p:tgtEl>
                                          <p:spTgt spid="12"/>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6" grpId="0"/>
      <p:bldP spid="36" grpId="1"/>
      <p:bldP spid="31" grpId="0"/>
      <p:bldP spid="31" grpId="1"/>
      <p:bldP spid="19" grpId="0" animBg="1"/>
      <p:bldP spid="20" grpId="0" animBg="1"/>
      <p:bldP spid="20"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29DAF0A-6777-4D17-B1B9-72CEAA2EF618}"/>
              </a:ext>
            </a:extLst>
          </p:cNvPr>
          <p:cNvSpPr/>
          <p:nvPr/>
        </p:nvSpPr>
        <p:spPr bwMode="auto">
          <a:xfrm>
            <a:off x="426385" y="1404134"/>
            <a:ext cx="2587752" cy="2446690"/>
          </a:xfrm>
          <a:prstGeom prst="rect">
            <a:avLst/>
          </a:prstGeom>
          <a:solidFill>
            <a:schemeClr val="bg1">
              <a:lumMod val="95000"/>
            </a:schemeClr>
          </a:solidFill>
          <a:ln w="12700" cap="rnd">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sp>
        <p:nvSpPr>
          <p:cNvPr id="316" name="Rectangle 315">
            <a:extLst>
              <a:ext uri="{FF2B5EF4-FFF2-40B4-BE49-F238E27FC236}">
                <a16:creationId xmlns:a16="http://schemas.microsoft.com/office/drawing/2014/main" id="{B544A3C0-1325-4501-B31A-8838B10E2427}"/>
              </a:ext>
            </a:extLst>
          </p:cNvPr>
          <p:cNvSpPr/>
          <p:nvPr/>
        </p:nvSpPr>
        <p:spPr>
          <a:xfrm>
            <a:off x="469943" y="3915583"/>
            <a:ext cx="2587582" cy="558542"/>
          </a:xfrm>
          <a:prstGeom prst="rect">
            <a:avLst/>
          </a:prstGeom>
        </p:spPr>
        <p:txBody>
          <a:bodyPr wrap="square">
            <a:noAutofit/>
          </a:bodyPr>
          <a:lstStyle/>
          <a:p>
            <a:pPr marR="0" lvl="0" indent="0" algn="ctr" defTabSz="932239" fontAlgn="auto">
              <a:lnSpc>
                <a:spcPct val="90000"/>
              </a:lnSpc>
              <a:spcBef>
                <a:spcPts val="0"/>
              </a:spcBef>
              <a:spcAft>
                <a:spcPts val="0"/>
              </a:spcAft>
              <a:buClrTx/>
              <a:buSzTx/>
              <a:buFontTx/>
              <a:buNone/>
              <a:tabLst/>
              <a:defRPr/>
            </a:pP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Data gets created, imported, </a:t>
            </a:r>
            <a:b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&amp; modified across </a:t>
            </a:r>
            <a:b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various locations</a:t>
            </a:r>
          </a:p>
        </p:txBody>
      </p:sp>
      <p:sp>
        <p:nvSpPr>
          <p:cNvPr id="162" name="Rectangle 161">
            <a:extLst>
              <a:ext uri="{FF2B5EF4-FFF2-40B4-BE49-F238E27FC236}">
                <a16:creationId xmlns:a16="http://schemas.microsoft.com/office/drawing/2014/main" id="{37960F77-A3EA-472C-840F-78C78C309421}"/>
              </a:ext>
            </a:extLst>
          </p:cNvPr>
          <p:cNvSpPr/>
          <p:nvPr/>
        </p:nvSpPr>
        <p:spPr bwMode="auto">
          <a:xfrm>
            <a:off x="0" y="4670114"/>
            <a:ext cx="12436475" cy="23244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74A60FF2-DFFF-4C88-9590-435BF43FD7B6}"/>
              </a:ext>
            </a:extLst>
          </p:cNvPr>
          <p:cNvGrpSpPr/>
          <p:nvPr/>
        </p:nvGrpSpPr>
        <p:grpSpPr>
          <a:xfrm>
            <a:off x="1048411" y="3229630"/>
            <a:ext cx="1343700" cy="388149"/>
            <a:chOff x="1137732" y="3301940"/>
            <a:chExt cx="1343700" cy="388149"/>
          </a:xfrm>
        </p:grpSpPr>
        <p:sp>
          <p:nvSpPr>
            <p:cNvPr id="168" name="UniversalApp_E8CC" title="Icon of a cellphone in front of a tablet">
              <a:extLst>
                <a:ext uri="{FF2B5EF4-FFF2-40B4-BE49-F238E27FC236}">
                  <a16:creationId xmlns:a16="http://schemas.microsoft.com/office/drawing/2014/main" id="{5CA61EC2-0C15-4376-91A7-61B414244A6B}"/>
                </a:ext>
              </a:extLst>
            </p:cNvPr>
            <p:cNvSpPr>
              <a:spLocks noChangeAspect="1" noEditPoints="1"/>
            </p:cNvSpPr>
            <p:nvPr/>
          </p:nvSpPr>
          <p:spPr bwMode="auto">
            <a:xfrm>
              <a:off x="1982997" y="3313134"/>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69" name="Group 168">
              <a:extLst>
                <a:ext uri="{FF2B5EF4-FFF2-40B4-BE49-F238E27FC236}">
                  <a16:creationId xmlns:a16="http://schemas.microsoft.com/office/drawing/2014/main" id="{DF40F046-0928-4CC9-A6F5-B481D7B8DB88}"/>
                </a:ext>
              </a:extLst>
            </p:cNvPr>
            <p:cNvGrpSpPr/>
            <p:nvPr/>
          </p:nvGrpSpPr>
          <p:grpSpPr>
            <a:xfrm>
              <a:off x="1137732" y="3301940"/>
              <a:ext cx="373004" cy="388149"/>
              <a:chOff x="2845724" y="773129"/>
              <a:chExt cx="1055688" cy="1098550"/>
            </a:xfrm>
          </p:grpSpPr>
          <p:sp>
            <p:nvSpPr>
              <p:cNvPr id="170" name="Rectangle 5">
                <a:extLst>
                  <a:ext uri="{FF2B5EF4-FFF2-40B4-BE49-F238E27FC236}">
                    <a16:creationId xmlns:a16="http://schemas.microsoft.com/office/drawing/2014/main" id="{C3148CEF-6EE3-4C10-A5D6-7876F1C80F18}"/>
                  </a:ext>
                </a:extLst>
              </p:cNvPr>
              <p:cNvSpPr>
                <a:spLocks noChangeArrowheads="1"/>
              </p:cNvSpPr>
              <p:nvPr/>
            </p:nvSpPr>
            <p:spPr bwMode="auto">
              <a:xfrm>
                <a:off x="2845724" y="773129"/>
                <a:ext cx="1055688" cy="28575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71" name="Line 6">
                <a:extLst>
                  <a:ext uri="{FF2B5EF4-FFF2-40B4-BE49-F238E27FC236}">
                    <a16:creationId xmlns:a16="http://schemas.microsoft.com/office/drawing/2014/main" id="{9FD6124B-188E-4DAB-95AB-764BDF175EDD}"/>
                  </a:ext>
                </a:extLst>
              </p:cNvPr>
              <p:cNvSpPr>
                <a:spLocks noChangeShapeType="1"/>
              </p:cNvSpPr>
              <p:nvPr/>
            </p:nvSpPr>
            <p:spPr bwMode="auto">
              <a:xfrm flipH="1">
                <a:off x="3698212" y="9160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85" name="Line 7">
                <a:extLst>
                  <a:ext uri="{FF2B5EF4-FFF2-40B4-BE49-F238E27FC236}">
                    <a16:creationId xmlns:a16="http://schemas.microsoft.com/office/drawing/2014/main" id="{BF5B16F0-9173-4922-AD1C-4A9F355DB1F1}"/>
                  </a:ext>
                </a:extLst>
              </p:cNvPr>
              <p:cNvSpPr>
                <a:spLocks noChangeShapeType="1"/>
              </p:cNvSpPr>
              <p:nvPr/>
            </p:nvSpPr>
            <p:spPr bwMode="auto">
              <a:xfrm flipH="1">
                <a:off x="3536287" y="9160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86" name="Line 8">
                <a:extLst>
                  <a:ext uri="{FF2B5EF4-FFF2-40B4-BE49-F238E27FC236}">
                    <a16:creationId xmlns:a16="http://schemas.microsoft.com/office/drawing/2014/main" id="{7B3747C6-5147-45AD-A2D8-8169972A035A}"/>
                  </a:ext>
                </a:extLst>
              </p:cNvPr>
              <p:cNvSpPr>
                <a:spLocks noChangeShapeType="1"/>
              </p:cNvSpPr>
              <p:nvPr/>
            </p:nvSpPr>
            <p:spPr bwMode="auto">
              <a:xfrm flipH="1">
                <a:off x="3048924" y="916004"/>
                <a:ext cx="32543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89" name="Rectangle 9">
                <a:extLst>
                  <a:ext uri="{FF2B5EF4-FFF2-40B4-BE49-F238E27FC236}">
                    <a16:creationId xmlns:a16="http://schemas.microsoft.com/office/drawing/2014/main" id="{A04EC5D8-0342-471F-8EA8-3735397563AF}"/>
                  </a:ext>
                </a:extLst>
              </p:cNvPr>
              <p:cNvSpPr>
                <a:spLocks noChangeArrowheads="1"/>
              </p:cNvSpPr>
              <p:nvPr/>
            </p:nvSpPr>
            <p:spPr bwMode="auto">
              <a:xfrm>
                <a:off x="2845724" y="1179529"/>
                <a:ext cx="1055688" cy="28575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90" name="Line 10">
                <a:extLst>
                  <a:ext uri="{FF2B5EF4-FFF2-40B4-BE49-F238E27FC236}">
                    <a16:creationId xmlns:a16="http://schemas.microsoft.com/office/drawing/2014/main" id="{A689995B-66CE-4E76-B47F-3B0295939392}"/>
                  </a:ext>
                </a:extLst>
              </p:cNvPr>
              <p:cNvSpPr>
                <a:spLocks noChangeShapeType="1"/>
              </p:cNvSpPr>
              <p:nvPr/>
            </p:nvSpPr>
            <p:spPr bwMode="auto">
              <a:xfrm flipH="1">
                <a:off x="3698212" y="13224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91" name="Line 11">
                <a:extLst>
                  <a:ext uri="{FF2B5EF4-FFF2-40B4-BE49-F238E27FC236}">
                    <a16:creationId xmlns:a16="http://schemas.microsoft.com/office/drawing/2014/main" id="{6F52A6E6-227E-4919-8B01-5DA52FB25102}"/>
                  </a:ext>
                </a:extLst>
              </p:cNvPr>
              <p:cNvSpPr>
                <a:spLocks noChangeShapeType="1"/>
              </p:cNvSpPr>
              <p:nvPr/>
            </p:nvSpPr>
            <p:spPr bwMode="auto">
              <a:xfrm flipH="1">
                <a:off x="3536287" y="13224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92" name="Line 12">
                <a:extLst>
                  <a:ext uri="{FF2B5EF4-FFF2-40B4-BE49-F238E27FC236}">
                    <a16:creationId xmlns:a16="http://schemas.microsoft.com/office/drawing/2014/main" id="{1E8D1B7A-457D-4332-B5D4-DC861B56B8B8}"/>
                  </a:ext>
                </a:extLst>
              </p:cNvPr>
              <p:cNvSpPr>
                <a:spLocks noChangeShapeType="1"/>
              </p:cNvSpPr>
              <p:nvPr/>
            </p:nvSpPr>
            <p:spPr bwMode="auto">
              <a:xfrm flipH="1">
                <a:off x="3048924" y="1322404"/>
                <a:ext cx="32543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93" name="Rectangle 13">
                <a:extLst>
                  <a:ext uri="{FF2B5EF4-FFF2-40B4-BE49-F238E27FC236}">
                    <a16:creationId xmlns:a16="http://schemas.microsoft.com/office/drawing/2014/main" id="{6A24536D-28D7-472D-9597-E006BC6EFFF6}"/>
                  </a:ext>
                </a:extLst>
              </p:cNvPr>
              <p:cNvSpPr>
                <a:spLocks noChangeArrowheads="1"/>
              </p:cNvSpPr>
              <p:nvPr/>
            </p:nvSpPr>
            <p:spPr bwMode="auto">
              <a:xfrm>
                <a:off x="2845724" y="1585929"/>
                <a:ext cx="1055688" cy="28575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94" name="Line 14">
                <a:extLst>
                  <a:ext uri="{FF2B5EF4-FFF2-40B4-BE49-F238E27FC236}">
                    <a16:creationId xmlns:a16="http://schemas.microsoft.com/office/drawing/2014/main" id="{3E5522FC-5A20-4764-B67C-104558824644}"/>
                  </a:ext>
                </a:extLst>
              </p:cNvPr>
              <p:cNvSpPr>
                <a:spLocks noChangeShapeType="1"/>
              </p:cNvSpPr>
              <p:nvPr/>
            </p:nvSpPr>
            <p:spPr bwMode="auto">
              <a:xfrm flipH="1">
                <a:off x="3698212" y="17288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95" name="Line 15">
                <a:extLst>
                  <a:ext uri="{FF2B5EF4-FFF2-40B4-BE49-F238E27FC236}">
                    <a16:creationId xmlns:a16="http://schemas.microsoft.com/office/drawing/2014/main" id="{1B6C233F-239B-41A4-9CDC-15C72514304C}"/>
                  </a:ext>
                </a:extLst>
              </p:cNvPr>
              <p:cNvSpPr>
                <a:spLocks noChangeShapeType="1"/>
              </p:cNvSpPr>
              <p:nvPr/>
            </p:nvSpPr>
            <p:spPr bwMode="auto">
              <a:xfrm flipH="1">
                <a:off x="3536287" y="1728804"/>
                <a:ext cx="8096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96" name="Line 16">
                <a:extLst>
                  <a:ext uri="{FF2B5EF4-FFF2-40B4-BE49-F238E27FC236}">
                    <a16:creationId xmlns:a16="http://schemas.microsoft.com/office/drawing/2014/main" id="{86BF8682-B7CE-46BE-805E-C0C6CDA635E5}"/>
                  </a:ext>
                </a:extLst>
              </p:cNvPr>
              <p:cNvSpPr>
                <a:spLocks noChangeShapeType="1"/>
              </p:cNvSpPr>
              <p:nvPr/>
            </p:nvSpPr>
            <p:spPr bwMode="auto">
              <a:xfrm flipH="1">
                <a:off x="3048924" y="1728804"/>
                <a:ext cx="32543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197" name="Line 17">
                <a:extLst>
                  <a:ext uri="{FF2B5EF4-FFF2-40B4-BE49-F238E27FC236}">
                    <a16:creationId xmlns:a16="http://schemas.microsoft.com/office/drawing/2014/main" id="{A2C63402-1948-447E-8B7D-F4BAB42F1AC0}"/>
                  </a:ext>
                </a:extLst>
              </p:cNvPr>
              <p:cNvSpPr>
                <a:spLocks noChangeShapeType="1"/>
              </p:cNvSpPr>
              <p:nvPr/>
            </p:nvSpPr>
            <p:spPr bwMode="auto">
              <a:xfrm flipV="1">
                <a:off x="3575974" y="1343041"/>
                <a:ext cx="0" cy="12223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210" name="Line 18">
                <a:extLst>
                  <a:ext uri="{FF2B5EF4-FFF2-40B4-BE49-F238E27FC236}">
                    <a16:creationId xmlns:a16="http://schemas.microsoft.com/office/drawing/2014/main" id="{1351C988-FF22-4047-A95D-5F0C9C1A9446}"/>
                  </a:ext>
                </a:extLst>
              </p:cNvPr>
              <p:cNvSpPr>
                <a:spLocks noChangeShapeType="1"/>
              </p:cNvSpPr>
              <p:nvPr/>
            </p:nvSpPr>
            <p:spPr bwMode="auto">
              <a:xfrm flipV="1">
                <a:off x="3575974" y="936641"/>
                <a:ext cx="0" cy="12223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211" name="Line 19">
                <a:extLst>
                  <a:ext uri="{FF2B5EF4-FFF2-40B4-BE49-F238E27FC236}">
                    <a16:creationId xmlns:a16="http://schemas.microsoft.com/office/drawing/2014/main" id="{A6C71D49-6E59-46EA-9B30-4CB3492E3253}"/>
                  </a:ext>
                </a:extLst>
              </p:cNvPr>
              <p:cNvSpPr>
                <a:spLocks noChangeShapeType="1"/>
              </p:cNvSpPr>
              <p:nvPr/>
            </p:nvSpPr>
            <p:spPr bwMode="auto">
              <a:xfrm flipV="1">
                <a:off x="3575974" y="1749441"/>
                <a:ext cx="0" cy="122238"/>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grpSp>
      </p:grpSp>
      <p:grpSp>
        <p:nvGrpSpPr>
          <p:cNvPr id="16" name="Group 15">
            <a:extLst>
              <a:ext uri="{FF2B5EF4-FFF2-40B4-BE49-F238E27FC236}">
                <a16:creationId xmlns:a16="http://schemas.microsoft.com/office/drawing/2014/main" id="{45EDA5A9-4294-4A02-901F-97630E4C6B91}"/>
              </a:ext>
            </a:extLst>
          </p:cNvPr>
          <p:cNvGrpSpPr/>
          <p:nvPr/>
        </p:nvGrpSpPr>
        <p:grpSpPr>
          <a:xfrm>
            <a:off x="707780" y="1672048"/>
            <a:ext cx="2024962" cy="1281370"/>
            <a:chOff x="775388" y="1696733"/>
            <a:chExt cx="2024962" cy="1281370"/>
          </a:xfrm>
        </p:grpSpPr>
        <p:pic>
          <p:nvPicPr>
            <p:cNvPr id="288" name="Picture 287">
              <a:extLst>
                <a:ext uri="{FF2B5EF4-FFF2-40B4-BE49-F238E27FC236}">
                  <a16:creationId xmlns:a16="http://schemas.microsoft.com/office/drawing/2014/main" id="{1811E0B6-E1FF-412D-8FED-5ED2B80AC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907" y="2710735"/>
              <a:ext cx="629565" cy="132540"/>
            </a:xfrm>
            <a:prstGeom prst="rect">
              <a:avLst/>
            </a:prstGeom>
          </p:spPr>
        </p:pic>
        <p:pic>
          <p:nvPicPr>
            <p:cNvPr id="289" name="Picture 288">
              <a:extLst>
                <a:ext uri="{FF2B5EF4-FFF2-40B4-BE49-F238E27FC236}">
                  <a16:creationId xmlns:a16="http://schemas.microsoft.com/office/drawing/2014/main" id="{66CA0E8B-0405-435F-BB71-066DA59D5F94}"/>
                </a:ext>
              </a:extLst>
            </p:cNvPr>
            <p:cNvPicPr>
              <a:picLocks noChangeAspect="1"/>
            </p:cNvPicPr>
            <p:nvPr/>
          </p:nvPicPr>
          <p:blipFill>
            <a:blip r:embed="rId5"/>
            <a:stretch>
              <a:fillRect/>
            </a:stretch>
          </p:blipFill>
          <p:spPr>
            <a:xfrm>
              <a:off x="913329" y="2253649"/>
              <a:ext cx="328336" cy="306854"/>
            </a:xfrm>
            <a:prstGeom prst="rect">
              <a:avLst/>
            </a:prstGeom>
          </p:spPr>
        </p:pic>
        <p:pic>
          <p:nvPicPr>
            <p:cNvPr id="290" name="Picture 289">
              <a:extLst>
                <a:ext uri="{FF2B5EF4-FFF2-40B4-BE49-F238E27FC236}">
                  <a16:creationId xmlns:a16="http://schemas.microsoft.com/office/drawing/2014/main" id="{7E75DD3A-2CE8-4547-B933-604D58421752}"/>
                </a:ext>
              </a:extLst>
            </p:cNvPr>
            <p:cNvPicPr>
              <a:picLocks noChangeAspect="1"/>
            </p:cNvPicPr>
            <p:nvPr/>
          </p:nvPicPr>
          <p:blipFill>
            <a:blip r:embed="rId6"/>
            <a:stretch>
              <a:fillRect/>
            </a:stretch>
          </p:blipFill>
          <p:spPr>
            <a:xfrm>
              <a:off x="2141472" y="2533270"/>
              <a:ext cx="591460" cy="371304"/>
            </a:xfrm>
            <a:prstGeom prst="rect">
              <a:avLst/>
            </a:prstGeom>
          </p:spPr>
        </p:pic>
        <p:pic>
          <p:nvPicPr>
            <p:cNvPr id="294" name="Picture 293">
              <a:extLst>
                <a:ext uri="{FF2B5EF4-FFF2-40B4-BE49-F238E27FC236}">
                  <a16:creationId xmlns:a16="http://schemas.microsoft.com/office/drawing/2014/main" id="{CF32243E-2830-4258-B53B-ACDB611EFE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5150" y="1856246"/>
              <a:ext cx="263618" cy="263618"/>
            </a:xfrm>
            <a:prstGeom prst="rect">
              <a:avLst/>
            </a:prstGeom>
          </p:spPr>
        </p:pic>
        <p:pic>
          <p:nvPicPr>
            <p:cNvPr id="295" name="Picture 34" descr="https://az495088.vo.msecnd.net/app-logo/workday_215.png">
              <a:extLst>
                <a:ext uri="{FF2B5EF4-FFF2-40B4-BE49-F238E27FC236}">
                  <a16:creationId xmlns:a16="http://schemas.microsoft.com/office/drawing/2014/main" id="{00B6A695-D029-47D2-9A12-91968F5E963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16" t="16092" r="13814" b="12739"/>
            <a:stretch/>
          </p:blipFill>
          <p:spPr bwMode="auto">
            <a:xfrm>
              <a:off x="1923086" y="1841730"/>
              <a:ext cx="290157" cy="290157"/>
            </a:xfrm>
            <a:prstGeom prst="ellipse">
              <a:avLst/>
            </a:prstGeom>
            <a:noFill/>
            <a:extLst>
              <a:ext uri="{909E8E84-426E-40DD-AFC4-6F175D3DCCD1}">
                <a14:hiddenFill xmlns:a14="http://schemas.microsoft.com/office/drawing/2010/main">
                  <a:solidFill>
                    <a:srgbClr val="FFFFFF"/>
                  </a:solidFill>
                </a14:hiddenFill>
              </a:ext>
            </a:extLst>
          </p:spPr>
        </p:pic>
        <p:pic>
          <p:nvPicPr>
            <p:cNvPr id="296" name="Picture 295" descr="https://az495088.vo.msecnd.net/app-logo/servicenow_215.png">
              <a:extLst>
                <a:ext uri="{FF2B5EF4-FFF2-40B4-BE49-F238E27FC236}">
                  <a16:creationId xmlns:a16="http://schemas.microsoft.com/office/drawing/2014/main" id="{4CD1AEF6-9123-4D44-B238-299C84585D4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1415490" y="2251018"/>
              <a:ext cx="312116" cy="312116"/>
            </a:xfrm>
            <a:prstGeom prst="ellipse">
              <a:avLst/>
            </a:prstGeom>
            <a:extLst>
              <a:ext uri="{909E8E84-426E-40DD-AFC4-6F175D3DCCD1}">
                <a14:hiddenFill xmlns:a14="http://schemas.microsoft.com/office/drawing/2010/main">
                  <a:solidFill>
                    <a:srgbClr val="FFFFFF"/>
                  </a:solidFill>
                </a14:hiddenFill>
              </a:ext>
            </a:extLst>
          </p:spPr>
        </p:pic>
        <p:pic>
          <p:nvPicPr>
            <p:cNvPr id="297" name="Picture 296">
              <a:extLst>
                <a:ext uri="{FF2B5EF4-FFF2-40B4-BE49-F238E27FC236}">
                  <a16:creationId xmlns:a16="http://schemas.microsoft.com/office/drawing/2014/main" id="{909FADD1-DDCF-4AAC-B811-A88961DE20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0481" y="2251018"/>
              <a:ext cx="312116" cy="312116"/>
            </a:xfrm>
            <a:prstGeom prst="ellipse">
              <a:avLst/>
            </a:prstGeom>
          </p:spPr>
        </p:pic>
        <p:sp>
          <p:nvSpPr>
            <p:cNvPr id="212" name="cloud" title="Icon of a cloud">
              <a:extLst>
                <a:ext uri="{FF2B5EF4-FFF2-40B4-BE49-F238E27FC236}">
                  <a16:creationId xmlns:a16="http://schemas.microsoft.com/office/drawing/2014/main" id="{D6D35E2C-797F-4EA0-A18C-DF9E2167BE8B}"/>
                </a:ext>
              </a:extLst>
            </p:cNvPr>
            <p:cNvSpPr>
              <a:spLocks noChangeAspect="1"/>
            </p:cNvSpPr>
            <p:nvPr/>
          </p:nvSpPr>
          <p:spPr bwMode="auto">
            <a:xfrm>
              <a:off x="775388" y="1696733"/>
              <a:ext cx="2024962" cy="128137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a:solidFill>
                <a:schemeClr val="bg1">
                  <a:lumMod val="50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dirty="0">
                <a:gradFill>
                  <a:gsLst>
                    <a:gs pos="0">
                      <a:srgbClr val="FFFFFF"/>
                    </a:gs>
                    <a:gs pos="100000">
                      <a:srgbClr val="FFFFFF"/>
                    </a:gs>
                  </a:gsLst>
                  <a:lin ang="5400000" scaled="0"/>
                </a:gradFill>
                <a:latin typeface="Segoe UI Semilight"/>
                <a:cs typeface="Segoe UI" pitchFamily="34" charset="0"/>
              </a:endParaRPr>
            </a:p>
          </p:txBody>
        </p:sp>
      </p:grpSp>
      <p:grpSp>
        <p:nvGrpSpPr>
          <p:cNvPr id="36" name="Group 35">
            <a:extLst>
              <a:ext uri="{FF2B5EF4-FFF2-40B4-BE49-F238E27FC236}">
                <a16:creationId xmlns:a16="http://schemas.microsoft.com/office/drawing/2014/main" id="{D2C66321-DC2B-4BA2-B5D1-87EBD27E51CE}"/>
              </a:ext>
            </a:extLst>
          </p:cNvPr>
          <p:cNvGrpSpPr/>
          <p:nvPr/>
        </p:nvGrpSpPr>
        <p:grpSpPr>
          <a:xfrm>
            <a:off x="7212643" y="1404134"/>
            <a:ext cx="2682873" cy="2983183"/>
            <a:chOff x="7212643" y="1404134"/>
            <a:chExt cx="2682873" cy="2983183"/>
          </a:xfrm>
        </p:grpSpPr>
        <p:sp>
          <p:nvSpPr>
            <p:cNvPr id="213" name="Rectangle 212">
              <a:extLst>
                <a:ext uri="{FF2B5EF4-FFF2-40B4-BE49-F238E27FC236}">
                  <a16:creationId xmlns:a16="http://schemas.microsoft.com/office/drawing/2014/main" id="{5189A97C-6BE3-4C1E-93D8-087D1BC6906F}"/>
                </a:ext>
              </a:extLst>
            </p:cNvPr>
            <p:cNvSpPr/>
            <p:nvPr/>
          </p:nvSpPr>
          <p:spPr bwMode="auto">
            <a:xfrm>
              <a:off x="7225357" y="1404134"/>
              <a:ext cx="2587752" cy="2446690"/>
            </a:xfrm>
            <a:prstGeom prst="rect">
              <a:avLst/>
            </a:prstGeom>
            <a:solidFill>
              <a:schemeClr val="bg1">
                <a:lumMod val="95000"/>
              </a:schemeClr>
            </a:solidFill>
            <a:ln w="12700" cap="rnd">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sp>
          <p:nvSpPr>
            <p:cNvPr id="320" name="Rectangle 319">
              <a:extLst>
                <a:ext uri="{FF2B5EF4-FFF2-40B4-BE49-F238E27FC236}">
                  <a16:creationId xmlns:a16="http://schemas.microsoft.com/office/drawing/2014/main" id="{084451CC-56A4-4A46-8DA5-75B788FF9996}"/>
                </a:ext>
              </a:extLst>
            </p:cNvPr>
            <p:cNvSpPr/>
            <p:nvPr/>
          </p:nvSpPr>
          <p:spPr>
            <a:xfrm>
              <a:off x="7212643" y="3915583"/>
              <a:ext cx="2682873" cy="471734"/>
            </a:xfrm>
            <a:prstGeom prst="rect">
              <a:avLst/>
            </a:prstGeom>
          </p:spPr>
          <p:txBody>
            <a:bodyPr wrap="square">
              <a:noAutofit/>
            </a:bodyPr>
            <a:lstStyle/>
            <a:p>
              <a:pPr marR="0" lvl="0" indent="0" algn="ctr" defTabSz="932239" fontAlgn="auto">
                <a:lnSpc>
                  <a:spcPct val="90000"/>
                </a:lnSpc>
                <a:spcBef>
                  <a:spcPts val="0"/>
                </a:spcBef>
                <a:spcAft>
                  <a:spcPts val="0"/>
                </a:spcAft>
                <a:buClrTx/>
                <a:buSzTx/>
                <a:buFontTx/>
                <a:buNone/>
                <a:tabLst/>
                <a:defRPr/>
              </a:pP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Data travels across </a:t>
              </a:r>
              <a:b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various locations, shared</a:t>
              </a:r>
            </a:p>
          </p:txBody>
        </p:sp>
        <p:sp>
          <p:nvSpPr>
            <p:cNvPr id="312" name="Oval 311">
              <a:extLst>
                <a:ext uri="{FF2B5EF4-FFF2-40B4-BE49-F238E27FC236}">
                  <a16:creationId xmlns:a16="http://schemas.microsoft.com/office/drawing/2014/main" id="{82D713DA-2F48-4EC1-AD87-25B3C3D09262}"/>
                </a:ext>
              </a:extLst>
            </p:cNvPr>
            <p:cNvSpPr/>
            <p:nvPr/>
          </p:nvSpPr>
          <p:spPr bwMode="auto">
            <a:xfrm>
              <a:off x="7655490" y="1763371"/>
              <a:ext cx="1727486" cy="1728216"/>
            </a:xfrm>
            <a:prstGeom prst="ellips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730B7568-C084-401C-B2F3-9D825BB4B6B8}"/>
                </a:ext>
              </a:extLst>
            </p:cNvPr>
            <p:cNvGrpSpPr/>
            <p:nvPr/>
          </p:nvGrpSpPr>
          <p:grpSpPr>
            <a:xfrm>
              <a:off x="7837284" y="1673057"/>
              <a:ext cx="586777" cy="371776"/>
              <a:chOff x="7499269" y="624256"/>
              <a:chExt cx="779594" cy="493943"/>
            </a:xfrm>
          </p:grpSpPr>
          <p:grpSp>
            <p:nvGrpSpPr>
              <p:cNvPr id="172" name="Group 171">
                <a:extLst>
                  <a:ext uri="{FF2B5EF4-FFF2-40B4-BE49-F238E27FC236}">
                    <a16:creationId xmlns:a16="http://schemas.microsoft.com/office/drawing/2014/main" id="{064B6B26-91CE-4CF9-80C0-00B428864E41}"/>
                  </a:ext>
                </a:extLst>
              </p:cNvPr>
              <p:cNvGrpSpPr/>
              <p:nvPr/>
            </p:nvGrpSpPr>
            <p:grpSpPr>
              <a:xfrm>
                <a:off x="7905999" y="624256"/>
                <a:ext cx="372864" cy="493943"/>
                <a:chOff x="4126258" y="1625320"/>
                <a:chExt cx="572651" cy="758606"/>
              </a:xfrm>
            </p:grpSpPr>
            <p:sp>
              <p:nvSpPr>
                <p:cNvPr id="173" name="Freeform 29">
                  <a:extLst>
                    <a:ext uri="{FF2B5EF4-FFF2-40B4-BE49-F238E27FC236}">
                      <a16:creationId xmlns:a16="http://schemas.microsoft.com/office/drawing/2014/main" id="{DBA211A5-81FF-417C-B939-A3689F587E6C}"/>
                    </a:ext>
                  </a:extLst>
                </p:cNvPr>
                <p:cNvSpPr>
                  <a:spLocks/>
                </p:cNvSpPr>
                <p:nvPr/>
              </p:nvSpPr>
              <p:spPr bwMode="auto">
                <a:xfrm>
                  <a:off x="4126258" y="1625320"/>
                  <a:ext cx="572651" cy="75860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solidFill>
                  <a:schemeClr val="bg1">
                    <a:lumMod val="95000"/>
                  </a:schemeClr>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74" name="Freeform 30">
                  <a:extLst>
                    <a:ext uri="{FF2B5EF4-FFF2-40B4-BE49-F238E27FC236}">
                      <a16:creationId xmlns:a16="http://schemas.microsoft.com/office/drawing/2014/main" id="{848B3C87-2407-4324-8248-F2A558AF46B1}"/>
                    </a:ext>
                  </a:extLst>
                </p:cNvPr>
                <p:cNvSpPr>
                  <a:spLocks/>
                </p:cNvSpPr>
                <p:nvPr/>
              </p:nvSpPr>
              <p:spPr bwMode="auto">
                <a:xfrm>
                  <a:off x="4493198" y="1625322"/>
                  <a:ext cx="195980" cy="193835"/>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75" name="Rectangle 31">
                  <a:extLst>
                    <a:ext uri="{FF2B5EF4-FFF2-40B4-BE49-F238E27FC236}">
                      <a16:creationId xmlns:a16="http://schemas.microsoft.com/office/drawing/2014/main" id="{D88AB59B-E5D6-4109-99CC-1B918AEE9B38}"/>
                    </a:ext>
                  </a:extLst>
                </p:cNvPr>
                <p:cNvSpPr>
                  <a:spLocks noChangeArrowheads="1"/>
                </p:cNvSpPr>
                <p:nvPr/>
              </p:nvSpPr>
              <p:spPr bwMode="auto">
                <a:xfrm>
                  <a:off x="4206869" y="1819157"/>
                  <a:ext cx="88955" cy="22172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76" name="Rectangle 32">
                  <a:extLst>
                    <a:ext uri="{FF2B5EF4-FFF2-40B4-BE49-F238E27FC236}">
                      <a16:creationId xmlns:a16="http://schemas.microsoft.com/office/drawing/2014/main" id="{A47EC7C0-A74B-4749-B518-D70F0EAF5C0E}"/>
                    </a:ext>
                  </a:extLst>
                </p:cNvPr>
                <p:cNvSpPr>
                  <a:spLocks noChangeArrowheads="1"/>
                </p:cNvSpPr>
                <p:nvPr/>
              </p:nvSpPr>
              <p:spPr bwMode="auto">
                <a:xfrm>
                  <a:off x="4343082" y="1884698"/>
                  <a:ext cx="66716" cy="15618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77" name="Rectangle 33">
                  <a:extLst>
                    <a:ext uri="{FF2B5EF4-FFF2-40B4-BE49-F238E27FC236}">
                      <a16:creationId xmlns:a16="http://schemas.microsoft.com/office/drawing/2014/main" id="{3BD8FF88-E366-4600-B8C6-9B5C439C940D}"/>
                    </a:ext>
                  </a:extLst>
                </p:cNvPr>
                <p:cNvSpPr>
                  <a:spLocks noChangeArrowheads="1"/>
                </p:cNvSpPr>
                <p:nvPr/>
              </p:nvSpPr>
              <p:spPr bwMode="auto">
                <a:xfrm>
                  <a:off x="4455666" y="1932112"/>
                  <a:ext cx="56987" cy="108772"/>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78" name="Freeform 34">
                  <a:extLst>
                    <a:ext uri="{FF2B5EF4-FFF2-40B4-BE49-F238E27FC236}">
                      <a16:creationId xmlns:a16="http://schemas.microsoft.com/office/drawing/2014/main" id="{F6E0B0E5-D471-4B0E-B448-D26D7226F234}"/>
                    </a:ext>
                  </a:extLst>
                </p:cNvPr>
                <p:cNvSpPr>
                  <a:spLocks/>
                </p:cNvSpPr>
                <p:nvPr/>
              </p:nvSpPr>
              <p:spPr bwMode="auto">
                <a:xfrm>
                  <a:off x="4558522" y="1997653"/>
                  <a:ext cx="54208" cy="43230"/>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79" name="Line 35">
                  <a:extLst>
                    <a:ext uri="{FF2B5EF4-FFF2-40B4-BE49-F238E27FC236}">
                      <a16:creationId xmlns:a16="http://schemas.microsoft.com/office/drawing/2014/main" id="{E0C8A688-0ECE-4984-8D94-4379A219B33C}"/>
                    </a:ext>
                  </a:extLst>
                </p:cNvPr>
                <p:cNvSpPr>
                  <a:spLocks noChangeShapeType="1"/>
                </p:cNvSpPr>
                <p:nvPr/>
              </p:nvSpPr>
              <p:spPr bwMode="auto">
                <a:xfrm flipH="1">
                  <a:off x="4206869" y="2121762"/>
                  <a:ext cx="15289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80" name="Line 36">
                  <a:extLst>
                    <a:ext uri="{FF2B5EF4-FFF2-40B4-BE49-F238E27FC236}">
                      <a16:creationId xmlns:a16="http://schemas.microsoft.com/office/drawing/2014/main" id="{38531EBE-ED26-46A8-990E-30D8A28B3D38}"/>
                    </a:ext>
                  </a:extLst>
                </p:cNvPr>
                <p:cNvSpPr>
                  <a:spLocks noChangeShapeType="1"/>
                </p:cNvSpPr>
                <p:nvPr/>
              </p:nvSpPr>
              <p:spPr bwMode="auto">
                <a:xfrm flipH="1">
                  <a:off x="4206869" y="2204040"/>
                  <a:ext cx="11536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81" name="Line 37">
                  <a:extLst>
                    <a:ext uri="{FF2B5EF4-FFF2-40B4-BE49-F238E27FC236}">
                      <a16:creationId xmlns:a16="http://schemas.microsoft.com/office/drawing/2014/main" id="{ABE814ED-6942-4CA3-83B4-D9F623B9EFE3}"/>
                    </a:ext>
                  </a:extLst>
                </p:cNvPr>
                <p:cNvSpPr>
                  <a:spLocks noChangeShapeType="1"/>
                </p:cNvSpPr>
                <p:nvPr/>
              </p:nvSpPr>
              <p:spPr bwMode="auto">
                <a:xfrm flipH="1">
                  <a:off x="4206869" y="2280737"/>
                  <a:ext cx="15289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82" name="Line 38">
                  <a:extLst>
                    <a:ext uri="{FF2B5EF4-FFF2-40B4-BE49-F238E27FC236}">
                      <a16:creationId xmlns:a16="http://schemas.microsoft.com/office/drawing/2014/main" id="{51C40F21-EB0D-42C1-9B81-EBEE94C36A36}"/>
                    </a:ext>
                  </a:extLst>
                </p:cNvPr>
                <p:cNvSpPr>
                  <a:spLocks noChangeShapeType="1"/>
                </p:cNvSpPr>
                <p:nvPr/>
              </p:nvSpPr>
              <p:spPr bwMode="auto">
                <a:xfrm flipH="1">
                  <a:off x="4462616" y="2121762"/>
                  <a:ext cx="15289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83" name="Line 39">
                  <a:extLst>
                    <a:ext uri="{FF2B5EF4-FFF2-40B4-BE49-F238E27FC236}">
                      <a16:creationId xmlns:a16="http://schemas.microsoft.com/office/drawing/2014/main" id="{25796B28-E2B3-4A31-B89B-02B38A5B6AA1}"/>
                    </a:ext>
                  </a:extLst>
                </p:cNvPr>
                <p:cNvSpPr>
                  <a:spLocks noChangeShapeType="1"/>
                </p:cNvSpPr>
                <p:nvPr/>
              </p:nvSpPr>
              <p:spPr bwMode="auto">
                <a:xfrm flipH="1">
                  <a:off x="4462616" y="2204040"/>
                  <a:ext cx="11675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184" name="Line 40">
                  <a:extLst>
                    <a:ext uri="{FF2B5EF4-FFF2-40B4-BE49-F238E27FC236}">
                      <a16:creationId xmlns:a16="http://schemas.microsoft.com/office/drawing/2014/main" id="{DB159910-CD19-4A58-A7B4-5540B7954081}"/>
                    </a:ext>
                  </a:extLst>
                </p:cNvPr>
                <p:cNvSpPr>
                  <a:spLocks noChangeShapeType="1"/>
                </p:cNvSpPr>
                <p:nvPr/>
              </p:nvSpPr>
              <p:spPr bwMode="auto">
                <a:xfrm flipH="1">
                  <a:off x="4462616" y="2280737"/>
                  <a:ext cx="15289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grpSp>
          <p:cxnSp>
            <p:nvCxnSpPr>
              <p:cNvPr id="7" name="Straight Connector 6">
                <a:extLst>
                  <a:ext uri="{FF2B5EF4-FFF2-40B4-BE49-F238E27FC236}">
                    <a16:creationId xmlns:a16="http://schemas.microsoft.com/office/drawing/2014/main" id="{F11C93B3-4187-431F-8CB0-87E27BFA31A5}"/>
                  </a:ext>
                </a:extLst>
              </p:cNvPr>
              <p:cNvCxnSpPr/>
              <p:nvPr/>
            </p:nvCxnSpPr>
            <p:spPr>
              <a:xfrm flipH="1">
                <a:off x="7499269" y="677818"/>
                <a:ext cx="36715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A1033C1-377E-4A4A-853A-EC5A0851CB7A}"/>
                  </a:ext>
                </a:extLst>
              </p:cNvPr>
              <p:cNvCxnSpPr/>
              <p:nvPr/>
            </p:nvCxnSpPr>
            <p:spPr>
              <a:xfrm flipH="1">
                <a:off x="7592102" y="759236"/>
                <a:ext cx="27432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CFBF22B-89AA-4A77-8A88-3EF5203F87D1}"/>
                  </a:ext>
                </a:extLst>
              </p:cNvPr>
              <p:cNvCxnSpPr/>
              <p:nvPr/>
            </p:nvCxnSpPr>
            <p:spPr>
              <a:xfrm flipH="1">
                <a:off x="7683542" y="837761"/>
                <a:ext cx="18288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5" name="UniversalApp_E8CC" title="Icon of a cellphone in front of a tablet">
              <a:extLst>
                <a:ext uri="{FF2B5EF4-FFF2-40B4-BE49-F238E27FC236}">
                  <a16:creationId xmlns:a16="http://schemas.microsoft.com/office/drawing/2014/main" id="{9666ABED-2D76-48C8-9966-BF66632DEA4B}"/>
                </a:ext>
              </a:extLst>
            </p:cNvPr>
            <p:cNvSpPr>
              <a:spLocks noChangeAspect="1" noEditPoints="1"/>
            </p:cNvSpPr>
            <p:nvPr/>
          </p:nvSpPr>
          <p:spPr bwMode="auto">
            <a:xfrm>
              <a:off x="8533376" y="3240048"/>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lumMod val="95000"/>
              </a:schemeClr>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16" name="Group 215">
              <a:extLst>
                <a:ext uri="{FF2B5EF4-FFF2-40B4-BE49-F238E27FC236}">
                  <a16:creationId xmlns:a16="http://schemas.microsoft.com/office/drawing/2014/main" id="{0FCC5762-4826-4F53-B421-FC6D877CDAA5}"/>
                </a:ext>
              </a:extLst>
            </p:cNvPr>
            <p:cNvGrpSpPr/>
            <p:nvPr/>
          </p:nvGrpSpPr>
          <p:grpSpPr>
            <a:xfrm>
              <a:off x="9169797" y="2564867"/>
              <a:ext cx="373004" cy="388149"/>
              <a:chOff x="2845724" y="773129"/>
              <a:chExt cx="1055688" cy="1098550"/>
            </a:xfrm>
            <a:solidFill>
              <a:schemeClr val="bg1">
                <a:lumMod val="95000"/>
              </a:schemeClr>
            </a:solidFill>
          </p:grpSpPr>
          <p:sp>
            <p:nvSpPr>
              <p:cNvPr id="217" name="Rectangle 5">
                <a:extLst>
                  <a:ext uri="{FF2B5EF4-FFF2-40B4-BE49-F238E27FC236}">
                    <a16:creationId xmlns:a16="http://schemas.microsoft.com/office/drawing/2014/main" id="{8C9159AA-3078-4056-8DC7-B58C303D9084}"/>
                  </a:ext>
                </a:extLst>
              </p:cNvPr>
              <p:cNvSpPr>
                <a:spLocks noChangeArrowheads="1"/>
              </p:cNvSpPr>
              <p:nvPr/>
            </p:nvSpPr>
            <p:spPr bwMode="auto">
              <a:xfrm>
                <a:off x="2845724" y="773129"/>
                <a:ext cx="1055688" cy="285750"/>
              </a:xfrm>
              <a:prstGeom prst="rect">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218" name="Line 6">
                <a:extLst>
                  <a:ext uri="{FF2B5EF4-FFF2-40B4-BE49-F238E27FC236}">
                    <a16:creationId xmlns:a16="http://schemas.microsoft.com/office/drawing/2014/main" id="{9FB22546-1D3B-4325-A59A-59B6D5059620}"/>
                  </a:ext>
                </a:extLst>
              </p:cNvPr>
              <p:cNvSpPr>
                <a:spLocks noChangeShapeType="1"/>
              </p:cNvSpPr>
              <p:nvPr/>
            </p:nvSpPr>
            <p:spPr bwMode="auto">
              <a:xfrm flipH="1">
                <a:off x="3698212" y="916004"/>
                <a:ext cx="80963" cy="0"/>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219" name="Line 7">
                <a:extLst>
                  <a:ext uri="{FF2B5EF4-FFF2-40B4-BE49-F238E27FC236}">
                    <a16:creationId xmlns:a16="http://schemas.microsoft.com/office/drawing/2014/main" id="{7D792A19-6729-4E4E-8452-F6B8C847314A}"/>
                  </a:ext>
                </a:extLst>
              </p:cNvPr>
              <p:cNvSpPr>
                <a:spLocks noChangeShapeType="1"/>
              </p:cNvSpPr>
              <p:nvPr/>
            </p:nvSpPr>
            <p:spPr bwMode="auto">
              <a:xfrm flipH="1">
                <a:off x="3536287" y="916004"/>
                <a:ext cx="80963" cy="0"/>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220" name="Line 8">
                <a:extLst>
                  <a:ext uri="{FF2B5EF4-FFF2-40B4-BE49-F238E27FC236}">
                    <a16:creationId xmlns:a16="http://schemas.microsoft.com/office/drawing/2014/main" id="{C119788D-A139-473B-910A-5068B5B0C722}"/>
                  </a:ext>
                </a:extLst>
              </p:cNvPr>
              <p:cNvSpPr>
                <a:spLocks noChangeShapeType="1"/>
              </p:cNvSpPr>
              <p:nvPr/>
            </p:nvSpPr>
            <p:spPr bwMode="auto">
              <a:xfrm flipH="1">
                <a:off x="3048924" y="916004"/>
                <a:ext cx="325438" cy="0"/>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298" name="Rectangle 9">
                <a:extLst>
                  <a:ext uri="{FF2B5EF4-FFF2-40B4-BE49-F238E27FC236}">
                    <a16:creationId xmlns:a16="http://schemas.microsoft.com/office/drawing/2014/main" id="{D6C4D11E-197D-41C6-BA22-6503D448FF7B}"/>
                  </a:ext>
                </a:extLst>
              </p:cNvPr>
              <p:cNvSpPr>
                <a:spLocks noChangeArrowheads="1"/>
              </p:cNvSpPr>
              <p:nvPr/>
            </p:nvSpPr>
            <p:spPr bwMode="auto">
              <a:xfrm>
                <a:off x="2845724" y="1179529"/>
                <a:ext cx="1055688" cy="285750"/>
              </a:xfrm>
              <a:prstGeom prst="rect">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01" name="Line 10">
                <a:extLst>
                  <a:ext uri="{FF2B5EF4-FFF2-40B4-BE49-F238E27FC236}">
                    <a16:creationId xmlns:a16="http://schemas.microsoft.com/office/drawing/2014/main" id="{BC1F3BAB-1395-4630-B69A-3775B28CF07B}"/>
                  </a:ext>
                </a:extLst>
              </p:cNvPr>
              <p:cNvSpPr>
                <a:spLocks noChangeShapeType="1"/>
              </p:cNvSpPr>
              <p:nvPr/>
            </p:nvSpPr>
            <p:spPr bwMode="auto">
              <a:xfrm flipH="1">
                <a:off x="3698212" y="1322404"/>
                <a:ext cx="80963" cy="0"/>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03" name="Line 11">
                <a:extLst>
                  <a:ext uri="{FF2B5EF4-FFF2-40B4-BE49-F238E27FC236}">
                    <a16:creationId xmlns:a16="http://schemas.microsoft.com/office/drawing/2014/main" id="{A32D7345-F086-465E-8DCD-2601736272EB}"/>
                  </a:ext>
                </a:extLst>
              </p:cNvPr>
              <p:cNvSpPr>
                <a:spLocks noChangeShapeType="1"/>
              </p:cNvSpPr>
              <p:nvPr/>
            </p:nvSpPr>
            <p:spPr bwMode="auto">
              <a:xfrm flipH="1">
                <a:off x="3536287" y="1322404"/>
                <a:ext cx="80963" cy="0"/>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04" name="Line 12">
                <a:extLst>
                  <a:ext uri="{FF2B5EF4-FFF2-40B4-BE49-F238E27FC236}">
                    <a16:creationId xmlns:a16="http://schemas.microsoft.com/office/drawing/2014/main" id="{F94EEF62-3621-4771-8110-EEF79A9908A7}"/>
                  </a:ext>
                </a:extLst>
              </p:cNvPr>
              <p:cNvSpPr>
                <a:spLocks noChangeShapeType="1"/>
              </p:cNvSpPr>
              <p:nvPr/>
            </p:nvSpPr>
            <p:spPr bwMode="auto">
              <a:xfrm flipH="1">
                <a:off x="3048924" y="1322404"/>
                <a:ext cx="325438" cy="0"/>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05" name="Rectangle 13">
                <a:extLst>
                  <a:ext uri="{FF2B5EF4-FFF2-40B4-BE49-F238E27FC236}">
                    <a16:creationId xmlns:a16="http://schemas.microsoft.com/office/drawing/2014/main" id="{1AEE9ECA-DC93-41E3-9E76-3C94040DF682}"/>
                  </a:ext>
                </a:extLst>
              </p:cNvPr>
              <p:cNvSpPr>
                <a:spLocks noChangeArrowheads="1"/>
              </p:cNvSpPr>
              <p:nvPr/>
            </p:nvSpPr>
            <p:spPr bwMode="auto">
              <a:xfrm>
                <a:off x="2845724" y="1585929"/>
                <a:ext cx="1055688" cy="285750"/>
              </a:xfrm>
              <a:prstGeom prst="rect">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06" name="Line 14">
                <a:extLst>
                  <a:ext uri="{FF2B5EF4-FFF2-40B4-BE49-F238E27FC236}">
                    <a16:creationId xmlns:a16="http://schemas.microsoft.com/office/drawing/2014/main" id="{B6BD3D64-74BF-4AA9-A2F2-AF6E6E7DE680}"/>
                  </a:ext>
                </a:extLst>
              </p:cNvPr>
              <p:cNvSpPr>
                <a:spLocks noChangeShapeType="1"/>
              </p:cNvSpPr>
              <p:nvPr/>
            </p:nvSpPr>
            <p:spPr bwMode="auto">
              <a:xfrm flipH="1">
                <a:off x="3698212" y="1728804"/>
                <a:ext cx="80963" cy="0"/>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07" name="Line 15">
                <a:extLst>
                  <a:ext uri="{FF2B5EF4-FFF2-40B4-BE49-F238E27FC236}">
                    <a16:creationId xmlns:a16="http://schemas.microsoft.com/office/drawing/2014/main" id="{3EA278E5-5576-494E-BAD4-797AA7D1880A}"/>
                  </a:ext>
                </a:extLst>
              </p:cNvPr>
              <p:cNvSpPr>
                <a:spLocks noChangeShapeType="1"/>
              </p:cNvSpPr>
              <p:nvPr/>
            </p:nvSpPr>
            <p:spPr bwMode="auto">
              <a:xfrm flipH="1">
                <a:off x="3536287" y="1728804"/>
                <a:ext cx="80963" cy="0"/>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08" name="Line 16">
                <a:extLst>
                  <a:ext uri="{FF2B5EF4-FFF2-40B4-BE49-F238E27FC236}">
                    <a16:creationId xmlns:a16="http://schemas.microsoft.com/office/drawing/2014/main" id="{28FB2F75-4865-4A02-8527-483BC5D92FB8}"/>
                  </a:ext>
                </a:extLst>
              </p:cNvPr>
              <p:cNvSpPr>
                <a:spLocks noChangeShapeType="1"/>
              </p:cNvSpPr>
              <p:nvPr/>
            </p:nvSpPr>
            <p:spPr bwMode="auto">
              <a:xfrm flipH="1">
                <a:off x="3048924" y="1728804"/>
                <a:ext cx="325438" cy="0"/>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09" name="Line 17">
                <a:extLst>
                  <a:ext uri="{FF2B5EF4-FFF2-40B4-BE49-F238E27FC236}">
                    <a16:creationId xmlns:a16="http://schemas.microsoft.com/office/drawing/2014/main" id="{8BCB4623-BF47-4A57-B2A7-1F386DBC110A}"/>
                  </a:ext>
                </a:extLst>
              </p:cNvPr>
              <p:cNvSpPr>
                <a:spLocks noChangeShapeType="1"/>
              </p:cNvSpPr>
              <p:nvPr/>
            </p:nvSpPr>
            <p:spPr bwMode="auto">
              <a:xfrm flipV="1">
                <a:off x="3575974" y="1343041"/>
                <a:ext cx="0" cy="122238"/>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28" name="Line 18">
                <a:extLst>
                  <a:ext uri="{FF2B5EF4-FFF2-40B4-BE49-F238E27FC236}">
                    <a16:creationId xmlns:a16="http://schemas.microsoft.com/office/drawing/2014/main" id="{3D44A047-00DE-45CF-924C-FC71FD287657}"/>
                  </a:ext>
                </a:extLst>
              </p:cNvPr>
              <p:cNvSpPr>
                <a:spLocks noChangeShapeType="1"/>
              </p:cNvSpPr>
              <p:nvPr/>
            </p:nvSpPr>
            <p:spPr bwMode="auto">
              <a:xfrm flipV="1">
                <a:off x="3575974" y="936641"/>
                <a:ext cx="0" cy="122238"/>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sp>
            <p:nvSpPr>
              <p:cNvPr id="329" name="Line 19">
                <a:extLst>
                  <a:ext uri="{FF2B5EF4-FFF2-40B4-BE49-F238E27FC236}">
                    <a16:creationId xmlns:a16="http://schemas.microsoft.com/office/drawing/2014/main" id="{34FE27BD-AB8C-4A0D-B8C5-00783A7D7559}"/>
                  </a:ext>
                </a:extLst>
              </p:cNvPr>
              <p:cNvSpPr>
                <a:spLocks noChangeShapeType="1"/>
              </p:cNvSpPr>
              <p:nvPr/>
            </p:nvSpPr>
            <p:spPr bwMode="auto">
              <a:xfrm flipV="1">
                <a:off x="3575974" y="1749441"/>
                <a:ext cx="0" cy="122238"/>
              </a:xfrm>
              <a:prstGeom prst="line">
                <a:avLst/>
              </a:prstGeom>
              <a:grp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chemeClr val="bg1"/>
                      </a:gs>
                      <a:gs pos="100000">
                        <a:schemeClr val="bg1"/>
                      </a:gs>
                    </a:gsLst>
                    <a:lin ang="5400000" scaled="1"/>
                  </a:gradFill>
                </a:endParaRPr>
              </a:p>
            </p:txBody>
          </p:sp>
        </p:grpSp>
        <p:sp>
          <p:nvSpPr>
            <p:cNvPr id="330" name="cloud" title="Icon of a cloud">
              <a:extLst>
                <a:ext uri="{FF2B5EF4-FFF2-40B4-BE49-F238E27FC236}">
                  <a16:creationId xmlns:a16="http://schemas.microsoft.com/office/drawing/2014/main" id="{08BC11E3-6A7B-4048-988A-763ADB6838B7}"/>
                </a:ext>
              </a:extLst>
            </p:cNvPr>
            <p:cNvSpPr>
              <a:spLocks noChangeAspect="1"/>
            </p:cNvSpPr>
            <p:nvPr/>
          </p:nvSpPr>
          <p:spPr bwMode="auto">
            <a:xfrm>
              <a:off x="7419466" y="2223824"/>
              <a:ext cx="586777" cy="37130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dirty="0">
                <a:gradFill>
                  <a:gsLst>
                    <a:gs pos="0">
                      <a:srgbClr val="FFFFFF"/>
                    </a:gs>
                    <a:gs pos="100000">
                      <a:srgbClr val="FFFFFF"/>
                    </a:gs>
                  </a:gsLst>
                  <a:lin ang="5400000" scaled="0"/>
                </a:gradFill>
                <a:latin typeface="Segoe UI Semilight"/>
                <a:cs typeface="Segoe UI" pitchFamily="34" charset="0"/>
              </a:endParaRPr>
            </a:p>
          </p:txBody>
        </p:sp>
        <p:sp>
          <p:nvSpPr>
            <p:cNvPr id="331" name="cloud" title="Icon of a cloud">
              <a:extLst>
                <a:ext uri="{FF2B5EF4-FFF2-40B4-BE49-F238E27FC236}">
                  <a16:creationId xmlns:a16="http://schemas.microsoft.com/office/drawing/2014/main" id="{D90332BE-9A57-4EE6-9746-343A6F514D8A}"/>
                </a:ext>
              </a:extLst>
            </p:cNvPr>
            <p:cNvSpPr>
              <a:spLocks noChangeAspect="1"/>
            </p:cNvSpPr>
            <p:nvPr/>
          </p:nvSpPr>
          <p:spPr bwMode="auto">
            <a:xfrm>
              <a:off x="7587927" y="2930571"/>
              <a:ext cx="586777" cy="37130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dirty="0">
                <a:gradFill>
                  <a:gsLst>
                    <a:gs pos="0">
                      <a:srgbClr val="FFFFFF"/>
                    </a:gs>
                    <a:gs pos="100000">
                      <a:srgbClr val="FFFFFF"/>
                    </a:gs>
                  </a:gsLst>
                  <a:lin ang="5400000" scaled="0"/>
                </a:gradFill>
                <a:latin typeface="Segoe UI Semilight"/>
                <a:cs typeface="Segoe UI" pitchFamily="34" charset="0"/>
              </a:endParaRPr>
            </a:p>
          </p:txBody>
        </p:sp>
        <p:sp>
          <p:nvSpPr>
            <p:cNvPr id="332" name="people_7" title="Icon of two people">
              <a:extLst>
                <a:ext uri="{FF2B5EF4-FFF2-40B4-BE49-F238E27FC236}">
                  <a16:creationId xmlns:a16="http://schemas.microsoft.com/office/drawing/2014/main" id="{208198D7-8EF2-41ED-B0F3-9A38A30788DF}"/>
                </a:ext>
              </a:extLst>
            </p:cNvPr>
            <p:cNvSpPr>
              <a:spLocks noChangeAspect="1" noEditPoints="1"/>
            </p:cNvSpPr>
            <p:nvPr/>
          </p:nvSpPr>
          <p:spPr bwMode="auto">
            <a:xfrm flipH="1">
              <a:off x="8856529" y="1735801"/>
              <a:ext cx="388144" cy="423736"/>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solidFill>
              <a:schemeClr val="bg1">
                <a:lumMod val="95000"/>
              </a:schemeClr>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26" name="Title 25">
            <a:extLst>
              <a:ext uri="{FF2B5EF4-FFF2-40B4-BE49-F238E27FC236}">
                <a16:creationId xmlns:a16="http://schemas.microsoft.com/office/drawing/2014/main" id="{F154CCAE-3FAD-47F0-9BCE-CBEBF90D6551}"/>
              </a:ext>
            </a:extLst>
          </p:cNvPr>
          <p:cNvSpPr>
            <a:spLocks noGrp="1"/>
          </p:cNvSpPr>
          <p:nvPr>
            <p:ph type="title"/>
          </p:nvPr>
        </p:nvSpPr>
        <p:spPr/>
        <p:txBody>
          <a:bodyPr/>
          <a:lstStyle/>
          <a:p>
            <a:r>
              <a:rPr lang="en-US" dirty="0">
                <a:gradFill>
                  <a:gsLst>
                    <a:gs pos="1250">
                      <a:srgbClr val="505050"/>
                    </a:gs>
                    <a:gs pos="100000">
                      <a:srgbClr val="505050"/>
                    </a:gs>
                  </a:gsLst>
                  <a:lin ang="5400000" scaled="0"/>
                </a:gradFill>
              </a:rPr>
              <a:t>Follow the </a:t>
            </a:r>
            <a:r>
              <a:rPr lang="en-US" dirty="0">
                <a:gradFill>
                  <a:gsLst>
                    <a:gs pos="1250">
                      <a:srgbClr val="0078D7"/>
                    </a:gs>
                    <a:gs pos="100000">
                      <a:srgbClr val="0078D7"/>
                    </a:gs>
                  </a:gsLst>
                  <a:lin ang="5400000" scaled="0"/>
                </a:gradFill>
              </a:rPr>
              <a:t>data</a:t>
            </a:r>
            <a:r>
              <a:rPr lang="en-US" dirty="0">
                <a:gradFill>
                  <a:gsLst>
                    <a:gs pos="1250">
                      <a:srgbClr val="505050"/>
                    </a:gs>
                    <a:gs pos="100000">
                      <a:srgbClr val="505050"/>
                    </a:gs>
                  </a:gsLst>
                  <a:lin ang="5400000" scaled="0"/>
                </a:gradFill>
              </a:rPr>
              <a:t>—throughout its lifecycle</a:t>
            </a:r>
            <a:endParaRPr lang="en-US" dirty="0"/>
          </a:p>
        </p:txBody>
      </p:sp>
      <p:sp>
        <p:nvSpPr>
          <p:cNvPr id="335" name="Freeform: Shape 334">
            <a:extLst>
              <a:ext uri="{FF2B5EF4-FFF2-40B4-BE49-F238E27FC236}">
                <a16:creationId xmlns:a16="http://schemas.microsoft.com/office/drawing/2014/main" id="{51FEFB8E-2E18-4726-8189-BA8AAEE85E2D}"/>
              </a:ext>
            </a:extLst>
          </p:cNvPr>
          <p:cNvSpPr/>
          <p:nvPr/>
        </p:nvSpPr>
        <p:spPr bwMode="auto">
          <a:xfrm>
            <a:off x="3095625" y="1726594"/>
            <a:ext cx="54864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6" name="Freeform: Shape 335">
            <a:extLst>
              <a:ext uri="{FF2B5EF4-FFF2-40B4-BE49-F238E27FC236}">
                <a16:creationId xmlns:a16="http://schemas.microsoft.com/office/drawing/2014/main" id="{3E13EC41-D9C5-4C93-A3FE-CB60EACA1910}"/>
              </a:ext>
            </a:extLst>
          </p:cNvPr>
          <p:cNvSpPr/>
          <p:nvPr/>
        </p:nvSpPr>
        <p:spPr bwMode="auto">
          <a:xfrm rot="5400000">
            <a:off x="4045391" y="2771482"/>
            <a:ext cx="36576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7" name="Freeform: Shape 336">
            <a:extLst>
              <a:ext uri="{FF2B5EF4-FFF2-40B4-BE49-F238E27FC236}">
                <a16:creationId xmlns:a16="http://schemas.microsoft.com/office/drawing/2014/main" id="{23693D3E-F74B-4C59-981E-45528FE6B6BE}"/>
              </a:ext>
            </a:extLst>
          </p:cNvPr>
          <p:cNvSpPr/>
          <p:nvPr/>
        </p:nvSpPr>
        <p:spPr bwMode="auto">
          <a:xfrm rot="19625185">
            <a:off x="4696007" y="2922044"/>
            <a:ext cx="1005840" cy="200055"/>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8" name="Freeform: Shape 337">
            <a:extLst>
              <a:ext uri="{FF2B5EF4-FFF2-40B4-BE49-F238E27FC236}">
                <a16:creationId xmlns:a16="http://schemas.microsoft.com/office/drawing/2014/main" id="{85BF10A5-0CB2-4B2A-8F52-6DFCE7A968D4}"/>
              </a:ext>
            </a:extLst>
          </p:cNvPr>
          <p:cNvSpPr/>
          <p:nvPr/>
        </p:nvSpPr>
        <p:spPr bwMode="auto">
          <a:xfrm>
            <a:off x="6654478" y="2480009"/>
            <a:ext cx="45720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9" name="Freeform: Shape 338">
            <a:extLst>
              <a:ext uri="{FF2B5EF4-FFF2-40B4-BE49-F238E27FC236}">
                <a16:creationId xmlns:a16="http://schemas.microsoft.com/office/drawing/2014/main" id="{23FAA9E7-80D0-4230-A366-DFB9721DD6A0}"/>
              </a:ext>
            </a:extLst>
          </p:cNvPr>
          <p:cNvSpPr/>
          <p:nvPr/>
        </p:nvSpPr>
        <p:spPr bwMode="auto">
          <a:xfrm>
            <a:off x="9915380" y="1726594"/>
            <a:ext cx="73152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0" name="Freeform: Shape 339">
            <a:extLst>
              <a:ext uri="{FF2B5EF4-FFF2-40B4-BE49-F238E27FC236}">
                <a16:creationId xmlns:a16="http://schemas.microsoft.com/office/drawing/2014/main" id="{DA65C8E7-957E-4C1B-94AF-AF7B89237E39}"/>
              </a:ext>
            </a:extLst>
          </p:cNvPr>
          <p:cNvSpPr/>
          <p:nvPr/>
        </p:nvSpPr>
        <p:spPr bwMode="auto">
          <a:xfrm rot="5400000">
            <a:off x="11112123" y="2839903"/>
            <a:ext cx="27432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C22388B-C95D-4972-A822-6AB4EA8FC33C}"/>
              </a:ext>
            </a:extLst>
          </p:cNvPr>
          <p:cNvGrpSpPr/>
          <p:nvPr/>
        </p:nvGrpSpPr>
        <p:grpSpPr>
          <a:xfrm>
            <a:off x="5158913" y="2013708"/>
            <a:ext cx="1862749" cy="1474314"/>
            <a:chOff x="5158913" y="2013708"/>
            <a:chExt cx="1862749" cy="1474314"/>
          </a:xfrm>
        </p:grpSpPr>
        <p:sp>
          <p:nvSpPr>
            <p:cNvPr id="318" name="Rectangle 317">
              <a:extLst>
                <a:ext uri="{FF2B5EF4-FFF2-40B4-BE49-F238E27FC236}">
                  <a16:creationId xmlns:a16="http://schemas.microsoft.com/office/drawing/2014/main" id="{ECEF20CA-2295-4FF7-B9DC-AD554163B86A}"/>
                </a:ext>
              </a:extLst>
            </p:cNvPr>
            <p:cNvSpPr/>
            <p:nvPr/>
          </p:nvSpPr>
          <p:spPr>
            <a:xfrm>
              <a:off x="5158913" y="3052039"/>
              <a:ext cx="1862749" cy="435983"/>
            </a:xfrm>
            <a:prstGeom prst="rect">
              <a:avLst/>
            </a:prstGeom>
          </p:spPr>
          <p:txBody>
            <a:bodyPr wrap="square">
              <a:noAutofit/>
            </a:bodyPr>
            <a:lstStyle/>
            <a:p>
              <a:pPr marR="0" lvl="0" indent="0" algn="ctr" defTabSz="932239" fontAlgn="auto">
                <a:lnSpc>
                  <a:spcPct val="90000"/>
                </a:lnSpc>
                <a:spcBef>
                  <a:spcPts val="0"/>
                </a:spcBef>
                <a:spcAft>
                  <a:spcPts val="0"/>
                </a:spcAft>
                <a:buClrTx/>
                <a:buSzTx/>
                <a:buFontTx/>
                <a:buNone/>
                <a:tabLst/>
                <a:defRPr/>
              </a:pP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Data gets protected based on policy</a:t>
              </a:r>
            </a:p>
          </p:txBody>
        </p:sp>
        <p:sp>
          <p:nvSpPr>
            <p:cNvPr id="167" name="Oval 166">
              <a:extLst>
                <a:ext uri="{FF2B5EF4-FFF2-40B4-BE49-F238E27FC236}">
                  <a16:creationId xmlns:a16="http://schemas.microsoft.com/office/drawing/2014/main" id="{B054AEE7-D759-4943-A552-C3981320797A}"/>
                </a:ext>
              </a:extLst>
            </p:cNvPr>
            <p:cNvSpPr/>
            <p:nvPr/>
          </p:nvSpPr>
          <p:spPr bwMode="auto">
            <a:xfrm>
              <a:off x="5623986" y="2013708"/>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41" name="Group 340">
              <a:extLst>
                <a:ext uri="{FF2B5EF4-FFF2-40B4-BE49-F238E27FC236}">
                  <a16:creationId xmlns:a16="http://schemas.microsoft.com/office/drawing/2014/main" id="{42940A07-1CF3-4C79-9B7A-C8A99F2DC390}"/>
                </a:ext>
              </a:extLst>
            </p:cNvPr>
            <p:cNvGrpSpPr/>
            <p:nvPr/>
          </p:nvGrpSpPr>
          <p:grpSpPr>
            <a:xfrm>
              <a:off x="5858211" y="2274428"/>
              <a:ext cx="540353" cy="487363"/>
              <a:chOff x="5783414" y="2980252"/>
              <a:chExt cx="1187480" cy="1071030"/>
            </a:xfrm>
          </p:grpSpPr>
          <p:sp>
            <p:nvSpPr>
              <p:cNvPr id="342" name="shield_3" title="Icon of a shield with an exclamation point inside">
                <a:extLst>
                  <a:ext uri="{FF2B5EF4-FFF2-40B4-BE49-F238E27FC236}">
                    <a16:creationId xmlns:a16="http://schemas.microsoft.com/office/drawing/2014/main" id="{9967293B-AF02-4137-B48E-B2FFED61B1D1}"/>
                  </a:ext>
                </a:extLst>
              </p:cNvPr>
              <p:cNvSpPr>
                <a:spLocks noChangeAspect="1" noEditPoints="1"/>
              </p:cNvSpPr>
              <p:nvPr/>
            </p:nvSpPr>
            <p:spPr bwMode="auto">
              <a:xfrm>
                <a:off x="5783414" y="2980252"/>
                <a:ext cx="869646" cy="88139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 name="Oval 342">
                <a:extLst>
                  <a:ext uri="{FF2B5EF4-FFF2-40B4-BE49-F238E27FC236}">
                    <a16:creationId xmlns:a16="http://schemas.microsoft.com/office/drawing/2014/main" id="{8EBCA878-44B8-4913-BA4E-9B7CE9F114E8}"/>
                  </a:ext>
                </a:extLst>
              </p:cNvPr>
              <p:cNvSpPr/>
              <p:nvPr/>
            </p:nvSpPr>
            <p:spPr bwMode="auto">
              <a:xfrm>
                <a:off x="6310839" y="3391228"/>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4" name="Lock" title="Icon of a padlock">
                <a:extLst>
                  <a:ext uri="{FF2B5EF4-FFF2-40B4-BE49-F238E27FC236}">
                    <a16:creationId xmlns:a16="http://schemas.microsoft.com/office/drawing/2014/main" id="{3167C303-563B-4370-A00E-E1CABCA71022}"/>
                  </a:ext>
                </a:extLst>
              </p:cNvPr>
              <p:cNvSpPr>
                <a:spLocks noChangeAspect="1" noEditPoints="1"/>
              </p:cNvSpPr>
              <p:nvPr/>
            </p:nvSpPr>
            <p:spPr bwMode="auto">
              <a:xfrm>
                <a:off x="6448278" y="347814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 28">
            <a:extLst>
              <a:ext uri="{FF2B5EF4-FFF2-40B4-BE49-F238E27FC236}">
                <a16:creationId xmlns:a16="http://schemas.microsoft.com/office/drawing/2014/main" id="{35019AE3-1D86-4930-A3C6-D4FAB6EFC2D3}"/>
              </a:ext>
            </a:extLst>
          </p:cNvPr>
          <p:cNvGrpSpPr/>
          <p:nvPr/>
        </p:nvGrpSpPr>
        <p:grpSpPr>
          <a:xfrm>
            <a:off x="3219665" y="3053878"/>
            <a:ext cx="2017212" cy="1420247"/>
            <a:chOff x="3219665" y="3053878"/>
            <a:chExt cx="2017212" cy="1420247"/>
          </a:xfrm>
        </p:grpSpPr>
        <p:sp>
          <p:nvSpPr>
            <p:cNvPr id="317" name="Rectangle 316">
              <a:extLst>
                <a:ext uri="{FF2B5EF4-FFF2-40B4-BE49-F238E27FC236}">
                  <a16:creationId xmlns:a16="http://schemas.microsoft.com/office/drawing/2014/main" id="{AA806247-CDA8-47BE-BAFD-447823455A5B}"/>
                </a:ext>
              </a:extLst>
            </p:cNvPr>
            <p:cNvSpPr/>
            <p:nvPr/>
          </p:nvSpPr>
          <p:spPr>
            <a:xfrm>
              <a:off x="3219665" y="4046503"/>
              <a:ext cx="2017212" cy="427622"/>
            </a:xfrm>
            <a:prstGeom prst="rect">
              <a:avLst/>
            </a:prstGeom>
          </p:spPr>
          <p:txBody>
            <a:bodyPr wrap="square">
              <a:noAutofit/>
            </a:bodyPr>
            <a:lstStyle/>
            <a:p>
              <a:pPr marR="0" lvl="0" indent="0" algn="ctr" defTabSz="932239" fontAlgn="auto">
                <a:lnSpc>
                  <a:spcPct val="90000"/>
                </a:lnSpc>
                <a:spcBef>
                  <a:spcPts val="0"/>
                </a:spcBef>
                <a:spcAft>
                  <a:spcPts val="0"/>
                </a:spcAft>
                <a:buClrTx/>
                <a:buSzTx/>
                <a:buFontTx/>
                <a:buNone/>
                <a:tabLst/>
                <a:defRPr/>
              </a:pP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Sensitive data gets classified &amp; labeled</a:t>
              </a:r>
            </a:p>
          </p:txBody>
        </p:sp>
        <p:sp>
          <p:nvSpPr>
            <p:cNvPr id="166" name="Oval 165">
              <a:extLst>
                <a:ext uri="{FF2B5EF4-FFF2-40B4-BE49-F238E27FC236}">
                  <a16:creationId xmlns:a16="http://schemas.microsoft.com/office/drawing/2014/main" id="{8C2EF3C6-8E0C-4490-BE1B-0FD560A88F95}"/>
                </a:ext>
              </a:extLst>
            </p:cNvPr>
            <p:cNvSpPr/>
            <p:nvPr/>
          </p:nvSpPr>
          <p:spPr bwMode="auto">
            <a:xfrm>
              <a:off x="3761970" y="3053878"/>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45" name="Group 344">
              <a:extLst>
                <a:ext uri="{FF2B5EF4-FFF2-40B4-BE49-F238E27FC236}">
                  <a16:creationId xmlns:a16="http://schemas.microsoft.com/office/drawing/2014/main" id="{0E51790E-1FDA-4EE3-9079-65D66E772786}"/>
                </a:ext>
              </a:extLst>
            </p:cNvPr>
            <p:cNvGrpSpPr/>
            <p:nvPr/>
          </p:nvGrpSpPr>
          <p:grpSpPr>
            <a:xfrm>
              <a:off x="3925397" y="3330593"/>
              <a:ext cx="605749" cy="428228"/>
              <a:chOff x="1656843" y="2896886"/>
              <a:chExt cx="1443833" cy="1020703"/>
            </a:xfrm>
          </p:grpSpPr>
          <p:sp>
            <p:nvSpPr>
              <p:cNvPr id="346" name="TagLegacy_E1CB" title="Icon of a shopping tag">
                <a:extLst>
                  <a:ext uri="{FF2B5EF4-FFF2-40B4-BE49-F238E27FC236}">
                    <a16:creationId xmlns:a16="http://schemas.microsoft.com/office/drawing/2014/main" id="{001C0154-99E8-4801-B9D6-482B9BB28D34}"/>
                  </a:ext>
                </a:extLst>
              </p:cNvPr>
              <p:cNvSpPr>
                <a:spLocks noChangeAspect="1" noEditPoints="1"/>
              </p:cNvSpPr>
              <p:nvPr/>
            </p:nvSpPr>
            <p:spPr bwMode="auto">
              <a:xfrm>
                <a:off x="1656843" y="2896886"/>
                <a:ext cx="1084827" cy="865917"/>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7" name="Group 346">
                <a:extLst>
                  <a:ext uri="{FF2B5EF4-FFF2-40B4-BE49-F238E27FC236}">
                    <a16:creationId xmlns:a16="http://schemas.microsoft.com/office/drawing/2014/main" id="{7C4932DD-4E84-46AC-8FAC-5A154C7E8A20}"/>
                  </a:ext>
                </a:extLst>
              </p:cNvPr>
              <p:cNvGrpSpPr/>
              <p:nvPr/>
            </p:nvGrpSpPr>
            <p:grpSpPr>
              <a:xfrm>
                <a:off x="2440621" y="3257535"/>
                <a:ext cx="660055" cy="660054"/>
                <a:chOff x="2453105" y="3257535"/>
                <a:chExt cx="660055" cy="660054"/>
              </a:xfrm>
            </p:grpSpPr>
            <p:sp>
              <p:nvSpPr>
                <p:cNvPr id="348" name="Oval 347">
                  <a:extLst>
                    <a:ext uri="{FF2B5EF4-FFF2-40B4-BE49-F238E27FC236}">
                      <a16:creationId xmlns:a16="http://schemas.microsoft.com/office/drawing/2014/main" id="{DDC56563-E6D4-458D-A8FE-2A885AEB0FD5}"/>
                    </a:ext>
                  </a:extLst>
                </p:cNvPr>
                <p:cNvSpPr/>
                <p:nvPr/>
              </p:nvSpPr>
              <p:spPr bwMode="auto">
                <a:xfrm>
                  <a:off x="2453105"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check 3" title="Icon of a checkmark with a circle around it">
                  <a:extLst>
                    <a:ext uri="{FF2B5EF4-FFF2-40B4-BE49-F238E27FC236}">
                      <a16:creationId xmlns:a16="http://schemas.microsoft.com/office/drawing/2014/main" id="{0DFAF3E9-E854-49A3-BD73-E467523CF68E}"/>
                    </a:ext>
                  </a:extLst>
                </p:cNvPr>
                <p:cNvSpPr>
                  <a:spLocks noChangeAspect="1" noEditPoints="1"/>
                </p:cNvSpPr>
                <p:nvPr/>
              </p:nvSpPr>
              <p:spPr bwMode="auto">
                <a:xfrm>
                  <a:off x="2536326"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4" name="Group 33">
            <a:extLst>
              <a:ext uri="{FF2B5EF4-FFF2-40B4-BE49-F238E27FC236}">
                <a16:creationId xmlns:a16="http://schemas.microsoft.com/office/drawing/2014/main" id="{8E1C05D8-A1FF-4A72-B59F-B5654CFCC5D0}"/>
              </a:ext>
            </a:extLst>
          </p:cNvPr>
          <p:cNvGrpSpPr/>
          <p:nvPr/>
        </p:nvGrpSpPr>
        <p:grpSpPr>
          <a:xfrm>
            <a:off x="10380603" y="1260293"/>
            <a:ext cx="1737360" cy="1474464"/>
            <a:chOff x="10380603" y="1260293"/>
            <a:chExt cx="1737360" cy="1474464"/>
          </a:xfrm>
        </p:grpSpPr>
        <p:sp>
          <p:nvSpPr>
            <p:cNvPr id="319" name="Rectangle 318">
              <a:extLst>
                <a:ext uri="{FF2B5EF4-FFF2-40B4-BE49-F238E27FC236}">
                  <a16:creationId xmlns:a16="http://schemas.microsoft.com/office/drawing/2014/main" id="{EA69E36A-3A25-49D9-8BBB-A1B8A80F3865}"/>
                </a:ext>
              </a:extLst>
            </p:cNvPr>
            <p:cNvSpPr/>
            <p:nvPr/>
          </p:nvSpPr>
          <p:spPr>
            <a:xfrm>
              <a:off x="10380603" y="2287633"/>
              <a:ext cx="1737360" cy="447124"/>
            </a:xfrm>
            <a:prstGeom prst="rect">
              <a:avLst/>
            </a:prstGeom>
          </p:spPr>
          <p:txBody>
            <a:bodyPr wrap="square">
              <a:noAutofit/>
            </a:bodyPr>
            <a:lstStyle/>
            <a:p>
              <a:pPr marR="0" lvl="0" indent="0" algn="ctr" defTabSz="932239" fontAlgn="auto">
                <a:lnSpc>
                  <a:spcPct val="90000"/>
                </a:lnSpc>
                <a:spcBef>
                  <a:spcPts val="0"/>
                </a:spcBef>
                <a:spcAft>
                  <a:spcPts val="0"/>
                </a:spcAft>
                <a:buClrTx/>
                <a:buSzTx/>
                <a:buFontTx/>
                <a:buNone/>
                <a:tabLst/>
                <a:defRPr/>
              </a:pP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Data gets monitored</a:t>
              </a:r>
            </a:p>
          </p:txBody>
        </p:sp>
        <p:sp>
          <p:nvSpPr>
            <p:cNvPr id="334" name="Oval 333">
              <a:extLst>
                <a:ext uri="{FF2B5EF4-FFF2-40B4-BE49-F238E27FC236}">
                  <a16:creationId xmlns:a16="http://schemas.microsoft.com/office/drawing/2014/main" id="{8734610E-E625-4271-952B-E579E04F44AE}"/>
                </a:ext>
              </a:extLst>
            </p:cNvPr>
            <p:cNvSpPr/>
            <p:nvPr/>
          </p:nvSpPr>
          <p:spPr bwMode="auto">
            <a:xfrm>
              <a:off x="10782982" y="1260293"/>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0" name="Group 349">
              <a:extLst>
                <a:ext uri="{FF2B5EF4-FFF2-40B4-BE49-F238E27FC236}">
                  <a16:creationId xmlns:a16="http://schemas.microsoft.com/office/drawing/2014/main" id="{B94EE243-5873-48AE-A468-3292651A5AFD}"/>
                </a:ext>
              </a:extLst>
            </p:cNvPr>
            <p:cNvGrpSpPr/>
            <p:nvPr/>
          </p:nvGrpSpPr>
          <p:grpSpPr>
            <a:xfrm>
              <a:off x="11008252" y="1545265"/>
              <a:ext cx="539212" cy="401624"/>
              <a:chOff x="9538692" y="2934569"/>
              <a:chExt cx="1382588" cy="1029800"/>
            </a:xfrm>
          </p:grpSpPr>
          <p:sp>
            <p:nvSpPr>
              <p:cNvPr id="351" name="graph_9" title="Icon of a line chart with connected circles at varying points">
                <a:extLst>
                  <a:ext uri="{FF2B5EF4-FFF2-40B4-BE49-F238E27FC236}">
                    <a16:creationId xmlns:a16="http://schemas.microsoft.com/office/drawing/2014/main" id="{541F19F1-1C6F-4D58-8D27-8A9DC77513EC}"/>
                  </a:ext>
                </a:extLst>
              </p:cNvPr>
              <p:cNvSpPr>
                <a:spLocks noChangeAspect="1" noEditPoints="1"/>
              </p:cNvSpPr>
              <p:nvPr/>
            </p:nvSpPr>
            <p:spPr bwMode="auto">
              <a:xfrm>
                <a:off x="9538692" y="2934569"/>
                <a:ext cx="979991" cy="8842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52" name="Oval 351">
                <a:extLst>
                  <a:ext uri="{FF2B5EF4-FFF2-40B4-BE49-F238E27FC236}">
                    <a16:creationId xmlns:a16="http://schemas.microsoft.com/office/drawing/2014/main" id="{1092F56E-8437-488C-9253-4A490298EDEA}"/>
                  </a:ext>
                </a:extLst>
              </p:cNvPr>
              <p:cNvSpPr/>
              <p:nvPr/>
            </p:nvSpPr>
            <p:spPr bwMode="auto">
              <a:xfrm>
                <a:off x="10261225" y="330431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graph_4" title="Icon of a pie chart">
                <a:extLst>
                  <a:ext uri="{FF2B5EF4-FFF2-40B4-BE49-F238E27FC236}">
                    <a16:creationId xmlns:a16="http://schemas.microsoft.com/office/drawing/2014/main" id="{DCE16159-A405-42C3-94F9-800303416011}"/>
                  </a:ext>
                </a:extLst>
              </p:cNvPr>
              <p:cNvSpPr>
                <a:spLocks noChangeAspect="1" noEditPoints="1"/>
              </p:cNvSpPr>
              <p:nvPr/>
            </p:nvSpPr>
            <p:spPr bwMode="auto">
              <a:xfrm>
                <a:off x="10355066" y="3478141"/>
                <a:ext cx="472372" cy="470421"/>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grpSp>
        <p:nvGrpSpPr>
          <p:cNvPr id="28" name="Group 27">
            <a:extLst>
              <a:ext uri="{FF2B5EF4-FFF2-40B4-BE49-F238E27FC236}">
                <a16:creationId xmlns:a16="http://schemas.microsoft.com/office/drawing/2014/main" id="{8BEFB601-19DE-478D-A97E-9C14AFD6E2D9}"/>
              </a:ext>
            </a:extLst>
          </p:cNvPr>
          <p:cNvGrpSpPr/>
          <p:nvPr/>
        </p:nvGrpSpPr>
        <p:grpSpPr>
          <a:xfrm>
            <a:off x="3359591" y="1260293"/>
            <a:ext cx="1737360" cy="1299734"/>
            <a:chOff x="3359591" y="1260293"/>
            <a:chExt cx="1737360" cy="1299734"/>
          </a:xfrm>
        </p:grpSpPr>
        <p:sp>
          <p:nvSpPr>
            <p:cNvPr id="315" name="Rectangle 314">
              <a:extLst>
                <a:ext uri="{FF2B5EF4-FFF2-40B4-BE49-F238E27FC236}">
                  <a16:creationId xmlns:a16="http://schemas.microsoft.com/office/drawing/2014/main" id="{9F0108BD-60EB-4F54-B352-53FD00DFC7CC}"/>
                </a:ext>
              </a:extLst>
            </p:cNvPr>
            <p:cNvSpPr/>
            <p:nvPr/>
          </p:nvSpPr>
          <p:spPr>
            <a:xfrm>
              <a:off x="3359591" y="2287633"/>
              <a:ext cx="1737360" cy="272394"/>
            </a:xfrm>
            <a:prstGeom prst="rect">
              <a:avLst/>
            </a:prstGeom>
          </p:spPr>
          <p:txBody>
            <a:bodyPr wrap="square">
              <a:noAutofit/>
            </a:bodyPr>
            <a:lstStyle/>
            <a:p>
              <a:pPr marR="0" lvl="0" indent="0" algn="ctr" defTabSz="932239" fontAlgn="auto">
                <a:lnSpc>
                  <a:spcPct val="90000"/>
                </a:lnSpc>
                <a:spcBef>
                  <a:spcPts val="0"/>
                </a:spcBef>
                <a:spcAft>
                  <a:spcPts val="0"/>
                </a:spcAft>
                <a:buClrTx/>
                <a:buSzTx/>
                <a:buFontTx/>
                <a:buNone/>
                <a:tabLst/>
                <a:defRPr/>
              </a:pP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Data gets detected</a:t>
              </a:r>
            </a:p>
          </p:txBody>
        </p:sp>
        <p:sp>
          <p:nvSpPr>
            <p:cNvPr id="164" name="Oval 163">
              <a:extLst>
                <a:ext uri="{FF2B5EF4-FFF2-40B4-BE49-F238E27FC236}">
                  <a16:creationId xmlns:a16="http://schemas.microsoft.com/office/drawing/2014/main" id="{3A05D365-2D6D-403D-927B-82822B21FB42}"/>
                </a:ext>
              </a:extLst>
            </p:cNvPr>
            <p:cNvSpPr/>
            <p:nvPr/>
          </p:nvSpPr>
          <p:spPr bwMode="auto">
            <a:xfrm>
              <a:off x="3761970" y="1260293"/>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72" name="Group 371">
              <a:extLst>
                <a:ext uri="{FF2B5EF4-FFF2-40B4-BE49-F238E27FC236}">
                  <a16:creationId xmlns:a16="http://schemas.microsoft.com/office/drawing/2014/main" id="{D7DEFFAB-5C32-44E3-8A0C-C2555DCD7DB0}"/>
                </a:ext>
              </a:extLst>
            </p:cNvPr>
            <p:cNvGrpSpPr/>
            <p:nvPr/>
          </p:nvGrpSpPr>
          <p:grpSpPr>
            <a:xfrm>
              <a:off x="4049866" y="1490255"/>
              <a:ext cx="356811" cy="472678"/>
              <a:chOff x="4126258" y="1625320"/>
              <a:chExt cx="572651" cy="758606"/>
            </a:xfrm>
          </p:grpSpPr>
          <p:sp>
            <p:nvSpPr>
              <p:cNvPr id="376" name="Freeform 29">
                <a:extLst>
                  <a:ext uri="{FF2B5EF4-FFF2-40B4-BE49-F238E27FC236}">
                    <a16:creationId xmlns:a16="http://schemas.microsoft.com/office/drawing/2014/main" id="{263DA9FA-2E65-41B2-828C-9AD82A7EBE8B}"/>
                  </a:ext>
                </a:extLst>
              </p:cNvPr>
              <p:cNvSpPr>
                <a:spLocks/>
              </p:cNvSpPr>
              <p:nvPr/>
            </p:nvSpPr>
            <p:spPr bwMode="auto">
              <a:xfrm>
                <a:off x="4126258" y="1625320"/>
                <a:ext cx="572651" cy="75860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solidFill>
                <a:schemeClr val="bg1">
                  <a:lumMod val="95000"/>
                </a:schemeClr>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30">
                <a:extLst>
                  <a:ext uri="{FF2B5EF4-FFF2-40B4-BE49-F238E27FC236}">
                    <a16:creationId xmlns:a16="http://schemas.microsoft.com/office/drawing/2014/main" id="{48A94649-3D6B-4D91-BED2-7787B1D4C3F7}"/>
                  </a:ext>
                </a:extLst>
              </p:cNvPr>
              <p:cNvSpPr>
                <a:spLocks/>
              </p:cNvSpPr>
              <p:nvPr/>
            </p:nvSpPr>
            <p:spPr bwMode="auto">
              <a:xfrm>
                <a:off x="4493198" y="1625322"/>
                <a:ext cx="195980" cy="193835"/>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78" name="Rectangle 31">
                <a:extLst>
                  <a:ext uri="{FF2B5EF4-FFF2-40B4-BE49-F238E27FC236}">
                    <a16:creationId xmlns:a16="http://schemas.microsoft.com/office/drawing/2014/main" id="{0B7AC953-D174-4596-A90E-C218A6715938}"/>
                  </a:ext>
                </a:extLst>
              </p:cNvPr>
              <p:cNvSpPr>
                <a:spLocks noChangeArrowheads="1"/>
              </p:cNvSpPr>
              <p:nvPr/>
            </p:nvSpPr>
            <p:spPr bwMode="auto">
              <a:xfrm>
                <a:off x="4206869" y="1819157"/>
                <a:ext cx="88955" cy="22172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79" name="Rectangle 32">
                <a:extLst>
                  <a:ext uri="{FF2B5EF4-FFF2-40B4-BE49-F238E27FC236}">
                    <a16:creationId xmlns:a16="http://schemas.microsoft.com/office/drawing/2014/main" id="{6B5E0EEF-3B36-4EE2-981D-A1A2B2C8DB93}"/>
                  </a:ext>
                </a:extLst>
              </p:cNvPr>
              <p:cNvSpPr>
                <a:spLocks noChangeArrowheads="1"/>
              </p:cNvSpPr>
              <p:nvPr/>
            </p:nvSpPr>
            <p:spPr bwMode="auto">
              <a:xfrm>
                <a:off x="4343082" y="1884698"/>
                <a:ext cx="66716" cy="15618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80" name="Rectangle 33">
                <a:extLst>
                  <a:ext uri="{FF2B5EF4-FFF2-40B4-BE49-F238E27FC236}">
                    <a16:creationId xmlns:a16="http://schemas.microsoft.com/office/drawing/2014/main" id="{D42355F3-ED0F-4557-B31C-70D34303EC06}"/>
                  </a:ext>
                </a:extLst>
              </p:cNvPr>
              <p:cNvSpPr>
                <a:spLocks noChangeArrowheads="1"/>
              </p:cNvSpPr>
              <p:nvPr/>
            </p:nvSpPr>
            <p:spPr bwMode="auto">
              <a:xfrm>
                <a:off x="4455666" y="1932112"/>
                <a:ext cx="56987" cy="108772"/>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81" name="Freeform 34">
                <a:extLst>
                  <a:ext uri="{FF2B5EF4-FFF2-40B4-BE49-F238E27FC236}">
                    <a16:creationId xmlns:a16="http://schemas.microsoft.com/office/drawing/2014/main" id="{E726BC10-23CC-43E9-8358-045C52E170AA}"/>
                  </a:ext>
                </a:extLst>
              </p:cNvPr>
              <p:cNvSpPr>
                <a:spLocks/>
              </p:cNvSpPr>
              <p:nvPr/>
            </p:nvSpPr>
            <p:spPr bwMode="auto">
              <a:xfrm>
                <a:off x="4558522" y="1997653"/>
                <a:ext cx="54208" cy="43230"/>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82" name="Line 35">
                <a:extLst>
                  <a:ext uri="{FF2B5EF4-FFF2-40B4-BE49-F238E27FC236}">
                    <a16:creationId xmlns:a16="http://schemas.microsoft.com/office/drawing/2014/main" id="{590ADB46-BF3E-4E93-938F-49C38AC7E00B}"/>
                  </a:ext>
                </a:extLst>
              </p:cNvPr>
              <p:cNvSpPr>
                <a:spLocks noChangeShapeType="1"/>
              </p:cNvSpPr>
              <p:nvPr/>
            </p:nvSpPr>
            <p:spPr bwMode="auto">
              <a:xfrm flipH="1">
                <a:off x="4206869" y="2121762"/>
                <a:ext cx="15289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83" name="Line 36">
                <a:extLst>
                  <a:ext uri="{FF2B5EF4-FFF2-40B4-BE49-F238E27FC236}">
                    <a16:creationId xmlns:a16="http://schemas.microsoft.com/office/drawing/2014/main" id="{F9C4EC7F-A971-4AB7-93CE-264738C70F45}"/>
                  </a:ext>
                </a:extLst>
              </p:cNvPr>
              <p:cNvSpPr>
                <a:spLocks noChangeShapeType="1"/>
              </p:cNvSpPr>
              <p:nvPr/>
            </p:nvSpPr>
            <p:spPr bwMode="auto">
              <a:xfrm flipH="1">
                <a:off x="4206869" y="2204040"/>
                <a:ext cx="11536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84" name="Line 37">
                <a:extLst>
                  <a:ext uri="{FF2B5EF4-FFF2-40B4-BE49-F238E27FC236}">
                    <a16:creationId xmlns:a16="http://schemas.microsoft.com/office/drawing/2014/main" id="{878B0844-D84E-4ABF-9796-492C070938DC}"/>
                  </a:ext>
                </a:extLst>
              </p:cNvPr>
              <p:cNvSpPr>
                <a:spLocks noChangeShapeType="1"/>
              </p:cNvSpPr>
              <p:nvPr/>
            </p:nvSpPr>
            <p:spPr bwMode="auto">
              <a:xfrm flipH="1">
                <a:off x="4206869" y="2280737"/>
                <a:ext cx="15289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85" name="Line 38">
                <a:extLst>
                  <a:ext uri="{FF2B5EF4-FFF2-40B4-BE49-F238E27FC236}">
                    <a16:creationId xmlns:a16="http://schemas.microsoft.com/office/drawing/2014/main" id="{E5A567AE-EEAD-498A-AFBA-1E8886787736}"/>
                  </a:ext>
                </a:extLst>
              </p:cNvPr>
              <p:cNvSpPr>
                <a:spLocks noChangeShapeType="1"/>
              </p:cNvSpPr>
              <p:nvPr/>
            </p:nvSpPr>
            <p:spPr bwMode="auto">
              <a:xfrm flipH="1">
                <a:off x="4462616" y="2121762"/>
                <a:ext cx="15289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86" name="Line 39">
                <a:extLst>
                  <a:ext uri="{FF2B5EF4-FFF2-40B4-BE49-F238E27FC236}">
                    <a16:creationId xmlns:a16="http://schemas.microsoft.com/office/drawing/2014/main" id="{DE2E7809-0A58-4B15-ADBE-634BE7DABAE1}"/>
                  </a:ext>
                </a:extLst>
              </p:cNvPr>
              <p:cNvSpPr>
                <a:spLocks noChangeShapeType="1"/>
              </p:cNvSpPr>
              <p:nvPr/>
            </p:nvSpPr>
            <p:spPr bwMode="auto">
              <a:xfrm flipH="1">
                <a:off x="4462616" y="2204040"/>
                <a:ext cx="11675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sp>
            <p:nvSpPr>
              <p:cNvPr id="387" name="Line 40">
                <a:extLst>
                  <a:ext uri="{FF2B5EF4-FFF2-40B4-BE49-F238E27FC236}">
                    <a16:creationId xmlns:a16="http://schemas.microsoft.com/office/drawing/2014/main" id="{F8EB0049-2021-4632-BE9F-4A6AC7E58601}"/>
                  </a:ext>
                </a:extLst>
              </p:cNvPr>
              <p:cNvSpPr>
                <a:spLocks noChangeShapeType="1"/>
              </p:cNvSpPr>
              <p:nvPr/>
            </p:nvSpPr>
            <p:spPr bwMode="auto">
              <a:xfrm flipH="1">
                <a:off x="4462616" y="2280737"/>
                <a:ext cx="15289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solidFill>
                  <a:effectLst/>
                  <a:uLnTx/>
                  <a:uFillTx/>
                  <a:latin typeface="Segoe UI"/>
                  <a:ea typeface="+mn-ea"/>
                  <a:cs typeface="+mn-cs"/>
                </a:endParaRPr>
              </a:p>
            </p:txBody>
          </p:sp>
        </p:grpSp>
        <p:sp>
          <p:nvSpPr>
            <p:cNvPr id="388" name="magnify" title="Icon of a magnifying glass">
              <a:extLst>
                <a:ext uri="{FF2B5EF4-FFF2-40B4-BE49-F238E27FC236}">
                  <a16:creationId xmlns:a16="http://schemas.microsoft.com/office/drawing/2014/main" id="{A60B32AD-BAD7-4CA8-B29B-7BD3E8C9E8F4}"/>
                </a:ext>
              </a:extLst>
            </p:cNvPr>
            <p:cNvSpPr>
              <a:spLocks noChangeAspect="1" noEditPoints="1"/>
            </p:cNvSpPr>
            <p:nvPr/>
          </p:nvSpPr>
          <p:spPr bwMode="auto">
            <a:xfrm flipH="1">
              <a:off x="3953366" y="1479318"/>
              <a:ext cx="312314" cy="3063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chemeClr val="bg1">
                <a:lumMod val="95000"/>
              </a:schemeClr>
            </a:solid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a:extLst>
              <a:ext uri="{FF2B5EF4-FFF2-40B4-BE49-F238E27FC236}">
                <a16:creationId xmlns:a16="http://schemas.microsoft.com/office/drawing/2014/main" id="{31DF6CF6-4406-4104-B932-B7C4DDA90053}"/>
              </a:ext>
            </a:extLst>
          </p:cNvPr>
          <p:cNvGrpSpPr/>
          <p:nvPr/>
        </p:nvGrpSpPr>
        <p:grpSpPr>
          <a:xfrm>
            <a:off x="10478977" y="3053878"/>
            <a:ext cx="1540613" cy="1540367"/>
            <a:chOff x="10478977" y="3053878"/>
            <a:chExt cx="1540613" cy="1540367"/>
          </a:xfrm>
        </p:grpSpPr>
        <p:sp>
          <p:nvSpPr>
            <p:cNvPr id="321" name="Rectangle 320">
              <a:extLst>
                <a:ext uri="{FF2B5EF4-FFF2-40B4-BE49-F238E27FC236}">
                  <a16:creationId xmlns:a16="http://schemas.microsoft.com/office/drawing/2014/main" id="{F87EF715-FAE1-4E1A-8401-C7E648903B2D}"/>
                </a:ext>
              </a:extLst>
            </p:cNvPr>
            <p:cNvSpPr/>
            <p:nvPr/>
          </p:nvSpPr>
          <p:spPr>
            <a:xfrm>
              <a:off x="10478977" y="4046503"/>
              <a:ext cx="1540613" cy="547742"/>
            </a:xfrm>
            <a:prstGeom prst="rect">
              <a:avLst/>
            </a:prstGeom>
          </p:spPr>
          <p:txBody>
            <a:bodyPr wrap="square">
              <a:noAutofit/>
            </a:bodyPr>
            <a:lstStyle/>
            <a:p>
              <a:pPr marR="0" lvl="0" indent="0" algn="ctr" defTabSz="932239" fontAlgn="auto">
                <a:lnSpc>
                  <a:spcPct val="90000"/>
                </a:lnSpc>
                <a:spcBef>
                  <a:spcPts val="0"/>
                </a:spcBef>
                <a:spcAft>
                  <a:spcPts val="0"/>
                </a:spcAft>
                <a:buClrTx/>
                <a:buSzTx/>
                <a:buFontTx/>
                <a:buNone/>
                <a:tabLst/>
                <a:defRPr/>
              </a:pPr>
              <a:r>
                <a:rPr lang="en-US" sz="12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Data gets retired, deleted</a:t>
              </a:r>
            </a:p>
          </p:txBody>
        </p:sp>
        <p:sp>
          <p:nvSpPr>
            <p:cNvPr id="333" name="Oval 332">
              <a:extLst>
                <a:ext uri="{FF2B5EF4-FFF2-40B4-BE49-F238E27FC236}">
                  <a16:creationId xmlns:a16="http://schemas.microsoft.com/office/drawing/2014/main" id="{D1AFB717-095D-4E9B-A3DF-BEA4B674FB92}"/>
                </a:ext>
              </a:extLst>
            </p:cNvPr>
            <p:cNvSpPr/>
            <p:nvPr/>
          </p:nvSpPr>
          <p:spPr bwMode="auto">
            <a:xfrm>
              <a:off x="10782982" y="3053878"/>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trash" title="Icon of a trash can">
              <a:extLst>
                <a:ext uri="{FF2B5EF4-FFF2-40B4-BE49-F238E27FC236}">
                  <a16:creationId xmlns:a16="http://schemas.microsoft.com/office/drawing/2014/main" id="{CB9D373E-6489-4B7E-A289-29A819F2E2BA}"/>
                </a:ext>
              </a:extLst>
            </p:cNvPr>
            <p:cNvSpPr>
              <a:spLocks noChangeAspect="1" noEditPoints="1"/>
            </p:cNvSpPr>
            <p:nvPr/>
          </p:nvSpPr>
          <p:spPr bwMode="auto">
            <a:xfrm>
              <a:off x="11091137" y="3337299"/>
              <a:ext cx="316293" cy="365760"/>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32" name="Group 31">
            <a:extLst>
              <a:ext uri="{FF2B5EF4-FFF2-40B4-BE49-F238E27FC236}">
                <a16:creationId xmlns:a16="http://schemas.microsoft.com/office/drawing/2014/main" id="{867782BB-EA2A-4F7E-80DC-D477ECAD0E94}"/>
              </a:ext>
            </a:extLst>
          </p:cNvPr>
          <p:cNvGrpSpPr/>
          <p:nvPr/>
        </p:nvGrpSpPr>
        <p:grpSpPr>
          <a:xfrm>
            <a:off x="275403" y="4852424"/>
            <a:ext cx="11911834" cy="1959790"/>
            <a:chOff x="275403" y="4852424"/>
            <a:chExt cx="11911834" cy="1959790"/>
          </a:xfrm>
        </p:grpSpPr>
        <p:sp>
          <p:nvSpPr>
            <p:cNvPr id="393" name="TextBox 392">
              <a:extLst>
                <a:ext uri="{FF2B5EF4-FFF2-40B4-BE49-F238E27FC236}">
                  <a16:creationId xmlns:a16="http://schemas.microsoft.com/office/drawing/2014/main" id="{2A05D2A4-C3D1-4C79-98B6-933693124B74}"/>
                </a:ext>
              </a:extLst>
            </p:cNvPr>
            <p:cNvSpPr txBox="1"/>
            <p:nvPr/>
          </p:nvSpPr>
          <p:spPr>
            <a:xfrm>
              <a:off x="3014137" y="4852424"/>
              <a:ext cx="9173100" cy="1959790"/>
            </a:xfrm>
            <a:prstGeom prst="rect">
              <a:avLst/>
            </a:prstGeom>
            <a:noFill/>
          </p:spPr>
          <p:txBody>
            <a:bodyPr wrap="square" numCol="2" spcCol="0" rtlCol="0">
              <a:noAutofit/>
            </a:bodyPr>
            <a:lstStyle/>
            <a:p>
              <a:pPr lvl="0" defTabSz="914224">
                <a:spcAft>
                  <a:spcPts val="600"/>
                </a:spcAft>
                <a:defRPr/>
              </a:pP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Do you need the flexibility to apply a range of </a:t>
              </a:r>
              <a:b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b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protection actions, based on how sensitive the data is? </a:t>
              </a:r>
            </a:p>
            <a:p>
              <a:pPr lvl="0" defTabSz="914224">
                <a:spcAft>
                  <a:spcPts val="600"/>
                </a:spcAft>
                <a:defRPr/>
              </a:pP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Does protection need to persist with the data, even </a:t>
              </a:r>
              <a:b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b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as it travels across devices, SaaS apps and on-premises file shares? </a:t>
              </a:r>
            </a:p>
            <a:p>
              <a:pPr lvl="0" defTabSz="914224">
                <a:spcAft>
                  <a:spcPts val="600"/>
                </a:spcAft>
                <a:defRPr/>
              </a:pP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Do you have the protection options you need in </a:t>
              </a:r>
              <a:b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b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order to comply with internal policies and external regulatory requirements? </a:t>
              </a:r>
            </a:p>
            <a:p>
              <a:pPr lvl="0" defTabSz="914224">
                <a:spcAft>
                  <a:spcPts val="600"/>
                </a:spcAft>
                <a:defRPr/>
              </a:pP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Are you able to empower end-users to protect </a:t>
              </a:r>
              <a:b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b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content themselves, or apply automatically based </a:t>
              </a:r>
              <a:b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b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on company policies? </a:t>
              </a:r>
            </a:p>
            <a:p>
              <a:pPr lvl="0" defTabSz="914224">
                <a:spcAft>
                  <a:spcPts val="600"/>
                </a:spcAft>
                <a:defRPr/>
              </a:pP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Do you have the right notifications and education for end-users to ensure they are being responsible with sensitive data? </a:t>
              </a:r>
            </a:p>
          </p:txBody>
        </p:sp>
        <p:sp>
          <p:nvSpPr>
            <p:cNvPr id="392" name="Title 1">
              <a:extLst>
                <a:ext uri="{FF2B5EF4-FFF2-40B4-BE49-F238E27FC236}">
                  <a16:creationId xmlns:a16="http://schemas.microsoft.com/office/drawing/2014/main" id="{B5E712F7-C7E9-42A0-8A3D-6C9F5A3A625B}"/>
                </a:ext>
              </a:extLst>
            </p:cNvPr>
            <p:cNvSpPr txBox="1">
              <a:spLocks/>
            </p:cNvSpPr>
            <p:nvPr/>
          </p:nvSpPr>
          <p:spPr>
            <a:xfrm>
              <a:off x="275403" y="5373532"/>
              <a:ext cx="3951133" cy="917575"/>
            </a:xfrm>
            <a:prstGeom prst="rect">
              <a:avLst/>
            </a:prstGeom>
          </p:spPr>
          <p:txBody>
            <a:bodyPr lIns="182880" rIns="18288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742">
                <a:defRPr/>
              </a:pPr>
              <a:r>
                <a:rPr lang="nl-NL" sz="2000" b="1" kern="0" spc="120" dirty="0">
                  <a:ln>
                    <a:noFill/>
                  </a:ln>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Apply protection </a:t>
              </a:r>
              <a:br>
                <a:rPr lang="nl-NL" sz="2000" b="1" kern="0" spc="120" dirty="0">
                  <a:ln>
                    <a:noFill/>
                  </a:ln>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br>
              <a:r>
                <a:rPr lang="nl-NL" sz="2000" b="1" kern="0" spc="120" dirty="0">
                  <a:ln>
                    <a:noFill/>
                  </a:ln>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based on policy</a:t>
              </a:r>
              <a:endParaRPr lang="nl-NL" sz="2000" kern="0" spc="120" dirty="0">
                <a:latin typeface="Segoe UI"/>
                <a:ea typeface="Segoe UI Black" panose="020B0A02040204020203" pitchFamily="34" charset="0"/>
                <a:cs typeface="Segoe UI Black" panose="020B0A02040204020203" pitchFamily="34" charset="0"/>
              </a:endParaRPr>
            </a:p>
          </p:txBody>
        </p:sp>
      </p:grpSp>
      <p:grpSp>
        <p:nvGrpSpPr>
          <p:cNvPr id="33" name="Group 32">
            <a:extLst>
              <a:ext uri="{FF2B5EF4-FFF2-40B4-BE49-F238E27FC236}">
                <a16:creationId xmlns:a16="http://schemas.microsoft.com/office/drawing/2014/main" id="{2553AF0F-3FAA-4712-9D01-B66C911C8BFF}"/>
              </a:ext>
            </a:extLst>
          </p:cNvPr>
          <p:cNvGrpSpPr/>
          <p:nvPr/>
        </p:nvGrpSpPr>
        <p:grpSpPr>
          <a:xfrm>
            <a:off x="275404" y="5002182"/>
            <a:ext cx="11886435" cy="1660274"/>
            <a:chOff x="275404" y="5002182"/>
            <a:chExt cx="11886435" cy="1660274"/>
          </a:xfrm>
        </p:grpSpPr>
        <p:sp>
          <p:nvSpPr>
            <p:cNvPr id="391" name="TextBox 390">
              <a:extLst>
                <a:ext uri="{FF2B5EF4-FFF2-40B4-BE49-F238E27FC236}">
                  <a16:creationId xmlns:a16="http://schemas.microsoft.com/office/drawing/2014/main" id="{01ECEA08-5723-4C85-8873-860FCFEF3647}"/>
                </a:ext>
              </a:extLst>
            </p:cNvPr>
            <p:cNvSpPr txBox="1"/>
            <p:nvPr/>
          </p:nvSpPr>
          <p:spPr>
            <a:xfrm>
              <a:off x="3017839" y="5002182"/>
              <a:ext cx="9144000" cy="1660274"/>
            </a:xfrm>
            <a:prstGeom prst="rect">
              <a:avLst/>
            </a:prstGeom>
            <a:noFill/>
          </p:spPr>
          <p:txBody>
            <a:bodyPr wrap="square" numCol="2" spcCol="0" rtlCol="0">
              <a:noAutofit/>
            </a:bodyPr>
            <a:lstStyle>
              <a:defPPr>
                <a:defRPr lang="en-US"/>
              </a:defPPr>
              <a:lvl1pPr lvl="0" defTabSz="914224">
                <a:spcAft>
                  <a:spcPts val="600"/>
                </a:spcAft>
                <a:defRPr sz="1400" kern="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defRPr>
              </a:lvl1pPr>
            </a:lstStyle>
            <a:p>
              <a:r>
                <a:rPr lang="en-US" dirty="0"/>
                <a:t>Have you defined what “sensitive data” means for </a:t>
              </a:r>
              <a:br>
                <a:rPr lang="en-US" dirty="0"/>
              </a:br>
              <a:r>
                <a:rPr lang="en-US" dirty="0"/>
                <a:t>your company? </a:t>
              </a:r>
            </a:p>
            <a:p>
              <a:r>
                <a:rPr lang="en-US" dirty="0"/>
                <a:t>Do you have a way to detect sensitive data across </a:t>
              </a:r>
              <a:br>
                <a:rPr lang="en-US" dirty="0"/>
              </a:br>
              <a:r>
                <a:rPr lang="en-US" dirty="0"/>
                <a:t>your company?</a:t>
              </a:r>
            </a:p>
            <a:p>
              <a:r>
                <a:rPr lang="en-US" dirty="0"/>
                <a:t>Do you have a way to ensure that labels persist with </a:t>
              </a:r>
              <a:br>
                <a:rPr lang="en-US" dirty="0"/>
              </a:br>
              <a:r>
                <a:rPr lang="en-US" dirty="0"/>
                <a:t>the data—wherever it travels? </a:t>
              </a:r>
            </a:p>
            <a:p>
              <a:r>
                <a:rPr lang="en-US" dirty="0"/>
                <a:t>Which regulations and compliance factors impact you? </a:t>
              </a:r>
            </a:p>
            <a:p>
              <a:r>
                <a:rPr lang="en-US" dirty="0"/>
                <a:t>Are you able to empower end-users to classify and label content themselves, or apply automatically based on company policies? </a:t>
              </a:r>
            </a:p>
          </p:txBody>
        </p:sp>
        <p:sp>
          <p:nvSpPr>
            <p:cNvPr id="390" name="Title 1">
              <a:extLst>
                <a:ext uri="{FF2B5EF4-FFF2-40B4-BE49-F238E27FC236}">
                  <a16:creationId xmlns:a16="http://schemas.microsoft.com/office/drawing/2014/main" id="{D8425DF2-946C-469C-ADFA-BB183F4F2446}"/>
                </a:ext>
              </a:extLst>
            </p:cNvPr>
            <p:cNvSpPr txBox="1">
              <a:spLocks/>
            </p:cNvSpPr>
            <p:nvPr/>
          </p:nvSpPr>
          <p:spPr>
            <a:xfrm>
              <a:off x="275404" y="5373532"/>
              <a:ext cx="2717037" cy="917575"/>
            </a:xfrm>
            <a:prstGeom prst="rect">
              <a:avLst/>
            </a:prstGeom>
          </p:spPr>
          <p:txBody>
            <a:bodyPr lIns="182880" rIns="18288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nl-NL" sz="2000" b="1" kern="0" spc="120" dirty="0">
                  <a:ln>
                    <a:noFill/>
                  </a:ln>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Detect &amp; </a:t>
              </a:r>
              <a:br>
                <a:rPr lang="nl-NL" sz="2000" b="1" kern="0" spc="120" dirty="0">
                  <a:ln>
                    <a:noFill/>
                  </a:ln>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br>
              <a:r>
                <a:rPr lang="nl-NL" sz="2000" b="1" kern="0" spc="120" dirty="0">
                  <a:ln>
                    <a:noFill/>
                  </a:ln>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classify sensitive information</a:t>
              </a:r>
              <a:endParaRPr kumimoji="0" lang="nl-NL" sz="1800" b="0" i="0" u="none" strike="noStrike" kern="0" spc="120" normalizeH="0" noProof="0" dirty="0">
                <a:ln w="3175">
                  <a:noFill/>
                </a:ln>
                <a:effectLst/>
                <a:uLnTx/>
                <a:uFillTx/>
                <a:latin typeface="Segoe UI"/>
                <a:ea typeface="Segoe UI Black" panose="020B0A02040204020203" pitchFamily="34" charset="0"/>
                <a:cs typeface="Segoe UI Black" panose="020B0A02040204020203" pitchFamily="34" charset="0"/>
              </a:endParaRPr>
            </a:p>
          </p:txBody>
        </p:sp>
      </p:grpSp>
      <p:grpSp>
        <p:nvGrpSpPr>
          <p:cNvPr id="394" name="Group 393">
            <a:extLst>
              <a:ext uri="{FF2B5EF4-FFF2-40B4-BE49-F238E27FC236}">
                <a16:creationId xmlns:a16="http://schemas.microsoft.com/office/drawing/2014/main" id="{BFC00008-01AB-4E8A-A4CE-1B981409851B}"/>
              </a:ext>
            </a:extLst>
          </p:cNvPr>
          <p:cNvGrpSpPr/>
          <p:nvPr/>
        </p:nvGrpSpPr>
        <p:grpSpPr>
          <a:xfrm>
            <a:off x="275403" y="5278231"/>
            <a:ext cx="11911834" cy="1108177"/>
            <a:chOff x="275403" y="5278231"/>
            <a:chExt cx="11911834" cy="1108177"/>
          </a:xfrm>
        </p:grpSpPr>
        <p:sp>
          <p:nvSpPr>
            <p:cNvPr id="395" name="Title 1">
              <a:extLst>
                <a:ext uri="{FF2B5EF4-FFF2-40B4-BE49-F238E27FC236}">
                  <a16:creationId xmlns:a16="http://schemas.microsoft.com/office/drawing/2014/main" id="{4A617BB4-FCB3-4741-9F73-4B8A693FF936}"/>
                </a:ext>
              </a:extLst>
            </p:cNvPr>
            <p:cNvSpPr txBox="1">
              <a:spLocks/>
            </p:cNvSpPr>
            <p:nvPr/>
          </p:nvSpPr>
          <p:spPr>
            <a:xfrm>
              <a:off x="275403" y="5373532"/>
              <a:ext cx="3951133" cy="917575"/>
            </a:xfrm>
            <a:prstGeom prst="rect">
              <a:avLst/>
            </a:prstGeom>
          </p:spPr>
          <p:txBody>
            <a:bodyPr lIns="182880" rIns="182880" anchor="ctr">
              <a:norm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32742">
                <a:defRPr/>
              </a:pPr>
              <a:r>
                <a:rPr lang="nl-NL" sz="2000" b="1" kern="0" spc="120" dirty="0">
                  <a:ln>
                    <a:noFill/>
                  </a:ln>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Monitor &amp; </a:t>
              </a:r>
              <a:br>
                <a:rPr lang="nl-NL" sz="2000" b="1" kern="0" spc="120" dirty="0">
                  <a:ln>
                    <a:noFill/>
                  </a:ln>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br>
              <a:r>
                <a:rPr lang="nl-NL" sz="2000" b="1" kern="0" spc="120" dirty="0">
                  <a:ln>
                    <a:noFill/>
                  </a:ln>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remediate</a:t>
              </a:r>
              <a:endParaRPr lang="nl-NL" sz="2000" kern="0" spc="120" dirty="0">
                <a:latin typeface="Segoe UI"/>
                <a:ea typeface="Segoe UI Black" panose="020B0A02040204020203" pitchFamily="34" charset="0"/>
                <a:cs typeface="Segoe UI Black" panose="020B0A02040204020203" pitchFamily="34" charset="0"/>
              </a:endParaRPr>
            </a:p>
          </p:txBody>
        </p:sp>
        <p:sp>
          <p:nvSpPr>
            <p:cNvPr id="396" name="TextBox 395">
              <a:extLst>
                <a:ext uri="{FF2B5EF4-FFF2-40B4-BE49-F238E27FC236}">
                  <a16:creationId xmlns:a16="http://schemas.microsoft.com/office/drawing/2014/main" id="{443432D2-CF85-4623-BF93-996567B09B24}"/>
                </a:ext>
              </a:extLst>
            </p:cNvPr>
            <p:cNvSpPr txBox="1"/>
            <p:nvPr/>
          </p:nvSpPr>
          <p:spPr>
            <a:xfrm>
              <a:off x="3014137" y="5278231"/>
              <a:ext cx="9173100" cy="1108177"/>
            </a:xfrm>
            <a:prstGeom prst="rect">
              <a:avLst/>
            </a:prstGeom>
            <a:noFill/>
          </p:spPr>
          <p:txBody>
            <a:bodyPr wrap="square" numCol="1" spcCol="0" rtlCol="0">
              <a:noAutofit/>
            </a:bodyPr>
            <a:lstStyle/>
            <a:p>
              <a:pPr lvl="0" defTabSz="914224">
                <a:spcAft>
                  <a:spcPts val="600"/>
                </a:spcAft>
                <a:defRPr/>
              </a:pP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Do you have visibility into how sensitive data is being access and shared, even across 3rd-party SaaS apps </a:t>
              </a:r>
              <a:b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b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and cloud services?</a:t>
              </a:r>
            </a:p>
            <a:p>
              <a:pPr lvl="0" defTabSz="914224">
                <a:spcAft>
                  <a:spcPts val="600"/>
                </a:spcAft>
                <a:defRPr/>
              </a:pP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Are you able to remediate actions immediately, such as quarantine data or block access? </a:t>
              </a:r>
            </a:p>
            <a:p>
              <a:pPr lvl="0" defTabSz="914224">
                <a:spcAft>
                  <a:spcPts val="600"/>
                </a:spcAft>
                <a:defRPr/>
              </a:pPr>
              <a:r>
                <a:rPr lang="en-US" sz="1400" kern="0" dirty="0">
                  <a:gradFill>
                    <a:gsLst>
                      <a:gs pos="1250">
                        <a:schemeClr val="tx1"/>
                      </a:gs>
                      <a:gs pos="100000">
                        <a:schemeClr val="tx1"/>
                      </a:gs>
                    </a:gsLst>
                    <a:lin ang="5400000" scaled="0"/>
                  </a:gradFill>
                  <a:latin typeface="Segoe UI" panose="020B0502040204020203" pitchFamily="34" charset="0"/>
                  <a:ea typeface="Segoe UI Black" panose="020B0A02040204020203" pitchFamily="34" charset="0"/>
                  <a:cs typeface="Segoe UI Semilight" panose="020B0402040204020203" pitchFamily="34" charset="0"/>
                </a:rPr>
                <a:t>Are you able to integrate event information into your SIEM system or other tools? </a:t>
              </a:r>
            </a:p>
          </p:txBody>
        </p:sp>
      </p:grpSp>
      <p:sp>
        <p:nvSpPr>
          <p:cNvPr id="132" name="Rectangle 131">
            <a:extLst>
              <a:ext uri="{FF2B5EF4-FFF2-40B4-BE49-F238E27FC236}">
                <a16:creationId xmlns:a16="http://schemas.microsoft.com/office/drawing/2014/main" id="{15AC2E6D-D061-4B86-8349-38A528B5F015}"/>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3156060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36"/>
                                        </p:tgtEl>
                                        <p:attrNameLst>
                                          <p:attrName>style.visibility</p:attrName>
                                        </p:attrNameLst>
                                      </p:cBhvr>
                                      <p:to>
                                        <p:strVal val="visible"/>
                                      </p:to>
                                    </p:set>
                                    <p:animEffect transition="in" filter="wipe(up)">
                                      <p:cBhvr>
                                        <p:cTn id="15" dur="500"/>
                                        <p:tgtEl>
                                          <p:spTgt spid="3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37"/>
                                        </p:tgtEl>
                                        <p:attrNameLst>
                                          <p:attrName>style.visibility</p:attrName>
                                        </p:attrNameLst>
                                      </p:cBhvr>
                                      <p:to>
                                        <p:strVal val="visible"/>
                                      </p:to>
                                    </p:set>
                                    <p:animEffect transition="in" filter="wipe(down)">
                                      <p:cBhvr>
                                        <p:cTn id="28" dur="500"/>
                                        <p:tgtEl>
                                          <p:spTgt spid="337"/>
                                        </p:tgtEl>
                                      </p:cBhvr>
                                    </p:animEffect>
                                  </p:childTnLst>
                                </p:cTn>
                              </p:par>
                              <p:par>
                                <p:cTn id="29" presetID="10" presetClass="exit" presetSubtype="0" fill="hold" nodeType="with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38"/>
                                        </p:tgtEl>
                                        <p:attrNameLst>
                                          <p:attrName>style.visibility</p:attrName>
                                        </p:attrNameLst>
                                      </p:cBhvr>
                                      <p:to>
                                        <p:strVal val="visible"/>
                                      </p:to>
                                    </p:set>
                                    <p:animEffect transition="in" filter="wipe(left)">
                                      <p:cBhvr>
                                        <p:cTn id="44" dur="500"/>
                                        <p:tgtEl>
                                          <p:spTgt spid="338"/>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339"/>
                                        </p:tgtEl>
                                        <p:attrNameLst>
                                          <p:attrName>style.visibility</p:attrName>
                                        </p:attrNameLst>
                                      </p:cBhvr>
                                      <p:to>
                                        <p:strVal val="visible"/>
                                      </p:to>
                                    </p:set>
                                    <p:animEffect transition="in" filter="wipe(left)">
                                      <p:cBhvr>
                                        <p:cTn id="52" dur="500"/>
                                        <p:tgtEl>
                                          <p:spTgt spid="339"/>
                                        </p:tgtEl>
                                      </p:cBhvr>
                                    </p:animEffect>
                                  </p:childTnLst>
                                </p:cTn>
                              </p:par>
                              <p:par>
                                <p:cTn id="53" presetID="10" presetClass="exit" presetSubtype="0" fill="hold" nodeType="withEffect">
                                  <p:stCondLst>
                                    <p:cond delay="0"/>
                                  </p:stCondLst>
                                  <p:childTnLst>
                                    <p:animEffect transition="out" filter="fade">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394"/>
                                        </p:tgtEl>
                                        <p:attrNameLst>
                                          <p:attrName>style.visibility</p:attrName>
                                        </p:attrNameLst>
                                      </p:cBhvr>
                                      <p:to>
                                        <p:strVal val="visible"/>
                                      </p:to>
                                    </p:set>
                                    <p:animEffect transition="in" filter="fade">
                                      <p:cBhvr>
                                        <p:cTn id="63" dur="500"/>
                                        <p:tgtEl>
                                          <p:spTgt spid="394"/>
                                        </p:tgtEl>
                                      </p:cBhvr>
                                    </p:animEffect>
                                  </p:childTnLst>
                                </p:cTn>
                              </p:par>
                            </p:childTnLst>
                          </p:cTn>
                        </p:par>
                        <p:par>
                          <p:cTn id="64" fill="hold">
                            <p:stCondLst>
                              <p:cond delay="2500"/>
                            </p:stCondLst>
                            <p:childTnLst>
                              <p:par>
                                <p:cTn id="65" presetID="22" presetClass="entr" presetSubtype="1" fill="hold" grpId="0" nodeType="afterEffect">
                                  <p:stCondLst>
                                    <p:cond delay="0"/>
                                  </p:stCondLst>
                                  <p:childTnLst>
                                    <p:set>
                                      <p:cBhvr>
                                        <p:cTn id="66" dur="1" fill="hold">
                                          <p:stCondLst>
                                            <p:cond delay="0"/>
                                          </p:stCondLst>
                                        </p:cTn>
                                        <p:tgtEl>
                                          <p:spTgt spid="340"/>
                                        </p:tgtEl>
                                        <p:attrNameLst>
                                          <p:attrName>style.visibility</p:attrName>
                                        </p:attrNameLst>
                                      </p:cBhvr>
                                      <p:to>
                                        <p:strVal val="visible"/>
                                      </p:to>
                                    </p:set>
                                    <p:animEffect transition="in" filter="wipe(up)">
                                      <p:cBhvr>
                                        <p:cTn id="67" dur="500"/>
                                        <p:tgtEl>
                                          <p:spTgt spid="340"/>
                                        </p:tgtEl>
                                      </p:cBhvr>
                                    </p:animEffect>
                                  </p:childTnLst>
                                </p:cTn>
                              </p:par>
                            </p:childTnLst>
                          </p:cTn>
                        </p:par>
                        <p:par>
                          <p:cTn id="68" fill="hold">
                            <p:stCondLst>
                              <p:cond delay="3000"/>
                            </p:stCondLst>
                            <p:childTnLst>
                              <p:par>
                                <p:cTn id="69" presetID="10" presetClass="entr" presetSubtype="0" fill="hold"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p:bldP spid="336" grpId="0" animBg="1"/>
      <p:bldP spid="337" grpId="0" animBg="1"/>
      <p:bldP spid="338" grpId="0" animBg="1"/>
      <p:bldP spid="339" grpId="0" animBg="1"/>
      <p:bldP spid="340"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B928FE5C-9CE7-449C-82C2-00C6B668965C}"/>
              </a:ext>
            </a:extLst>
          </p:cNvPr>
          <p:cNvPicPr>
            <a:picLocks noChangeAspect="1"/>
          </p:cNvPicPr>
          <p:nvPr/>
        </p:nvPicPr>
        <p:blipFill rotWithShape="1">
          <a:blip r:embed="rId4"/>
          <a:srcRect l="27523" r="13639"/>
          <a:stretch/>
        </p:blipFill>
        <p:spPr>
          <a:xfrm>
            <a:off x="6261759" y="0"/>
            <a:ext cx="6174716" cy="6994524"/>
          </a:xfrm>
          <a:prstGeom prst="rect">
            <a:avLst/>
          </a:prstGeom>
        </p:spPr>
      </p:pic>
      <p:sp>
        <p:nvSpPr>
          <p:cNvPr id="2" name="Title 1">
            <a:extLst>
              <a:ext uri="{FF2B5EF4-FFF2-40B4-BE49-F238E27FC236}">
                <a16:creationId xmlns:a16="http://schemas.microsoft.com/office/drawing/2014/main" id="{A16D97E3-6A5F-4EAB-A92D-37B750355B75}"/>
              </a:ext>
            </a:extLst>
          </p:cNvPr>
          <p:cNvSpPr>
            <a:spLocks noGrp="1"/>
          </p:cNvSpPr>
          <p:nvPr>
            <p:ph type="title"/>
          </p:nvPr>
        </p:nvSpPr>
        <p:spPr>
          <a:xfrm>
            <a:off x="274639" y="295274"/>
            <a:ext cx="5987120" cy="917575"/>
          </a:xfrm>
        </p:spPr>
        <p:txBody>
          <a:bodyPr/>
          <a:lstStyle/>
          <a:p>
            <a:r>
              <a:rPr lang="en-US" dirty="0"/>
              <a:t>Why Microsoft?</a:t>
            </a:r>
          </a:p>
        </p:txBody>
      </p:sp>
      <p:sp>
        <p:nvSpPr>
          <p:cNvPr id="40" name="TextBox 39">
            <a:extLst>
              <a:ext uri="{FF2B5EF4-FFF2-40B4-BE49-F238E27FC236}">
                <a16:creationId xmlns:a16="http://schemas.microsoft.com/office/drawing/2014/main" id="{2B1C20A4-DEE0-4AAF-8D82-E21BCCB83AC8}"/>
              </a:ext>
            </a:extLst>
          </p:cNvPr>
          <p:cNvSpPr txBox="1"/>
          <p:nvPr/>
        </p:nvSpPr>
        <p:spPr>
          <a:xfrm>
            <a:off x="290542" y="1647705"/>
            <a:ext cx="5525214" cy="5051546"/>
          </a:xfrm>
          <a:prstGeom prst="rect">
            <a:avLst/>
          </a:prstGeom>
          <a:noFill/>
        </p:spPr>
        <p:txBody>
          <a:bodyPr wrap="square" lIns="182880" tIns="146304" rIns="182880" bIns="146304" rtlCol="0">
            <a:noAutofit/>
          </a:bodyPr>
          <a:lstStyle>
            <a:defPPr>
              <a:defRPr lang="en-US"/>
            </a:defPPr>
            <a:lvl1pPr defTabSz="914224">
              <a:lnSpc>
                <a:spcPct val="90000"/>
              </a:lnSpc>
              <a:spcBef>
                <a:spcPts val="1200"/>
              </a:spcBef>
              <a:spcAft>
                <a:spcPts val="1200"/>
              </a:spcAft>
              <a:defRPr sz="2400" spc="7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Protect sensitive data </a:t>
            </a:r>
            <a:r>
              <a:rPr lang="en-US" kern="0" dirty="0">
                <a:latin typeface="Segoe UI Semibold" panose="020B0702040204020203" pitchFamily="34" charset="0"/>
                <a:ea typeface="Segoe UI Black" panose="020B0A02040204020203" pitchFamily="34" charset="0"/>
                <a:cs typeface="Segoe UI Semibold" panose="020B0702040204020203" pitchFamily="34" charset="0"/>
              </a:rPr>
              <a:t>wherever</a:t>
            </a:r>
            <a:r>
              <a:rPr lang="en-US" dirty="0">
                <a:latin typeface="+mn-lt"/>
              </a:rPr>
              <a:t> </a:t>
            </a:r>
            <a:br>
              <a:rPr lang="en-US" dirty="0"/>
            </a:br>
            <a:r>
              <a:rPr lang="en-US" dirty="0"/>
              <a:t>it lives or travels</a:t>
            </a:r>
          </a:p>
          <a:p>
            <a:r>
              <a:rPr lang="en-US" dirty="0"/>
              <a:t>Get started easily with built-in </a:t>
            </a:r>
            <a:br>
              <a:rPr lang="en-US" dirty="0"/>
            </a:br>
            <a:r>
              <a:rPr lang="en-US" dirty="0"/>
              <a:t>policy templates, then </a:t>
            </a:r>
            <a:r>
              <a:rPr lang="en-US" kern="0" dirty="0">
                <a:latin typeface="Segoe UI Semibold" panose="020B0702040204020203" pitchFamily="34" charset="0"/>
                <a:ea typeface="Segoe UI Black" panose="020B0A02040204020203" pitchFamily="34" charset="0"/>
                <a:cs typeface="Segoe UI Semibold" panose="020B0702040204020203" pitchFamily="34" charset="0"/>
              </a:rPr>
              <a:t>expand</a:t>
            </a:r>
            <a:r>
              <a:rPr lang="en-US" dirty="0"/>
              <a:t>, </a:t>
            </a:r>
            <a:r>
              <a:rPr lang="en-US" kern="0" dirty="0">
                <a:latin typeface="Segoe UI Semibold" panose="020B0702040204020203" pitchFamily="34" charset="0"/>
                <a:ea typeface="Segoe UI Black" panose="020B0A02040204020203" pitchFamily="34" charset="0"/>
                <a:cs typeface="Segoe UI Semibold" panose="020B0702040204020203" pitchFamily="34" charset="0"/>
              </a:rPr>
              <a:t>enhance</a:t>
            </a:r>
            <a:r>
              <a:rPr lang="en-US" dirty="0"/>
              <a:t>, and </a:t>
            </a:r>
            <a:r>
              <a:rPr lang="en-US" kern="0" dirty="0">
                <a:latin typeface="Segoe UI Semibold" panose="020B0702040204020203" pitchFamily="34" charset="0"/>
                <a:ea typeface="Segoe UI Black" panose="020B0A02040204020203" pitchFamily="34" charset="0"/>
                <a:cs typeface="Segoe UI Semibold" panose="020B0702040204020203" pitchFamily="34" charset="0"/>
              </a:rPr>
              <a:t>customize</a:t>
            </a:r>
          </a:p>
          <a:p>
            <a:r>
              <a:rPr lang="en-US" dirty="0"/>
              <a:t>Apply </a:t>
            </a:r>
            <a:r>
              <a:rPr lang="en-US" kern="0" dirty="0">
                <a:latin typeface="Segoe UI Semibold" panose="020B0702040204020203" pitchFamily="34" charset="0"/>
                <a:ea typeface="Segoe UI Black" panose="020B0A02040204020203" pitchFamily="34" charset="0"/>
                <a:cs typeface="Segoe UI Semibold" panose="020B0702040204020203" pitchFamily="34" charset="0"/>
              </a:rPr>
              <a:t>flexible</a:t>
            </a:r>
            <a:r>
              <a:rPr lang="en-US" dirty="0"/>
              <a:t> protection options, including encryption, blocking access, applying visual markings</a:t>
            </a:r>
          </a:p>
          <a:p>
            <a:r>
              <a:rPr lang="en-US" dirty="0"/>
              <a:t>Enforce security policies while also </a:t>
            </a:r>
            <a:r>
              <a:rPr lang="en-US" kern="0" dirty="0">
                <a:latin typeface="Segoe UI Semibold" panose="020B0702040204020203" pitchFamily="34" charset="0"/>
                <a:ea typeface="Segoe UI Black" panose="020B0A02040204020203" pitchFamily="34" charset="0"/>
                <a:cs typeface="Segoe UI Semibold" panose="020B0702040204020203" pitchFamily="34" charset="0"/>
              </a:rPr>
              <a:t>enabling</a:t>
            </a:r>
            <a:r>
              <a:rPr lang="en-US" dirty="0"/>
              <a:t> end-user productivity</a:t>
            </a:r>
          </a:p>
        </p:txBody>
      </p:sp>
      <p:sp>
        <p:nvSpPr>
          <p:cNvPr id="41" name="Rectangle 40">
            <a:extLst>
              <a:ext uri="{FF2B5EF4-FFF2-40B4-BE49-F238E27FC236}">
                <a16:creationId xmlns:a16="http://schemas.microsoft.com/office/drawing/2014/main" id="{EC2227A2-7F78-4BD8-BA7C-FE43211E7026}"/>
              </a:ext>
            </a:extLst>
          </p:cNvPr>
          <p:cNvSpPr/>
          <p:nvPr/>
        </p:nvSpPr>
        <p:spPr bwMode="auto">
          <a:xfrm>
            <a:off x="4840641" y="6699251"/>
            <a:ext cx="1423059" cy="29527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D44D9E95-D875-4DDA-9717-7900253D69EC}"/>
              </a:ext>
            </a:extLst>
          </p:cNvPr>
          <p:cNvSpPr/>
          <p:nvPr/>
        </p:nvSpPr>
        <p:spPr bwMode="auto">
          <a:xfrm>
            <a:off x="6261759" y="0"/>
            <a:ext cx="6185560" cy="6994525"/>
          </a:xfrm>
          <a:prstGeom prst="rect">
            <a:avLst/>
          </a:prstGeom>
          <a:solidFill>
            <a:schemeClr val="bg2">
              <a:lumMod val="10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61D66EE-4BCC-43BA-8D11-9483DE8C9BAE}"/>
              </a:ext>
            </a:extLst>
          </p:cNvPr>
          <p:cNvGrpSpPr/>
          <p:nvPr/>
        </p:nvGrpSpPr>
        <p:grpSpPr>
          <a:xfrm>
            <a:off x="8821838" y="791222"/>
            <a:ext cx="1046071" cy="1046212"/>
            <a:chOff x="8821838" y="791222"/>
            <a:chExt cx="1046071" cy="1046212"/>
          </a:xfrm>
        </p:grpSpPr>
        <p:sp>
          <p:nvSpPr>
            <p:cNvPr id="189" name="Oval 6">
              <a:extLst>
                <a:ext uri="{FF2B5EF4-FFF2-40B4-BE49-F238E27FC236}">
                  <a16:creationId xmlns:a16="http://schemas.microsoft.com/office/drawing/2014/main" id="{2A1CCC3E-ADEE-4ADF-BD0F-7467723AC7A6}"/>
                </a:ext>
              </a:extLst>
            </p:cNvPr>
            <p:cNvSpPr/>
            <p:nvPr/>
          </p:nvSpPr>
          <p:spPr>
            <a:xfrm>
              <a:off x="8821838" y="791222"/>
              <a:ext cx="1046071" cy="104621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tx2"/>
            </a:solidFill>
            <a:ln cap="flat">
              <a:noFill/>
              <a:prstDash val="solid"/>
            </a:ln>
          </p:spPr>
          <p:txBody>
            <a:bodyPr vert="horz" wrap="square" lIns="48508" tIns="48508" rIns="48508" bIns="48508" anchor="ctr" anchorCtr="1" compatLnSpc="1">
              <a:noAutofit/>
            </a:bodyPr>
            <a:lstStyle/>
            <a:p>
              <a:pPr marL="0" marR="0" lvl="0" indent="0" algn="ctr" defTabSz="9505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89"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28" name="binary" title="Icon of binary code, ones and zeros">
              <a:extLst>
                <a:ext uri="{FF2B5EF4-FFF2-40B4-BE49-F238E27FC236}">
                  <a16:creationId xmlns:a16="http://schemas.microsoft.com/office/drawing/2014/main" id="{71E80419-2561-4F4C-86FB-DCF09C3CCFE9}"/>
                </a:ext>
              </a:extLst>
            </p:cNvPr>
            <p:cNvSpPr>
              <a:spLocks noChangeAspect="1" noEditPoints="1"/>
            </p:cNvSpPr>
            <p:nvPr/>
          </p:nvSpPr>
          <p:spPr bwMode="auto">
            <a:xfrm>
              <a:off x="9129102" y="1128010"/>
              <a:ext cx="431543" cy="37263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0BD88637-9A01-4865-A40C-89C4A806FCA0}"/>
              </a:ext>
            </a:extLst>
          </p:cNvPr>
          <p:cNvGrpSpPr/>
          <p:nvPr/>
        </p:nvGrpSpPr>
        <p:grpSpPr>
          <a:xfrm>
            <a:off x="8819481" y="2201680"/>
            <a:ext cx="1046071" cy="1046212"/>
            <a:chOff x="8819481" y="2201680"/>
            <a:chExt cx="1046071" cy="1046212"/>
          </a:xfrm>
        </p:grpSpPr>
        <p:sp>
          <p:nvSpPr>
            <p:cNvPr id="207" name="Oval 19">
              <a:extLst>
                <a:ext uri="{FF2B5EF4-FFF2-40B4-BE49-F238E27FC236}">
                  <a16:creationId xmlns:a16="http://schemas.microsoft.com/office/drawing/2014/main" id="{0340C55B-F612-48EC-9983-105507A30205}"/>
                </a:ext>
              </a:extLst>
            </p:cNvPr>
            <p:cNvSpPr/>
            <p:nvPr/>
          </p:nvSpPr>
          <p:spPr>
            <a:xfrm>
              <a:off x="8819481" y="2201680"/>
              <a:ext cx="1046071" cy="104621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tx2"/>
            </a:solidFill>
            <a:ln cap="flat">
              <a:noFill/>
              <a:prstDash val="solid"/>
            </a:ln>
          </p:spPr>
          <p:txBody>
            <a:bodyPr vert="horz" wrap="square" lIns="48508" tIns="48508" rIns="48508" bIns="48508" anchor="ctr" anchorCtr="1" compatLnSpc="1">
              <a:noAutofit/>
            </a:bodyPr>
            <a:lstStyle/>
            <a:p>
              <a:pPr marL="0" marR="0" lvl="0" indent="0" algn="ctr" defTabSz="9505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89" b="0" i="0" u="none" strike="noStrike" kern="1200" cap="none" spc="0" normalizeH="0" baseline="0" noProof="0" dirty="0">
                <a:ln>
                  <a:noFill/>
                </a:ln>
                <a:solidFill>
                  <a:srgbClr val="000000"/>
                </a:solidFill>
                <a:effectLst/>
                <a:uLnTx/>
                <a:uFillTx/>
                <a:latin typeface="Segoe UI"/>
                <a:ea typeface="Segoe UI" pitchFamily="34"/>
                <a:cs typeface="Segoe UI" pitchFamily="34"/>
              </a:endParaRPr>
            </a:p>
          </p:txBody>
        </p:sp>
        <p:sp>
          <p:nvSpPr>
            <p:cNvPr id="29" name="GenericApp_EB3B" title="Icon of an app window">
              <a:extLst>
                <a:ext uri="{FF2B5EF4-FFF2-40B4-BE49-F238E27FC236}">
                  <a16:creationId xmlns:a16="http://schemas.microsoft.com/office/drawing/2014/main" id="{B92D45CF-50F9-452A-ACC2-6898C6125CB5}"/>
                </a:ext>
              </a:extLst>
            </p:cNvPr>
            <p:cNvSpPr>
              <a:spLocks noChangeAspect="1" noEditPoints="1"/>
            </p:cNvSpPr>
            <p:nvPr/>
          </p:nvSpPr>
          <p:spPr bwMode="auto">
            <a:xfrm>
              <a:off x="9072908" y="2509015"/>
              <a:ext cx="539216" cy="43154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6D18DF64-0C1E-4A57-9BE6-14478C50B945}"/>
              </a:ext>
            </a:extLst>
          </p:cNvPr>
          <p:cNvGrpSpPr/>
          <p:nvPr/>
        </p:nvGrpSpPr>
        <p:grpSpPr>
          <a:xfrm>
            <a:off x="8819481" y="3709697"/>
            <a:ext cx="1046071" cy="1046212"/>
            <a:chOff x="8819481" y="3709697"/>
            <a:chExt cx="1046071" cy="1046212"/>
          </a:xfrm>
        </p:grpSpPr>
        <p:sp>
          <p:nvSpPr>
            <p:cNvPr id="185" name="Oval 13">
              <a:extLst>
                <a:ext uri="{FF2B5EF4-FFF2-40B4-BE49-F238E27FC236}">
                  <a16:creationId xmlns:a16="http://schemas.microsoft.com/office/drawing/2014/main" id="{42211877-A32D-43C9-A3CA-2F1BB6583B9A}"/>
                </a:ext>
              </a:extLst>
            </p:cNvPr>
            <p:cNvSpPr/>
            <p:nvPr/>
          </p:nvSpPr>
          <p:spPr>
            <a:xfrm>
              <a:off x="8819481" y="3709697"/>
              <a:ext cx="1046071" cy="104621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tx2"/>
            </a:solidFill>
            <a:ln cap="flat">
              <a:noFill/>
              <a:prstDash val="solid"/>
            </a:ln>
          </p:spPr>
          <p:txBody>
            <a:bodyPr vert="horz" wrap="square" lIns="48508" tIns="48508" rIns="48508" bIns="48508" anchor="ctr" anchorCtr="1" compatLnSpc="1">
              <a:noAutofit/>
            </a:bodyPr>
            <a:lstStyle/>
            <a:p>
              <a:pPr marL="0" marR="0" lvl="0" indent="0" algn="ctr" defTabSz="9505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89"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30" name="arrow_11" title="Icon of a circle made of two curved arrows">
              <a:extLst>
                <a:ext uri="{FF2B5EF4-FFF2-40B4-BE49-F238E27FC236}">
                  <a16:creationId xmlns:a16="http://schemas.microsoft.com/office/drawing/2014/main" id="{0843C436-E33E-4A28-B20B-7D6E09C7B32A}"/>
                </a:ext>
              </a:extLst>
            </p:cNvPr>
            <p:cNvSpPr>
              <a:spLocks noChangeAspect="1" noEditPoints="1"/>
            </p:cNvSpPr>
            <p:nvPr/>
          </p:nvSpPr>
          <p:spPr bwMode="auto">
            <a:xfrm>
              <a:off x="9138907" y="4017032"/>
              <a:ext cx="413101" cy="431544"/>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7" name="Group 6">
            <a:extLst>
              <a:ext uri="{FF2B5EF4-FFF2-40B4-BE49-F238E27FC236}">
                <a16:creationId xmlns:a16="http://schemas.microsoft.com/office/drawing/2014/main" id="{561E3930-2243-450C-9FA2-2B22AAF75BAD}"/>
              </a:ext>
            </a:extLst>
          </p:cNvPr>
          <p:cNvGrpSpPr/>
          <p:nvPr/>
        </p:nvGrpSpPr>
        <p:grpSpPr>
          <a:xfrm>
            <a:off x="8819481" y="5157090"/>
            <a:ext cx="1046071" cy="1046212"/>
            <a:chOff x="8819481" y="5157090"/>
            <a:chExt cx="1046071" cy="1046212"/>
          </a:xfrm>
        </p:grpSpPr>
        <p:sp>
          <p:nvSpPr>
            <p:cNvPr id="212" name="Oval 16">
              <a:extLst>
                <a:ext uri="{FF2B5EF4-FFF2-40B4-BE49-F238E27FC236}">
                  <a16:creationId xmlns:a16="http://schemas.microsoft.com/office/drawing/2014/main" id="{D3C1185C-9CBE-490F-A8D7-4DCBB48A897F}"/>
                </a:ext>
              </a:extLst>
            </p:cNvPr>
            <p:cNvSpPr/>
            <p:nvPr/>
          </p:nvSpPr>
          <p:spPr>
            <a:xfrm>
              <a:off x="8819481" y="5157090"/>
              <a:ext cx="1046071" cy="104621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tx2"/>
            </a:solidFill>
            <a:ln cap="flat">
              <a:noFill/>
              <a:prstDash val="solid"/>
            </a:ln>
          </p:spPr>
          <p:txBody>
            <a:bodyPr vert="horz" wrap="square" lIns="48508" tIns="48508" rIns="48508" bIns="48508" anchor="ctr" anchorCtr="1" compatLnSpc="1">
              <a:noAutofit/>
            </a:bodyPr>
            <a:lstStyle/>
            <a:p>
              <a:pPr marL="0" marR="0" lvl="0" indent="0" algn="ctr" defTabSz="9505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89"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31" name="BarChartVertical_E9EC" title="Icon of a vertical bar graph">
              <a:extLst>
                <a:ext uri="{FF2B5EF4-FFF2-40B4-BE49-F238E27FC236}">
                  <a16:creationId xmlns:a16="http://schemas.microsoft.com/office/drawing/2014/main" id="{64ED5145-62D4-410C-91EE-44C0BF688434}"/>
                </a:ext>
              </a:extLst>
            </p:cNvPr>
            <p:cNvSpPr>
              <a:spLocks noChangeAspect="1" noEditPoints="1"/>
            </p:cNvSpPr>
            <p:nvPr/>
          </p:nvSpPr>
          <p:spPr bwMode="auto">
            <a:xfrm>
              <a:off x="9126795" y="5464424"/>
              <a:ext cx="431442" cy="431544"/>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 name="Rectangle 18">
            <a:extLst>
              <a:ext uri="{FF2B5EF4-FFF2-40B4-BE49-F238E27FC236}">
                <a16:creationId xmlns:a16="http://schemas.microsoft.com/office/drawing/2014/main" id="{693961E2-EA68-4FA6-8BB9-2FF6C516B614}"/>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282016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1.04672E-6 2.46482E-6 L 0.01545 2.46482E-6 " pathEditMode="relative" rAng="0" ptsTypes="AA">
                                      <p:cBhvr>
                                        <p:cTn id="9" dur="750" spd="-100000" fill="hold"/>
                                        <p:tgtEl>
                                          <p:spTgt spid="2"/>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grpId="1" nodeType="withEffect">
                                  <p:stCondLst>
                                    <p:cond delay="0"/>
                                  </p:stCondLst>
                                  <p:childTnLst>
                                    <p:animMotion origin="layout" path="M 0 -3.00045E-6 L 0 0.02156 " pathEditMode="relative" rAng="0" ptsTypes="AA">
                                      <p:cBhvr>
                                        <p:cTn id="14" dur="750" spd="-100000" fill="hold"/>
                                        <p:tgtEl>
                                          <p:spTgt spid="40"/>
                                        </p:tgtEl>
                                        <p:attrNameLst>
                                          <p:attrName>ppt_x</p:attrName>
                                          <p:attrName>ppt_y</p:attrName>
                                        </p:attrNameLst>
                                      </p:cBhvr>
                                      <p:rCtr x="0" y="1067"/>
                                    </p:animMotion>
                                  </p:childTnLst>
                                </p:cTn>
                              </p:par>
                              <p:par>
                                <p:cTn id="15" presetID="10" presetClass="entr" presetSubtype="0" fill="hold" grpId="0" nodeType="with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 presetClass="entr" presetSubtype="0" fill="hold" nodeType="withEffect">
                                  <p:stCondLst>
                                    <p:cond delay="500"/>
                                  </p:stCondLst>
                                  <p:childTnLst>
                                    <p:set>
                                      <p:cBhvr>
                                        <p:cTn id="19" dur="1" fill="hold">
                                          <p:stCondLst>
                                            <p:cond delay="0"/>
                                          </p:stCondLst>
                                        </p:cTn>
                                        <p:tgtEl>
                                          <p:spTgt spid="5"/>
                                        </p:tgtEl>
                                        <p:attrNameLst>
                                          <p:attrName>style.visibility</p:attrName>
                                        </p:attrNameLst>
                                      </p:cBhvr>
                                      <p:to>
                                        <p:strVal val="visible"/>
                                      </p:to>
                                    </p:set>
                                  </p:childTnLst>
                                </p:cTn>
                              </p:par>
                              <p:par>
                                <p:cTn id="20" presetID="6" presetClass="emph" presetSubtype="0" accel="100000" autoRev="1" fill="hold" nodeType="withEffect">
                                  <p:stCondLst>
                                    <p:cond delay="0"/>
                                  </p:stCondLst>
                                  <p:childTnLst>
                                    <p:animScale>
                                      <p:cBhvr>
                                        <p:cTn id="21" dur="500" fill="hold"/>
                                        <p:tgtEl>
                                          <p:spTgt spid="5"/>
                                        </p:tgtEl>
                                      </p:cBhvr>
                                      <p:by x="0" y="0"/>
                                    </p:animScale>
                                  </p:childTnLst>
                                </p:cTn>
                              </p:par>
                              <p:par>
                                <p:cTn id="22" presetID="6" presetClass="emph" presetSubtype="0" decel="100000" fill="hold" nodeType="withEffect">
                                  <p:stCondLst>
                                    <p:cond delay="900"/>
                                  </p:stCondLst>
                                  <p:childTnLst>
                                    <p:animScale>
                                      <p:cBhvr>
                                        <p:cTn id="23" dur="500" fill="hold"/>
                                        <p:tgtEl>
                                          <p:spTgt spid="5"/>
                                        </p:tgtEl>
                                      </p:cBhvr>
                                      <p:by x="90000" y="90000"/>
                                    </p:animScale>
                                  </p:childTnLst>
                                </p:cTn>
                              </p:par>
                              <p:par>
                                <p:cTn id="24" presetID="1" presetClass="entr" presetSubtype="0" fill="hold" nodeType="withEffect">
                                  <p:stCondLst>
                                    <p:cond delay="600"/>
                                  </p:stCondLst>
                                  <p:childTnLst>
                                    <p:set>
                                      <p:cBhvr>
                                        <p:cTn id="25" dur="1" fill="hold">
                                          <p:stCondLst>
                                            <p:cond delay="0"/>
                                          </p:stCondLst>
                                        </p:cTn>
                                        <p:tgtEl>
                                          <p:spTgt spid="4"/>
                                        </p:tgtEl>
                                        <p:attrNameLst>
                                          <p:attrName>style.visibility</p:attrName>
                                        </p:attrNameLst>
                                      </p:cBhvr>
                                      <p:to>
                                        <p:strVal val="visible"/>
                                      </p:to>
                                    </p:set>
                                  </p:childTnLst>
                                </p:cTn>
                              </p:par>
                              <p:par>
                                <p:cTn id="26" presetID="6" presetClass="emph" presetSubtype="0" accel="100000" autoRev="1" fill="hold" nodeType="withEffect">
                                  <p:stCondLst>
                                    <p:cond delay="100"/>
                                  </p:stCondLst>
                                  <p:childTnLst>
                                    <p:animScale>
                                      <p:cBhvr>
                                        <p:cTn id="27" dur="500" fill="hold"/>
                                        <p:tgtEl>
                                          <p:spTgt spid="4"/>
                                        </p:tgtEl>
                                      </p:cBhvr>
                                      <p:by x="0" y="0"/>
                                    </p:animScale>
                                  </p:childTnLst>
                                </p:cTn>
                              </p:par>
                              <p:par>
                                <p:cTn id="28" presetID="6" presetClass="emph" presetSubtype="0" decel="100000" fill="hold" nodeType="withEffect">
                                  <p:stCondLst>
                                    <p:cond delay="1000"/>
                                  </p:stCondLst>
                                  <p:childTnLst>
                                    <p:animScale>
                                      <p:cBhvr>
                                        <p:cTn id="29" dur="500" fill="hold"/>
                                        <p:tgtEl>
                                          <p:spTgt spid="4"/>
                                        </p:tgtEl>
                                      </p:cBhvr>
                                      <p:by x="90000" y="90000"/>
                                    </p:animScale>
                                  </p:childTnLst>
                                </p:cTn>
                              </p:par>
                              <p:par>
                                <p:cTn id="30" presetID="1" presetClass="entr" presetSubtype="0" fill="hold" nodeType="withEffect">
                                  <p:stCondLst>
                                    <p:cond delay="700"/>
                                  </p:stCondLst>
                                  <p:childTnLst>
                                    <p:set>
                                      <p:cBhvr>
                                        <p:cTn id="31" dur="1" fill="hold">
                                          <p:stCondLst>
                                            <p:cond delay="0"/>
                                          </p:stCondLst>
                                        </p:cTn>
                                        <p:tgtEl>
                                          <p:spTgt spid="6"/>
                                        </p:tgtEl>
                                        <p:attrNameLst>
                                          <p:attrName>style.visibility</p:attrName>
                                        </p:attrNameLst>
                                      </p:cBhvr>
                                      <p:to>
                                        <p:strVal val="visible"/>
                                      </p:to>
                                    </p:set>
                                  </p:childTnLst>
                                </p:cTn>
                              </p:par>
                              <p:par>
                                <p:cTn id="32" presetID="6" presetClass="emph" presetSubtype="0" accel="100000" autoRev="1" fill="hold" nodeType="withEffect">
                                  <p:stCondLst>
                                    <p:cond delay="200"/>
                                  </p:stCondLst>
                                  <p:childTnLst>
                                    <p:animScale>
                                      <p:cBhvr>
                                        <p:cTn id="33" dur="500" fill="hold"/>
                                        <p:tgtEl>
                                          <p:spTgt spid="6"/>
                                        </p:tgtEl>
                                      </p:cBhvr>
                                      <p:by x="0" y="0"/>
                                    </p:animScale>
                                  </p:childTnLst>
                                </p:cTn>
                              </p:par>
                              <p:par>
                                <p:cTn id="34" presetID="6" presetClass="emph" presetSubtype="0" decel="100000" fill="hold" nodeType="withEffect">
                                  <p:stCondLst>
                                    <p:cond delay="1100"/>
                                  </p:stCondLst>
                                  <p:childTnLst>
                                    <p:animScale>
                                      <p:cBhvr>
                                        <p:cTn id="35" dur="500" fill="hold"/>
                                        <p:tgtEl>
                                          <p:spTgt spid="6"/>
                                        </p:tgtEl>
                                      </p:cBhvr>
                                      <p:by x="90000" y="90000"/>
                                    </p:animScale>
                                  </p:childTnLst>
                                </p:cTn>
                              </p:par>
                              <p:par>
                                <p:cTn id="36" presetID="1" presetClass="entr" presetSubtype="0" fill="hold" nodeType="withEffect">
                                  <p:stCondLst>
                                    <p:cond delay="800"/>
                                  </p:stCondLst>
                                  <p:childTnLst>
                                    <p:set>
                                      <p:cBhvr>
                                        <p:cTn id="37" dur="1" fill="hold">
                                          <p:stCondLst>
                                            <p:cond delay="0"/>
                                          </p:stCondLst>
                                        </p:cTn>
                                        <p:tgtEl>
                                          <p:spTgt spid="7"/>
                                        </p:tgtEl>
                                        <p:attrNameLst>
                                          <p:attrName>style.visibility</p:attrName>
                                        </p:attrNameLst>
                                      </p:cBhvr>
                                      <p:to>
                                        <p:strVal val="visible"/>
                                      </p:to>
                                    </p:set>
                                  </p:childTnLst>
                                </p:cTn>
                              </p:par>
                              <p:par>
                                <p:cTn id="38" presetID="6" presetClass="emph" presetSubtype="0" accel="100000" autoRev="1" fill="hold" nodeType="withEffect">
                                  <p:stCondLst>
                                    <p:cond delay="300"/>
                                  </p:stCondLst>
                                  <p:childTnLst>
                                    <p:animScale>
                                      <p:cBhvr>
                                        <p:cTn id="39" dur="500" fill="hold"/>
                                        <p:tgtEl>
                                          <p:spTgt spid="7"/>
                                        </p:tgtEl>
                                      </p:cBhvr>
                                      <p:by x="0" y="0"/>
                                    </p:animScale>
                                  </p:childTnLst>
                                </p:cTn>
                              </p:par>
                              <p:par>
                                <p:cTn id="40" presetID="6" presetClass="emph" presetSubtype="0" decel="100000" fill="hold" nodeType="withEffect">
                                  <p:stCondLst>
                                    <p:cond delay="1200"/>
                                  </p:stCondLst>
                                  <p:childTnLst>
                                    <p:animScale>
                                      <p:cBhvr>
                                        <p:cTn id="41" dur="500" fill="hold"/>
                                        <p:tgtEl>
                                          <p:spTgt spid="7"/>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 grpId="0"/>
      <p:bldP spid="40" grpId="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0536-1995-4C07-A9B1-61827249E47B}"/>
              </a:ext>
            </a:extLst>
          </p:cNvPr>
          <p:cNvSpPr>
            <a:spLocks noGrp="1"/>
          </p:cNvSpPr>
          <p:nvPr>
            <p:ph type="title"/>
          </p:nvPr>
        </p:nvSpPr>
        <p:spPr>
          <a:xfrm>
            <a:off x="936160" y="1942062"/>
            <a:ext cx="10564153" cy="3110400"/>
          </a:xfrm>
        </p:spPr>
        <p:txBody>
          <a:bodyPr/>
          <a:lstStyle/>
          <a:p>
            <a:pPr algn="ctr"/>
            <a:r>
              <a:rPr lang="en-US" sz="23900" b="1" dirty="0">
                <a:latin typeface="Edwardian Script ITC" panose="030303020407070D0804" pitchFamily="66" charset="0"/>
              </a:rPr>
              <a:t>Simplicity</a:t>
            </a:r>
          </a:p>
        </p:txBody>
      </p:sp>
    </p:spTree>
    <p:custDataLst>
      <p:tags r:id="rId1"/>
    </p:custDataLst>
    <p:extLst>
      <p:ext uri="{BB962C8B-B14F-4D97-AF65-F5344CB8AC3E}">
        <p14:creationId xmlns:p14="http://schemas.microsoft.com/office/powerpoint/2010/main" val="3286949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7497D7-D8F9-47C6-AC6B-397DD9018C54}"/>
              </a:ext>
            </a:extLst>
          </p:cNvPr>
          <p:cNvGrpSpPr/>
          <p:nvPr/>
        </p:nvGrpSpPr>
        <p:grpSpPr>
          <a:xfrm>
            <a:off x="7230288" y="308705"/>
            <a:ext cx="5206187" cy="4393813"/>
            <a:chOff x="6093567" y="547929"/>
            <a:chExt cx="6342026" cy="5352415"/>
          </a:xfrm>
        </p:grpSpPr>
        <p:pic>
          <p:nvPicPr>
            <p:cNvPr id="12" name="Picture 11" descr="A flat screen tv&#10;&#10;Description generated with high confidence">
              <a:extLst>
                <a:ext uri="{FF2B5EF4-FFF2-40B4-BE49-F238E27FC236}">
                  <a16:creationId xmlns:a16="http://schemas.microsoft.com/office/drawing/2014/main" id="{66381FC2-9FDE-4F5E-A70F-53A0FC45CD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3567" y="547929"/>
              <a:ext cx="6342026" cy="5352415"/>
            </a:xfrm>
            <a:prstGeom prst="rect">
              <a:avLst/>
            </a:prstGeom>
          </p:spPr>
        </p:pic>
        <p:pic>
          <p:nvPicPr>
            <p:cNvPr id="14" name="Picture 13">
              <a:extLst>
                <a:ext uri="{FF2B5EF4-FFF2-40B4-BE49-F238E27FC236}">
                  <a16:creationId xmlns:a16="http://schemas.microsoft.com/office/drawing/2014/main" id="{7D04F62A-58BF-473C-B7BE-EE8A93D3488B}"/>
                </a:ext>
              </a:extLst>
            </p:cNvPr>
            <p:cNvPicPr>
              <a:picLocks noChangeAspect="1"/>
            </p:cNvPicPr>
            <p:nvPr/>
          </p:nvPicPr>
          <p:blipFill rotWithShape="1">
            <a:blip r:embed="rId5"/>
            <a:srcRect r="23784"/>
            <a:stretch/>
          </p:blipFill>
          <p:spPr>
            <a:xfrm>
              <a:off x="6516961" y="992137"/>
              <a:ext cx="5918632" cy="4494263"/>
            </a:xfrm>
            <a:prstGeom prst="rect">
              <a:avLst/>
            </a:prstGeom>
          </p:spPr>
        </p:pic>
      </p:grpSp>
      <p:grpSp>
        <p:nvGrpSpPr>
          <p:cNvPr id="5" name="Group 4">
            <a:extLst>
              <a:ext uri="{FF2B5EF4-FFF2-40B4-BE49-F238E27FC236}">
                <a16:creationId xmlns:a16="http://schemas.microsoft.com/office/drawing/2014/main" id="{7DB14A09-F095-45F0-98B4-6966E6ADF33D}"/>
              </a:ext>
            </a:extLst>
          </p:cNvPr>
          <p:cNvGrpSpPr/>
          <p:nvPr/>
        </p:nvGrpSpPr>
        <p:grpSpPr>
          <a:xfrm>
            <a:off x="5777057" y="3356853"/>
            <a:ext cx="5586966" cy="3328966"/>
            <a:chOff x="5777057" y="3356853"/>
            <a:chExt cx="5586966" cy="3328966"/>
          </a:xfrm>
        </p:grpSpPr>
        <p:pic>
          <p:nvPicPr>
            <p:cNvPr id="15" name="Picture 14">
              <a:extLst>
                <a:ext uri="{FF2B5EF4-FFF2-40B4-BE49-F238E27FC236}">
                  <a16:creationId xmlns:a16="http://schemas.microsoft.com/office/drawing/2014/main" id="{1E93DFE0-3B33-40B2-8EAA-0D6F2D24C242}"/>
                </a:ext>
              </a:extLst>
            </p:cNvPr>
            <p:cNvPicPr preferRelativeResize="0">
              <a:picLocks noChangeAspect="1"/>
            </p:cNvPicPr>
            <p:nvPr/>
          </p:nvPicPr>
          <p:blipFill>
            <a:blip r:embed="rId6"/>
            <a:stretch>
              <a:fillRect/>
            </a:stretch>
          </p:blipFill>
          <p:spPr>
            <a:xfrm>
              <a:off x="6728307" y="3575524"/>
              <a:ext cx="3944196" cy="2216779"/>
            </a:xfrm>
            <a:prstGeom prst="rect">
              <a:avLst/>
            </a:prstGeom>
          </p:spPr>
        </p:pic>
        <p:pic>
          <p:nvPicPr>
            <p:cNvPr id="16" name="Picture 15" descr="A screen shot of an open computer sitting on a desk&#10;&#10;Description generated with very high confidence">
              <a:extLst>
                <a:ext uri="{FF2B5EF4-FFF2-40B4-BE49-F238E27FC236}">
                  <a16:creationId xmlns:a16="http://schemas.microsoft.com/office/drawing/2014/main" id="{D05DBE5E-6C56-4218-9BB8-B7495D9549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777057" y="3356853"/>
              <a:ext cx="5586966" cy="3328966"/>
            </a:xfrm>
            <a:prstGeom prst="rect">
              <a:avLst/>
            </a:prstGeom>
          </p:spPr>
        </p:pic>
      </p:grpSp>
      <p:sp>
        <p:nvSpPr>
          <p:cNvPr id="10" name="TextBox 9"/>
          <p:cNvSpPr txBox="1"/>
          <p:nvPr/>
        </p:nvSpPr>
        <p:spPr>
          <a:xfrm>
            <a:off x="276362" y="3173795"/>
            <a:ext cx="5390011" cy="1403419"/>
          </a:xfrm>
          <a:prstGeom prst="rect">
            <a:avLst/>
          </a:prstGeom>
          <a:noFill/>
        </p:spPr>
        <p:txBody>
          <a:bodyPr wrap="square" lIns="146304" tIns="146283" rIns="91427" bIns="146283" rtlCol="0">
            <a:spAutoFit/>
          </a:bodyPr>
          <a:lstStyle>
            <a:defPPr>
              <a:defRPr lang="en-US"/>
            </a:defPPr>
            <a:lvl1pPr lvl="0" defTabSz="932472" fontAlgn="base">
              <a:lnSpc>
                <a:spcPct val="90000"/>
              </a:lnSpc>
              <a:spcBef>
                <a:spcPct val="0"/>
              </a:spcBef>
              <a:spcAft>
                <a:spcPct val="0"/>
              </a:spcAft>
              <a:defRPr sz="4000" kern="0" spc="120">
                <a:gradFill>
                  <a:gsLst>
                    <a:gs pos="0">
                      <a:srgbClr val="0078D7"/>
                    </a:gs>
                    <a:gs pos="100000">
                      <a:srgbClr val="0078D7"/>
                    </a:gs>
                  </a:gsLst>
                  <a:lin ang="16200000" scaled="1"/>
                </a:gradFill>
                <a:latin typeface="Segoe UI Light"/>
                <a:ea typeface="ＭＳ Ｐゴシック" charset="0"/>
                <a:cs typeface="Segoe UI Semilight" panose="020B0402040204020203" pitchFamily="34" charset="0"/>
              </a:defRPr>
            </a:lvl1pPr>
          </a:lstStyle>
          <a:p>
            <a:r>
              <a:rPr lang="en-US" dirty="0"/>
              <a:t>Information </a:t>
            </a:r>
            <a:br>
              <a:rPr lang="en-US" dirty="0"/>
            </a:br>
            <a:r>
              <a:rPr lang="en-US" dirty="0"/>
              <a:t>protection </a:t>
            </a:r>
          </a:p>
        </p:txBody>
      </p:sp>
      <p:sp>
        <p:nvSpPr>
          <p:cNvPr id="13" name="Title 3"/>
          <p:cNvSpPr txBox="1">
            <a:spLocks/>
          </p:cNvSpPr>
          <p:nvPr/>
        </p:nvSpPr>
        <p:spPr>
          <a:xfrm>
            <a:off x="276362" y="2111149"/>
            <a:ext cx="3922576" cy="1181862"/>
          </a:xfrm>
          <a:prstGeom prst="rect">
            <a:avLst/>
          </a:prstGeom>
        </p:spPr>
        <p:txBody>
          <a:bodyPr anchor="ctr"/>
          <a:lst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a:lstStyle>
          <a:p>
            <a:pPr defTabSz="931684">
              <a:defRPr/>
            </a:pPr>
            <a:r>
              <a:rPr lang="en-US" sz="8800" spc="-102" dirty="0">
                <a:solidFill>
                  <a:srgbClr val="505050"/>
                </a:solidFill>
                <a:latin typeface="Segoe UI Light"/>
              </a:rPr>
              <a:t>Demo</a:t>
            </a:r>
            <a:endParaRPr lang="en-US" sz="9791" spc="-102" dirty="0">
              <a:solidFill>
                <a:srgbClr val="505050"/>
              </a:solidFill>
              <a:latin typeface="Segoe UI Light"/>
            </a:endParaRPr>
          </a:p>
        </p:txBody>
      </p:sp>
      <p:sp>
        <p:nvSpPr>
          <p:cNvPr id="11" name="Rectangle 10">
            <a:extLst>
              <a:ext uri="{FF2B5EF4-FFF2-40B4-BE49-F238E27FC236}">
                <a16:creationId xmlns:a16="http://schemas.microsoft.com/office/drawing/2014/main" id="{AD679489-0AA8-4EA1-AFDD-D270F2E45CCB}"/>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143555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3" presetClass="path" presetSubtype="0" decel="100000" fill="hold" grpId="1" nodeType="withEffect">
                                  <p:stCondLst>
                                    <p:cond delay="0"/>
                                  </p:stCondLst>
                                  <p:childTnLst>
                                    <p:animMotion origin="layout" path="M 2.96656E-6 -1.42079E-6 L 0.01544 -1.42079E-6 " pathEditMode="relative" rAng="0" ptsTypes="AA">
                                      <p:cBhvr>
                                        <p:cTn id="9" dur="750" spd="-100000" fill="hold"/>
                                        <p:tgtEl>
                                          <p:spTgt spid="1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7.3781E-7 2.75079E-6 L -7.3781E-7 0.02156 " pathEditMode="relative" rAng="0" ptsTypes="AA">
                                      <p:cBhvr>
                                        <p:cTn id="14" dur="750" spd="-100000" fill="hold"/>
                                        <p:tgtEl>
                                          <p:spTgt spid="10"/>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nodeType="withEffect">
                                  <p:stCondLst>
                                    <p:cond delay="0"/>
                                  </p:stCondLst>
                                  <p:childTnLst>
                                    <p:animMotion origin="layout" path="M -2.27215E-7 -2.3241E-6 L 0.01545 -2.3241E-6 " pathEditMode="relative" rAng="0" ptsTypes="AA">
                                      <p:cBhvr>
                                        <p:cTn id="19" dur="750" spd="-100000" fill="hold"/>
                                        <p:tgtEl>
                                          <p:spTgt spid="2"/>
                                        </p:tgtEl>
                                        <p:attrNameLst>
                                          <p:attrName>ppt_x</p:attrName>
                                          <p:attrName>ppt_y</p:attrName>
                                        </p:attrNameLst>
                                      </p:cBhvr>
                                      <p:rCtr x="766" y="0"/>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0"/>
                                  </p:stCondLst>
                                  <p:childTnLst>
                                    <p:animMotion origin="layout" path="M -3.32653E-6 -2.12892E-6 L -3.32653E-6 0.02156 " pathEditMode="relative" rAng="0" ptsTypes="AA">
                                      <p:cBhvr>
                                        <p:cTn id="24" dur="750" spd="-100000" fill="hold"/>
                                        <p:tgtEl>
                                          <p:spTgt spid="5"/>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 name="Freeform: Shape 145">
            <a:extLst>
              <a:ext uri="{FF2B5EF4-FFF2-40B4-BE49-F238E27FC236}">
                <a16:creationId xmlns:a16="http://schemas.microsoft.com/office/drawing/2014/main" id="{1DF8EE1B-C3A2-4738-AB02-A1EB82E2BAB1}"/>
              </a:ext>
            </a:extLst>
          </p:cNvPr>
          <p:cNvSpPr/>
          <p:nvPr/>
        </p:nvSpPr>
        <p:spPr bwMode="auto">
          <a:xfrm rot="5400000">
            <a:off x="5413621" y="3634455"/>
            <a:ext cx="109728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6" name="Title 105"/>
          <p:cNvSpPr>
            <a:spLocks noGrp="1"/>
          </p:cNvSpPr>
          <p:nvPr>
            <p:ph type="title"/>
          </p:nvPr>
        </p:nvSpPr>
        <p:spPr/>
        <p:txBody>
          <a:bodyPr/>
          <a:lstStyle/>
          <a:p>
            <a:r>
              <a:rPr lang="en-US" dirty="0"/>
              <a:t>Protect data in cloud apps</a:t>
            </a:r>
          </a:p>
        </p:txBody>
      </p:sp>
      <p:sp>
        <p:nvSpPr>
          <p:cNvPr id="2" name="Rectangle 1"/>
          <p:cNvSpPr/>
          <p:nvPr/>
        </p:nvSpPr>
        <p:spPr bwMode="auto">
          <a:xfrm>
            <a:off x="356229" y="4590546"/>
            <a:ext cx="2434368" cy="900568"/>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p>
            <a:pPr defTabSz="932472" fontAlgn="base">
              <a:lnSpc>
                <a:spcPct val="90000"/>
              </a:lnSpc>
              <a:spcBef>
                <a:spcPct val="0"/>
              </a:spcBef>
              <a:spcAft>
                <a:spcPts val="800"/>
              </a:spcAft>
              <a:tabLst>
                <a:tab pos="524586" algn="l"/>
              </a:tabLst>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Role: </a:t>
            </a:r>
            <a:r>
              <a:rPr lang="en-US" sz="14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Finance</a:t>
            </a:r>
          </a:p>
          <a:p>
            <a:pPr defTabSz="932472" fontAlgn="base">
              <a:lnSpc>
                <a:spcPct val="90000"/>
              </a:lnSpc>
              <a:spcBef>
                <a:spcPct val="0"/>
              </a:spcBef>
              <a:spcAft>
                <a:spcPts val="800"/>
              </a:spcAft>
              <a:tabLst>
                <a:tab pos="524586" algn="l"/>
              </a:tabLst>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Group: </a:t>
            </a:r>
            <a:r>
              <a:rPr lang="en-US" sz="14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Contoso Finance</a:t>
            </a:r>
          </a:p>
          <a:p>
            <a:pPr defTabSz="932472" fontAlgn="base">
              <a:lnSpc>
                <a:spcPct val="90000"/>
              </a:lnSpc>
              <a:spcBef>
                <a:spcPct val="0"/>
              </a:spcBef>
              <a:spcAft>
                <a:spcPts val="800"/>
              </a:spcAft>
              <a:tabLst>
                <a:tab pos="524586" algn="l"/>
              </a:tabLst>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Office: </a:t>
            </a:r>
            <a:r>
              <a:rPr lang="en-US" sz="14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London, UK</a:t>
            </a:r>
          </a:p>
        </p:txBody>
      </p:sp>
      <p:sp>
        <p:nvSpPr>
          <p:cNvPr id="79" name="Rectangle 78"/>
          <p:cNvSpPr/>
          <p:nvPr/>
        </p:nvSpPr>
        <p:spPr bwMode="auto">
          <a:xfrm>
            <a:off x="3946634" y="4255463"/>
            <a:ext cx="1665452" cy="674031"/>
          </a:xfrm>
          <a:prstGeom prst="rect">
            <a:avLst/>
          </a:prstGeom>
        </p:spPr>
        <p:txBody>
          <a:bodyPr wrap="square">
            <a:spAutoFit/>
          </a:bodyPr>
          <a:lstStyle/>
          <a:p>
            <a:pPr defTabSz="932239">
              <a:lnSpc>
                <a:spcPct val="90000"/>
              </a:lnSpc>
            </a:pPr>
            <a:r>
              <a:rPr lang="en-US" sz="1050" kern="0" spc="120" dirty="0">
                <a:gradFill>
                  <a:gsLst>
                    <a:gs pos="0">
                      <a:schemeClr val="accent6"/>
                    </a:gs>
                    <a:gs pos="100000">
                      <a:schemeClr val="accent6"/>
                    </a:gs>
                  </a:gsLst>
                  <a:lin ang="16200000" scaled="1"/>
                </a:gradFill>
                <a:ea typeface="ＭＳ Ｐゴシック" charset="0"/>
                <a:cs typeface="Segoe UI Semibold" panose="020B0702040204020203" pitchFamily="34" charset="0"/>
              </a:rPr>
              <a:t>INTERNAL</a:t>
            </a:r>
            <a:b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t>Azure information </a:t>
            </a:r>
            <a:b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t>protection</a:t>
            </a:r>
          </a:p>
          <a:p>
            <a:pPr defTabSz="932239">
              <a:lnSpc>
                <a:spcPct val="90000"/>
              </a:lnSpc>
            </a:pPr>
            <a:endPar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endParaRPr>
          </a:p>
        </p:txBody>
      </p:sp>
      <p:sp>
        <p:nvSpPr>
          <p:cNvPr id="113" name="TextBox 112"/>
          <p:cNvSpPr txBox="1"/>
          <p:nvPr/>
        </p:nvSpPr>
        <p:spPr>
          <a:xfrm>
            <a:off x="7447739" y="2236617"/>
            <a:ext cx="2011680" cy="528606"/>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r>
              <a:rPr lang="en-US" dirty="0"/>
              <a:t>Identifies document </a:t>
            </a:r>
            <a:br>
              <a:rPr lang="en-US" dirty="0"/>
            </a:br>
            <a:r>
              <a:rPr lang="en-US" dirty="0"/>
              <a:t>tagged </a:t>
            </a:r>
            <a:r>
              <a:rPr lang="en-US" dirty="0">
                <a:gradFill>
                  <a:gsLst>
                    <a:gs pos="0">
                      <a:schemeClr val="accent6"/>
                    </a:gs>
                    <a:gs pos="100000">
                      <a:schemeClr val="accent6"/>
                    </a:gs>
                  </a:gsLst>
                  <a:lin ang="16200000" scaled="1"/>
                </a:gradFill>
              </a:rPr>
              <a:t>INTERNAL</a:t>
            </a:r>
            <a:r>
              <a:rPr lang="en-US" dirty="0"/>
              <a:t> being </a:t>
            </a:r>
            <a:br>
              <a:rPr lang="en-US" dirty="0"/>
            </a:br>
            <a:r>
              <a:rPr lang="en-US" dirty="0"/>
              <a:t>shared publicly</a:t>
            </a:r>
          </a:p>
        </p:txBody>
      </p:sp>
      <p:sp>
        <p:nvSpPr>
          <p:cNvPr id="116" name="TextBox 115"/>
          <p:cNvSpPr txBox="1"/>
          <p:nvPr/>
        </p:nvSpPr>
        <p:spPr>
          <a:xfrm>
            <a:off x="6265042" y="3432525"/>
            <a:ext cx="1233996" cy="383182"/>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r>
              <a:rPr lang="en-US" dirty="0"/>
              <a:t>Move to</a:t>
            </a:r>
            <a:br>
              <a:rPr lang="en-US" dirty="0"/>
            </a:br>
            <a:r>
              <a:rPr lang="en-US" dirty="0"/>
              <a:t>quarantine</a:t>
            </a:r>
          </a:p>
        </p:txBody>
      </p:sp>
      <p:sp>
        <p:nvSpPr>
          <p:cNvPr id="118" name="Rectangle 117"/>
          <p:cNvSpPr/>
          <p:nvPr/>
        </p:nvSpPr>
        <p:spPr bwMode="auto">
          <a:xfrm>
            <a:off x="6265042" y="4358048"/>
            <a:ext cx="1398905" cy="383182"/>
          </a:xfrm>
          <a:prstGeom prst="rect">
            <a:avLst/>
          </a:prstGeom>
        </p:spPr>
        <p:txBody>
          <a:bodyPr wrap="square">
            <a:spAutoFit/>
          </a:bodyPr>
          <a:lstStyle/>
          <a:p>
            <a:pPr defTabSz="932239">
              <a:lnSpc>
                <a:spcPct val="90000"/>
              </a:lnSpc>
            </a:pPr>
            <a: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t>Restricted</a:t>
            </a:r>
            <a:b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t>to owner</a:t>
            </a:r>
          </a:p>
        </p:txBody>
      </p:sp>
      <p:grpSp>
        <p:nvGrpSpPr>
          <p:cNvPr id="30" name="Group 29">
            <a:extLst>
              <a:ext uri="{FF2B5EF4-FFF2-40B4-BE49-F238E27FC236}">
                <a16:creationId xmlns:a16="http://schemas.microsoft.com/office/drawing/2014/main" id="{8C0DDC8A-5E89-48D5-9ADA-AE51B9307DAD}"/>
              </a:ext>
            </a:extLst>
          </p:cNvPr>
          <p:cNvGrpSpPr/>
          <p:nvPr/>
        </p:nvGrpSpPr>
        <p:grpSpPr>
          <a:xfrm>
            <a:off x="2900041" y="3559884"/>
            <a:ext cx="932603" cy="932603"/>
            <a:chOff x="2900041" y="3234909"/>
            <a:chExt cx="932603" cy="932603"/>
          </a:xfrm>
        </p:grpSpPr>
        <p:sp>
          <p:nvSpPr>
            <p:cNvPr id="205" name="Oval 204"/>
            <p:cNvSpPr/>
            <p:nvPr/>
          </p:nvSpPr>
          <p:spPr bwMode="auto">
            <a:xfrm>
              <a:off x="2900041" y="3234909"/>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nvGrpSpPr>
            <p:cNvPr id="206" name="Group 205"/>
            <p:cNvGrpSpPr/>
            <p:nvPr/>
          </p:nvGrpSpPr>
          <p:grpSpPr>
            <a:xfrm>
              <a:off x="3184924" y="3460880"/>
              <a:ext cx="362837" cy="480660"/>
              <a:chOff x="7063209" y="2163774"/>
              <a:chExt cx="658103" cy="834116"/>
            </a:xfrm>
          </p:grpSpPr>
          <p:sp>
            <p:nvSpPr>
              <p:cNvPr id="207"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Rectangle 31"/>
              <p:cNvSpPr>
                <a:spLocks noChangeArrowheads="1"/>
              </p:cNvSpPr>
              <p:nvPr/>
            </p:nvSpPr>
            <p:spPr bwMode="auto">
              <a:xfrm>
                <a:off x="7155849" y="2376905"/>
                <a:ext cx="102229" cy="243795"/>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Rectangle 32"/>
              <p:cNvSpPr>
                <a:spLocks noChangeArrowheads="1"/>
              </p:cNvSpPr>
              <p:nvPr/>
            </p:nvSpPr>
            <p:spPr bwMode="auto">
              <a:xfrm>
                <a:off x="7312388" y="2448970"/>
                <a:ext cx="76671" cy="171731"/>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Rectangle 33"/>
              <p:cNvSpPr>
                <a:spLocks noChangeArrowheads="1"/>
              </p:cNvSpPr>
              <p:nvPr/>
            </p:nvSpPr>
            <p:spPr bwMode="auto">
              <a:xfrm>
                <a:off x="7441772" y="2501103"/>
                <a:ext cx="65491" cy="119599"/>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Line 35"/>
              <p:cNvSpPr>
                <a:spLocks noChangeShapeType="1"/>
              </p:cNvSpPr>
              <p:nvPr/>
            </p:nvSpPr>
            <p:spPr bwMode="auto">
              <a:xfrm flipH="1">
                <a:off x="7155849" y="2709631"/>
                <a:ext cx="175708"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36"/>
              <p:cNvSpPr>
                <a:spLocks noChangeShapeType="1"/>
              </p:cNvSpPr>
              <p:nvPr/>
            </p:nvSpPr>
            <p:spPr bwMode="auto">
              <a:xfrm flipH="1">
                <a:off x="7155849" y="2800098"/>
                <a:ext cx="132579"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37"/>
              <p:cNvSpPr>
                <a:spLocks noChangeShapeType="1"/>
              </p:cNvSpPr>
              <p:nvPr/>
            </p:nvSpPr>
            <p:spPr bwMode="auto">
              <a:xfrm flipH="1">
                <a:off x="7155849" y="2884430"/>
                <a:ext cx="175708"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38"/>
              <p:cNvSpPr>
                <a:spLocks noChangeShapeType="1"/>
              </p:cNvSpPr>
              <p:nvPr/>
            </p:nvSpPr>
            <p:spPr bwMode="auto">
              <a:xfrm flipH="1">
                <a:off x="7449759" y="2709631"/>
                <a:ext cx="175708"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39"/>
              <p:cNvSpPr>
                <a:spLocks noChangeShapeType="1"/>
              </p:cNvSpPr>
              <p:nvPr/>
            </p:nvSpPr>
            <p:spPr bwMode="auto">
              <a:xfrm flipH="1">
                <a:off x="7449759" y="2800098"/>
                <a:ext cx="134177"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40"/>
              <p:cNvSpPr>
                <a:spLocks noChangeShapeType="1"/>
              </p:cNvSpPr>
              <p:nvPr/>
            </p:nvSpPr>
            <p:spPr bwMode="auto">
              <a:xfrm flipH="1">
                <a:off x="7449759" y="2884430"/>
                <a:ext cx="175708"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8" name="Group 27">
            <a:extLst>
              <a:ext uri="{FF2B5EF4-FFF2-40B4-BE49-F238E27FC236}">
                <a16:creationId xmlns:a16="http://schemas.microsoft.com/office/drawing/2014/main" id="{14E21811-32F4-433B-AAF1-1422CA0E4973}"/>
              </a:ext>
            </a:extLst>
          </p:cNvPr>
          <p:cNvGrpSpPr/>
          <p:nvPr/>
        </p:nvGrpSpPr>
        <p:grpSpPr>
          <a:xfrm>
            <a:off x="3542847" y="4264681"/>
            <a:ext cx="425330" cy="350746"/>
            <a:chOff x="3542847" y="3939706"/>
            <a:chExt cx="425330" cy="350746"/>
          </a:xfrm>
        </p:grpSpPr>
        <p:sp>
          <p:nvSpPr>
            <p:cNvPr id="231" name="Freeform 15"/>
            <p:cNvSpPr>
              <a:spLocks noEditPoints="1"/>
            </p:cNvSpPr>
            <p:nvPr/>
          </p:nvSpPr>
          <p:spPr bwMode="auto">
            <a:xfrm flipH="1">
              <a:off x="3617426" y="3939706"/>
              <a:ext cx="350751" cy="350746"/>
            </a:xfrm>
            <a:custGeom>
              <a:avLst/>
              <a:gdLst>
                <a:gd name="T0" fmla="*/ 97 w 128"/>
                <a:gd name="T1" fmla="*/ 64 h 128"/>
                <a:gd name="T2" fmla="*/ 128 w 128"/>
                <a:gd name="T3" fmla="*/ 32 h 128"/>
                <a:gd name="T4" fmla="*/ 96 w 128"/>
                <a:gd name="T5" fmla="*/ 0 h 128"/>
                <a:gd name="T6" fmla="*/ 64 w 128"/>
                <a:gd name="T7" fmla="*/ 32 h 128"/>
                <a:gd name="T8" fmla="*/ 52 w 128"/>
                <a:gd name="T9" fmla="*/ 32 h 128"/>
                <a:gd name="T10" fmla="*/ 0 w 128"/>
                <a:gd name="T11" fmla="*/ 84 h 128"/>
                <a:gd name="T12" fmla="*/ 44 w 128"/>
                <a:gd name="T13" fmla="*/ 128 h 128"/>
                <a:gd name="T14" fmla="*/ 97 w 128"/>
                <a:gd name="T15" fmla="*/ 76 h 128"/>
                <a:gd name="T16" fmla="*/ 97 w 128"/>
                <a:gd name="T17" fmla="*/ 64 h 128"/>
                <a:gd name="T18" fmla="*/ 96 w 128"/>
                <a:gd name="T19" fmla="*/ 8 h 128"/>
                <a:gd name="T20" fmla="*/ 120 w 128"/>
                <a:gd name="T21" fmla="*/ 32 h 128"/>
                <a:gd name="T22" fmla="*/ 97 w 128"/>
                <a:gd name="T23" fmla="*/ 56 h 128"/>
                <a:gd name="T24" fmla="*/ 97 w 128"/>
                <a:gd name="T25" fmla="*/ 32 h 128"/>
                <a:gd name="T26" fmla="*/ 72 w 128"/>
                <a:gd name="T27" fmla="*/ 32 h 128"/>
                <a:gd name="T28" fmla="*/ 96 w 128"/>
                <a:gd name="T29" fmla="*/ 8 h 128"/>
                <a:gd name="T30" fmla="*/ 89 w 128"/>
                <a:gd name="T31" fmla="*/ 73 h 128"/>
                <a:gd name="T32" fmla="*/ 44 w 128"/>
                <a:gd name="T33" fmla="*/ 116 h 128"/>
                <a:gd name="T34" fmla="*/ 12 w 128"/>
                <a:gd name="T35" fmla="*/ 84 h 128"/>
                <a:gd name="T36" fmla="*/ 55 w 128"/>
                <a:gd name="T37" fmla="*/ 40 h 128"/>
                <a:gd name="T38" fmla="*/ 65 w 128"/>
                <a:gd name="T39" fmla="*/ 40 h 128"/>
                <a:gd name="T40" fmla="*/ 74 w 128"/>
                <a:gd name="T41" fmla="*/ 54 h 128"/>
                <a:gd name="T42" fmla="*/ 79 w 128"/>
                <a:gd name="T43" fmla="*/ 49 h 128"/>
                <a:gd name="T44" fmla="*/ 74 w 128"/>
                <a:gd name="T45" fmla="*/ 40 h 128"/>
                <a:gd name="T46" fmla="*/ 89 w 128"/>
                <a:gd name="T47" fmla="*/ 40 h 128"/>
                <a:gd name="T48" fmla="*/ 89 w 128"/>
                <a:gd name="T4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97" y="64"/>
                  </a:moveTo>
                  <a:cubicBezTo>
                    <a:pt x="114" y="64"/>
                    <a:pt x="128" y="49"/>
                    <a:pt x="128" y="32"/>
                  </a:cubicBezTo>
                  <a:cubicBezTo>
                    <a:pt x="128" y="14"/>
                    <a:pt x="114" y="0"/>
                    <a:pt x="96" y="0"/>
                  </a:cubicBezTo>
                  <a:cubicBezTo>
                    <a:pt x="79" y="0"/>
                    <a:pt x="64" y="14"/>
                    <a:pt x="64" y="32"/>
                  </a:cubicBezTo>
                  <a:cubicBezTo>
                    <a:pt x="52" y="32"/>
                    <a:pt x="52" y="32"/>
                    <a:pt x="52" y="32"/>
                  </a:cubicBezTo>
                  <a:cubicBezTo>
                    <a:pt x="0" y="84"/>
                    <a:pt x="0" y="84"/>
                    <a:pt x="0" y="84"/>
                  </a:cubicBezTo>
                  <a:cubicBezTo>
                    <a:pt x="44" y="128"/>
                    <a:pt x="44" y="128"/>
                    <a:pt x="44" y="128"/>
                  </a:cubicBezTo>
                  <a:cubicBezTo>
                    <a:pt x="97" y="76"/>
                    <a:pt x="97" y="76"/>
                    <a:pt x="97" y="76"/>
                  </a:cubicBezTo>
                  <a:lnTo>
                    <a:pt x="97" y="64"/>
                  </a:lnTo>
                  <a:close/>
                  <a:moveTo>
                    <a:pt x="96" y="8"/>
                  </a:moveTo>
                  <a:cubicBezTo>
                    <a:pt x="110" y="8"/>
                    <a:pt x="120" y="18"/>
                    <a:pt x="120" y="32"/>
                  </a:cubicBezTo>
                  <a:cubicBezTo>
                    <a:pt x="120" y="45"/>
                    <a:pt x="110" y="56"/>
                    <a:pt x="97" y="56"/>
                  </a:cubicBezTo>
                  <a:cubicBezTo>
                    <a:pt x="97" y="32"/>
                    <a:pt x="97" y="32"/>
                    <a:pt x="97" y="32"/>
                  </a:cubicBezTo>
                  <a:cubicBezTo>
                    <a:pt x="72" y="32"/>
                    <a:pt x="72" y="32"/>
                    <a:pt x="72" y="32"/>
                  </a:cubicBezTo>
                  <a:cubicBezTo>
                    <a:pt x="72" y="18"/>
                    <a:pt x="83" y="8"/>
                    <a:pt x="96" y="8"/>
                  </a:cubicBezTo>
                  <a:close/>
                  <a:moveTo>
                    <a:pt x="89" y="73"/>
                  </a:moveTo>
                  <a:cubicBezTo>
                    <a:pt x="44" y="116"/>
                    <a:pt x="44" y="116"/>
                    <a:pt x="44" y="116"/>
                  </a:cubicBezTo>
                  <a:cubicBezTo>
                    <a:pt x="12" y="84"/>
                    <a:pt x="12" y="84"/>
                    <a:pt x="12" y="84"/>
                  </a:cubicBezTo>
                  <a:cubicBezTo>
                    <a:pt x="55" y="40"/>
                    <a:pt x="55" y="40"/>
                    <a:pt x="55" y="40"/>
                  </a:cubicBezTo>
                  <a:cubicBezTo>
                    <a:pt x="65" y="40"/>
                    <a:pt x="65" y="40"/>
                    <a:pt x="65" y="40"/>
                  </a:cubicBezTo>
                  <a:cubicBezTo>
                    <a:pt x="67" y="45"/>
                    <a:pt x="70" y="50"/>
                    <a:pt x="74" y="54"/>
                  </a:cubicBezTo>
                  <a:cubicBezTo>
                    <a:pt x="79" y="49"/>
                    <a:pt x="79" y="49"/>
                    <a:pt x="79" y="49"/>
                  </a:cubicBezTo>
                  <a:cubicBezTo>
                    <a:pt x="77" y="46"/>
                    <a:pt x="75" y="43"/>
                    <a:pt x="74" y="40"/>
                  </a:cubicBezTo>
                  <a:cubicBezTo>
                    <a:pt x="89" y="40"/>
                    <a:pt x="89" y="40"/>
                    <a:pt x="89" y="40"/>
                  </a:cubicBezTo>
                  <a:lnTo>
                    <a:pt x="89" y="73"/>
                  </a:lnTo>
                  <a:close/>
                </a:path>
              </a:pathLst>
            </a:custGeom>
            <a:solidFill>
              <a:schemeClr val="accent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 name="Oval 3"/>
            <p:cNvSpPr/>
            <p:nvPr/>
          </p:nvSpPr>
          <p:spPr bwMode="auto">
            <a:xfrm>
              <a:off x="3542847" y="3957953"/>
              <a:ext cx="127203" cy="127203"/>
            </a:xfrm>
            <a:prstGeom prst="ellipse">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AEEDF6DE-69B9-4D6C-92E5-4E6672F9226F}"/>
              </a:ext>
            </a:extLst>
          </p:cNvPr>
          <p:cNvSpPr txBox="1"/>
          <p:nvPr/>
        </p:nvSpPr>
        <p:spPr>
          <a:xfrm>
            <a:off x="10696945" y="4590546"/>
            <a:ext cx="1632056" cy="383182"/>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pPr algn="ctr"/>
            <a:r>
              <a:rPr lang="en-US" dirty="0"/>
              <a:t>Admin notified about problem</a:t>
            </a:r>
          </a:p>
        </p:txBody>
      </p:sp>
      <p:grpSp>
        <p:nvGrpSpPr>
          <p:cNvPr id="29" name="Group 28">
            <a:extLst>
              <a:ext uri="{FF2B5EF4-FFF2-40B4-BE49-F238E27FC236}">
                <a16:creationId xmlns:a16="http://schemas.microsoft.com/office/drawing/2014/main" id="{541455B1-3EB5-4AB9-8567-B3004B3F7FFF}"/>
              </a:ext>
            </a:extLst>
          </p:cNvPr>
          <p:cNvGrpSpPr/>
          <p:nvPr/>
        </p:nvGrpSpPr>
        <p:grpSpPr>
          <a:xfrm>
            <a:off x="463102" y="3197071"/>
            <a:ext cx="936862" cy="1295416"/>
            <a:chOff x="463102" y="2872096"/>
            <a:chExt cx="936862" cy="1295416"/>
          </a:xfrm>
        </p:grpSpPr>
        <p:sp>
          <p:nvSpPr>
            <p:cNvPr id="77" name="TextBox 76">
              <a:extLst>
                <a:ext uri="{FF2B5EF4-FFF2-40B4-BE49-F238E27FC236}">
                  <a16:creationId xmlns:a16="http://schemas.microsoft.com/office/drawing/2014/main" id="{5AC697B4-1E55-46E3-8BF6-3DC75F1A0DB2}"/>
                </a:ext>
              </a:extLst>
            </p:cNvPr>
            <p:cNvSpPr txBox="1"/>
            <p:nvPr/>
          </p:nvSpPr>
          <p:spPr>
            <a:xfrm>
              <a:off x="463102" y="2872096"/>
              <a:ext cx="936862" cy="286232"/>
            </a:xfrm>
            <a:prstGeom prst="rect">
              <a:avLst/>
            </a:prstGeom>
          </p:spPr>
          <p:txBody>
            <a:bodyPr wrap="square">
              <a:spAutoFit/>
            </a:bodyPr>
            <a:lstStyle>
              <a:defPPr>
                <a:defRPr lang="en-US"/>
              </a:defPPr>
              <a:lvl1pPr algn="ctr" defTabSz="932239">
                <a:lnSpc>
                  <a:spcPct val="90000"/>
                </a:lnSpc>
                <a:defRPr sz="2000" b="1" kern="0">
                  <a:gradFill>
                    <a:gsLst>
                      <a:gs pos="1250">
                        <a:schemeClr val="tx1"/>
                      </a:gs>
                      <a:gs pos="98000">
                        <a:schemeClr val="tx1"/>
                      </a:gs>
                    </a:gsLst>
                    <a:lin ang="5400000" scaled="0"/>
                  </a:gradFill>
                  <a:latin typeface="Segoe UI"/>
                  <a:ea typeface="ＭＳ Ｐゴシック" charset="0"/>
                  <a:cs typeface="Segoe UI Semibold" panose="020B0702040204020203" pitchFamily="34" charset="0"/>
                </a:defRPr>
              </a:lvl1pPr>
            </a:lstStyle>
            <a:p>
              <a:r>
                <a:rPr lang="en-US" sz="1400" b="0" spc="120" dirty="0">
                  <a:gradFill>
                    <a:gsLst>
                      <a:gs pos="0">
                        <a:schemeClr val="tx1"/>
                      </a:gs>
                      <a:gs pos="100000">
                        <a:schemeClr val="tx1"/>
                      </a:gs>
                    </a:gsLst>
                    <a:lin ang="16200000" scaled="1"/>
                  </a:gradFill>
                  <a:latin typeface="Segoe UI Semibold" panose="020B0702040204020203" pitchFamily="34" charset="0"/>
                </a:rPr>
                <a:t>User</a:t>
              </a:r>
            </a:p>
          </p:txBody>
        </p:sp>
        <p:grpSp>
          <p:nvGrpSpPr>
            <p:cNvPr id="110" name="Group 109">
              <a:extLst>
                <a:ext uri="{FF2B5EF4-FFF2-40B4-BE49-F238E27FC236}">
                  <a16:creationId xmlns:a16="http://schemas.microsoft.com/office/drawing/2014/main" id="{C6C65B43-44E7-46EB-B2E0-733D69FB680C}"/>
                </a:ext>
              </a:extLst>
            </p:cNvPr>
            <p:cNvGrpSpPr/>
            <p:nvPr/>
          </p:nvGrpSpPr>
          <p:grpSpPr>
            <a:xfrm>
              <a:off x="465232" y="3234909"/>
              <a:ext cx="932603" cy="932603"/>
              <a:chOff x="1173344" y="2616169"/>
              <a:chExt cx="932603" cy="932603"/>
            </a:xfrm>
          </p:grpSpPr>
          <p:sp>
            <p:nvSpPr>
              <p:cNvPr id="112" name="Oval 111">
                <a:extLst>
                  <a:ext uri="{FF2B5EF4-FFF2-40B4-BE49-F238E27FC236}">
                    <a16:creationId xmlns:a16="http://schemas.microsoft.com/office/drawing/2014/main" id="{3E39FA3C-63CF-4688-AFFD-FFFEF97F58BC}"/>
                  </a:ext>
                </a:extLst>
              </p:cNvPr>
              <p:cNvSpPr/>
              <p:nvPr/>
            </p:nvSpPr>
            <p:spPr bwMode="auto">
              <a:xfrm>
                <a:off x="1173344" y="2616169"/>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people_4" title="Icon of a person">
                <a:extLst>
                  <a:ext uri="{FF2B5EF4-FFF2-40B4-BE49-F238E27FC236}">
                    <a16:creationId xmlns:a16="http://schemas.microsoft.com/office/drawing/2014/main" id="{BFD7298A-D65A-40CB-B9DF-7DD404E0294C}"/>
                  </a:ext>
                </a:extLst>
              </p:cNvPr>
              <p:cNvSpPr>
                <a:spLocks noChangeAspect="1" noEditPoints="1"/>
              </p:cNvSpPr>
              <p:nvPr/>
            </p:nvSpPr>
            <p:spPr bwMode="auto">
              <a:xfrm>
                <a:off x="1478194" y="289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9" name="TextBox 98"/>
          <p:cNvSpPr txBox="1"/>
          <p:nvPr/>
        </p:nvSpPr>
        <p:spPr>
          <a:xfrm>
            <a:off x="7663947" y="3122522"/>
            <a:ext cx="1529106" cy="424732"/>
          </a:xfrm>
          <a:prstGeom prst="rect">
            <a:avLst/>
          </a:prstGeom>
        </p:spPr>
        <p:txBody>
          <a:bodyPr wrap="square">
            <a:spAutoFit/>
          </a:bodyPr>
          <a:lstStyle>
            <a:defPPr>
              <a:defRPr lang="en-US"/>
            </a:defPPr>
            <a:lvl1pPr algn="ctr" defTabSz="932239">
              <a:lnSpc>
                <a:spcPct val="90000"/>
              </a:lnSpc>
              <a:defRPr sz="1400" b="0" kern="0" spc="12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defRPr>
            </a:lvl1pPr>
          </a:lstStyle>
          <a:p>
            <a:r>
              <a:rPr lang="en-US" sz="1200" dirty="0"/>
              <a:t>Cloud App </a:t>
            </a:r>
            <a:br>
              <a:rPr lang="en-US" sz="1200" dirty="0"/>
            </a:br>
            <a:r>
              <a:rPr lang="en-US" sz="1200" dirty="0"/>
              <a:t>Security Portal</a:t>
            </a:r>
          </a:p>
        </p:txBody>
      </p:sp>
      <p:grpSp>
        <p:nvGrpSpPr>
          <p:cNvPr id="23" name="Group 22">
            <a:extLst>
              <a:ext uri="{FF2B5EF4-FFF2-40B4-BE49-F238E27FC236}">
                <a16:creationId xmlns:a16="http://schemas.microsoft.com/office/drawing/2014/main" id="{22DEABA3-2D38-439C-AEAE-59BC5230E67E}"/>
              </a:ext>
            </a:extLst>
          </p:cNvPr>
          <p:cNvGrpSpPr/>
          <p:nvPr/>
        </p:nvGrpSpPr>
        <p:grpSpPr>
          <a:xfrm>
            <a:off x="5495960" y="2064240"/>
            <a:ext cx="932603" cy="932603"/>
            <a:chOff x="5495960" y="1792421"/>
            <a:chExt cx="932603" cy="932603"/>
          </a:xfrm>
        </p:grpSpPr>
        <p:grpSp>
          <p:nvGrpSpPr>
            <p:cNvPr id="12" name="Group 11">
              <a:extLst>
                <a:ext uri="{FF2B5EF4-FFF2-40B4-BE49-F238E27FC236}">
                  <a16:creationId xmlns:a16="http://schemas.microsoft.com/office/drawing/2014/main" id="{319CAC51-C049-441A-9CE9-47D74C12A982}"/>
                </a:ext>
              </a:extLst>
            </p:cNvPr>
            <p:cNvGrpSpPr/>
            <p:nvPr/>
          </p:nvGrpSpPr>
          <p:grpSpPr>
            <a:xfrm>
              <a:off x="5609347" y="2026634"/>
              <a:ext cx="705828" cy="464176"/>
              <a:chOff x="3641455" y="1975200"/>
              <a:chExt cx="1077720" cy="708743"/>
            </a:xfrm>
          </p:grpSpPr>
          <p:sp>
            <p:nvSpPr>
              <p:cNvPr id="201" name="Freeform 5"/>
              <p:cNvSpPr>
                <a:spLocks/>
              </p:cNvSpPr>
              <p:nvPr/>
            </p:nvSpPr>
            <p:spPr bwMode="auto">
              <a:xfrm>
                <a:off x="3641455" y="1975200"/>
                <a:ext cx="1008617" cy="61143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a:solidFill>
                  <a:srgbClr val="0070C0"/>
                </a:solid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5A6BE564-E341-445C-9B50-D51658C8DB77}"/>
                  </a:ext>
                </a:extLst>
              </p:cNvPr>
              <p:cNvSpPr/>
              <p:nvPr/>
            </p:nvSpPr>
            <p:spPr bwMode="auto">
              <a:xfrm>
                <a:off x="4268713" y="2318760"/>
                <a:ext cx="409144" cy="31653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230206" y="2254880"/>
                <a:ext cx="488969" cy="429063"/>
                <a:chOff x="4269503" y="2769504"/>
                <a:chExt cx="479425" cy="420688"/>
              </a:xfrm>
              <a:solidFill>
                <a:srgbClr val="0078D7"/>
              </a:solidFill>
            </p:grpSpPr>
            <p:sp>
              <p:nvSpPr>
                <p:cNvPr id="154" name="Freeform 87"/>
                <p:cNvSpPr>
                  <a:spLocks noChangeAspect="1" noEditPoints="1"/>
                </p:cNvSpPr>
                <p:nvPr/>
              </p:nvSpPr>
              <p:spPr bwMode="auto">
                <a:xfrm>
                  <a:off x="4390358" y="2901977"/>
                  <a:ext cx="234960" cy="234960"/>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2 w 120"/>
                    <a:gd name="T15" fmla="*/ 76 h 120"/>
                    <a:gd name="T16" fmla="*/ 112 w 120"/>
                    <a:gd name="T17" fmla="*/ 68 h 120"/>
                    <a:gd name="T18" fmla="*/ 80 w 120"/>
                    <a:gd name="T19" fmla="*/ 21 h 120"/>
                    <a:gd name="T20" fmla="*/ 80 w 120"/>
                    <a:gd name="T21" fmla="*/ 20 h 120"/>
                    <a:gd name="T22" fmla="*/ 60 w 120"/>
                    <a:gd name="T23" fmla="*/ 0 h 120"/>
                    <a:gd name="T24" fmla="*/ 40 w 120"/>
                    <a:gd name="T25" fmla="*/ 20 h 120"/>
                    <a:gd name="T26" fmla="*/ 40 w 120"/>
                    <a:gd name="T27" fmla="*/ 21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9 h 120"/>
                    <a:gd name="T58" fmla="*/ 60 w 120"/>
                    <a:gd name="T59" fmla="*/ 40 h 120"/>
                    <a:gd name="T60" fmla="*/ 79 w 120"/>
                    <a:gd name="T61" fmla="*/ 29 h 120"/>
                    <a:gd name="T62" fmla="*/ 104 w 120"/>
                    <a:gd name="T63" fmla="*/ 68 h 120"/>
                    <a:gd name="T64" fmla="*/ 104 w 120"/>
                    <a:gd name="T65" fmla="*/ 73 h 120"/>
                    <a:gd name="T66" fmla="*/ 100 w 120"/>
                    <a:gd name="T67" fmla="*/ 72 h 120"/>
                    <a:gd name="T68" fmla="*/ 80 w 120"/>
                    <a:gd name="T69" fmla="*/ 92 h 120"/>
                    <a:gd name="T70" fmla="*/ 85 w 120"/>
                    <a:gd name="T71" fmla="*/ 105 h 120"/>
                    <a:gd name="T72" fmla="*/ 60 w 120"/>
                    <a:gd name="T73" fmla="*/ 112 h 120"/>
                    <a:gd name="T74" fmla="*/ 36 w 120"/>
                    <a:gd name="T75" fmla="*/ 105 h 120"/>
                    <a:gd name="T76" fmla="*/ 40 w 120"/>
                    <a:gd name="T77" fmla="*/ 92 h 120"/>
                    <a:gd name="T78" fmla="*/ 20 w 120"/>
                    <a:gd name="T79" fmla="*/ 72 h 120"/>
                    <a:gd name="T80" fmla="*/ 16 w 120"/>
                    <a:gd name="T81" fmla="*/ 73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4"/>
                        <a:pt x="9" y="112"/>
                        <a:pt x="20" y="112"/>
                      </a:cubicBezTo>
                      <a:cubicBezTo>
                        <a:pt x="24" y="112"/>
                        <a:pt x="27" y="112"/>
                        <a:pt x="29" y="110"/>
                      </a:cubicBezTo>
                      <a:cubicBezTo>
                        <a:pt x="38" y="117"/>
                        <a:pt x="49" y="120"/>
                        <a:pt x="60" y="120"/>
                      </a:cubicBezTo>
                      <a:cubicBezTo>
                        <a:pt x="72" y="120"/>
                        <a:pt x="83" y="117"/>
                        <a:pt x="91" y="110"/>
                      </a:cubicBezTo>
                      <a:cubicBezTo>
                        <a:pt x="94" y="112"/>
                        <a:pt x="97" y="112"/>
                        <a:pt x="100" y="112"/>
                      </a:cubicBezTo>
                      <a:cubicBezTo>
                        <a:pt x="111" y="112"/>
                        <a:pt x="120" y="104"/>
                        <a:pt x="120" y="92"/>
                      </a:cubicBezTo>
                      <a:cubicBezTo>
                        <a:pt x="120" y="86"/>
                        <a:pt x="117" y="80"/>
                        <a:pt x="112" y="76"/>
                      </a:cubicBezTo>
                      <a:cubicBezTo>
                        <a:pt x="112" y="74"/>
                        <a:pt x="112" y="71"/>
                        <a:pt x="112" y="68"/>
                      </a:cubicBezTo>
                      <a:cubicBezTo>
                        <a:pt x="112" y="47"/>
                        <a:pt x="99" y="28"/>
                        <a:pt x="80" y="21"/>
                      </a:cubicBezTo>
                      <a:cubicBezTo>
                        <a:pt x="80" y="20"/>
                        <a:pt x="80" y="20"/>
                        <a:pt x="80" y="20"/>
                      </a:cubicBezTo>
                      <a:cubicBezTo>
                        <a:pt x="80" y="9"/>
                        <a:pt x="71" y="0"/>
                        <a:pt x="60" y="0"/>
                      </a:cubicBezTo>
                      <a:cubicBezTo>
                        <a:pt x="49" y="0"/>
                        <a:pt x="40" y="9"/>
                        <a:pt x="40" y="20"/>
                      </a:cubicBezTo>
                      <a:cubicBezTo>
                        <a:pt x="40" y="20"/>
                        <a:pt x="40" y="20"/>
                        <a:pt x="40" y="21"/>
                      </a:cubicBezTo>
                      <a:cubicBezTo>
                        <a:pt x="21" y="28"/>
                        <a:pt x="8" y="47"/>
                        <a:pt x="8" y="68"/>
                      </a:cubicBezTo>
                      <a:cubicBezTo>
                        <a:pt x="8" y="71"/>
                        <a:pt x="9" y="74"/>
                        <a:pt x="9" y="76"/>
                      </a:cubicBezTo>
                      <a:cubicBezTo>
                        <a:pt x="4" y="80"/>
                        <a:pt x="0" y="86"/>
                        <a:pt x="0" y="92"/>
                      </a:cubicBezTo>
                      <a:moveTo>
                        <a:pt x="100" y="104"/>
                      </a:moveTo>
                      <a:cubicBezTo>
                        <a:pt x="94" y="104"/>
                        <a:pt x="88" y="99"/>
                        <a:pt x="88" y="92"/>
                      </a:cubicBezTo>
                      <a:cubicBezTo>
                        <a:pt x="88" y="86"/>
                        <a:pt x="94" y="80"/>
                        <a:pt x="100" y="80"/>
                      </a:cubicBezTo>
                      <a:cubicBezTo>
                        <a:pt x="107" y="80"/>
                        <a:pt x="112" y="86"/>
                        <a:pt x="112" y="92"/>
                      </a:cubicBezTo>
                      <a:cubicBezTo>
                        <a:pt x="112" y="99"/>
                        <a:pt x="107" y="104"/>
                        <a:pt x="100" y="104"/>
                      </a:cubicBezTo>
                      <a:moveTo>
                        <a:pt x="60" y="8"/>
                      </a:moveTo>
                      <a:cubicBezTo>
                        <a:pt x="67" y="8"/>
                        <a:pt x="72" y="14"/>
                        <a:pt x="72" y="20"/>
                      </a:cubicBezTo>
                      <a:cubicBezTo>
                        <a:pt x="72" y="27"/>
                        <a:pt x="67" y="32"/>
                        <a:pt x="60" y="32"/>
                      </a:cubicBezTo>
                      <a:cubicBezTo>
                        <a:pt x="54" y="32"/>
                        <a:pt x="48" y="27"/>
                        <a:pt x="48" y="20"/>
                      </a:cubicBezTo>
                      <a:cubicBezTo>
                        <a:pt x="48" y="14"/>
                        <a:pt x="54" y="8"/>
                        <a:pt x="60" y="8"/>
                      </a:cubicBezTo>
                      <a:moveTo>
                        <a:pt x="16" y="68"/>
                      </a:moveTo>
                      <a:cubicBezTo>
                        <a:pt x="16" y="51"/>
                        <a:pt x="27" y="35"/>
                        <a:pt x="42" y="29"/>
                      </a:cubicBezTo>
                      <a:cubicBezTo>
                        <a:pt x="45" y="36"/>
                        <a:pt x="52" y="40"/>
                        <a:pt x="60" y="40"/>
                      </a:cubicBezTo>
                      <a:cubicBezTo>
                        <a:pt x="68" y="40"/>
                        <a:pt x="75" y="36"/>
                        <a:pt x="79" y="29"/>
                      </a:cubicBezTo>
                      <a:cubicBezTo>
                        <a:pt x="94" y="35"/>
                        <a:pt x="104" y="51"/>
                        <a:pt x="104" y="68"/>
                      </a:cubicBezTo>
                      <a:cubicBezTo>
                        <a:pt x="104" y="70"/>
                        <a:pt x="104" y="71"/>
                        <a:pt x="104" y="73"/>
                      </a:cubicBezTo>
                      <a:cubicBezTo>
                        <a:pt x="103" y="73"/>
                        <a:pt x="102" y="72"/>
                        <a:pt x="100" y="72"/>
                      </a:cubicBezTo>
                      <a:cubicBezTo>
                        <a:pt x="89" y="72"/>
                        <a:pt x="80" y="81"/>
                        <a:pt x="80" y="92"/>
                      </a:cubicBezTo>
                      <a:cubicBezTo>
                        <a:pt x="80" y="97"/>
                        <a:pt x="82" y="102"/>
                        <a:pt x="85" y="105"/>
                      </a:cubicBezTo>
                      <a:cubicBezTo>
                        <a:pt x="78" y="110"/>
                        <a:pt x="69" y="112"/>
                        <a:pt x="60" y="112"/>
                      </a:cubicBezTo>
                      <a:cubicBezTo>
                        <a:pt x="51" y="112"/>
                        <a:pt x="43" y="110"/>
                        <a:pt x="36" y="105"/>
                      </a:cubicBezTo>
                      <a:cubicBezTo>
                        <a:pt x="39" y="102"/>
                        <a:pt x="40" y="97"/>
                        <a:pt x="40" y="92"/>
                      </a:cubicBezTo>
                      <a:cubicBezTo>
                        <a:pt x="40" y="81"/>
                        <a:pt x="31" y="72"/>
                        <a:pt x="20" y="72"/>
                      </a:cubicBezTo>
                      <a:cubicBezTo>
                        <a:pt x="19" y="72"/>
                        <a:pt x="18" y="73"/>
                        <a:pt x="16" y="73"/>
                      </a:cubicBezTo>
                      <a:cubicBezTo>
                        <a:pt x="16" y="71"/>
                        <a:pt x="16" y="70"/>
                        <a:pt x="16" y="68"/>
                      </a:cubicBezTo>
                      <a:moveTo>
                        <a:pt x="20" y="80"/>
                      </a:moveTo>
                      <a:cubicBezTo>
                        <a:pt x="27" y="80"/>
                        <a:pt x="32" y="86"/>
                        <a:pt x="32" y="92"/>
                      </a:cubicBezTo>
                      <a:cubicBezTo>
                        <a:pt x="32" y="99"/>
                        <a:pt x="27" y="104"/>
                        <a:pt x="20" y="104"/>
                      </a:cubicBezTo>
                      <a:cubicBezTo>
                        <a:pt x="14" y="104"/>
                        <a:pt x="8" y="99"/>
                        <a:pt x="8" y="92"/>
                      </a:cubicBezTo>
                      <a:cubicBezTo>
                        <a:pt x="8" y="86"/>
                        <a:pt x="14" y="80"/>
                        <a:pt x="20" y="8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21"/>
                <p:cNvSpPr>
                  <a:spLocks noEditPoints="1"/>
                </p:cNvSpPr>
                <p:nvPr/>
              </p:nvSpPr>
              <p:spPr bwMode="auto">
                <a:xfrm>
                  <a:off x="4269503" y="2769504"/>
                  <a:ext cx="479425" cy="420688"/>
                </a:xfrm>
                <a:custGeom>
                  <a:avLst/>
                  <a:gdLst>
                    <a:gd name="T0" fmla="*/ 302 w 302"/>
                    <a:gd name="T1" fmla="*/ 57 h 265"/>
                    <a:gd name="T2" fmla="*/ 302 w 302"/>
                    <a:gd name="T3" fmla="*/ 19 h 265"/>
                    <a:gd name="T4" fmla="*/ 137 w 302"/>
                    <a:gd name="T5" fmla="*/ 19 h 265"/>
                    <a:gd name="T6" fmla="*/ 118 w 302"/>
                    <a:gd name="T7" fmla="*/ 0 h 265"/>
                    <a:gd name="T8" fmla="*/ 0 w 302"/>
                    <a:gd name="T9" fmla="*/ 0 h 265"/>
                    <a:gd name="T10" fmla="*/ 0 w 302"/>
                    <a:gd name="T11" fmla="*/ 57 h 265"/>
                    <a:gd name="T12" fmla="*/ 0 w 302"/>
                    <a:gd name="T13" fmla="*/ 66 h 265"/>
                    <a:gd name="T14" fmla="*/ 0 w 302"/>
                    <a:gd name="T15" fmla="*/ 265 h 265"/>
                    <a:gd name="T16" fmla="*/ 302 w 302"/>
                    <a:gd name="T17" fmla="*/ 265 h 265"/>
                    <a:gd name="T18" fmla="*/ 302 w 302"/>
                    <a:gd name="T19" fmla="*/ 71 h 265"/>
                    <a:gd name="T20" fmla="*/ 302 w 302"/>
                    <a:gd name="T21" fmla="*/ 57 h 265"/>
                    <a:gd name="T22" fmla="*/ 283 w 302"/>
                    <a:gd name="T23" fmla="*/ 246 h 265"/>
                    <a:gd name="T24" fmla="*/ 18 w 302"/>
                    <a:gd name="T25" fmla="*/ 246 h 265"/>
                    <a:gd name="T26" fmla="*/ 18 w 302"/>
                    <a:gd name="T27" fmla="*/ 76 h 265"/>
                    <a:gd name="T28" fmla="*/ 283 w 302"/>
                    <a:gd name="T29" fmla="*/ 76 h 265"/>
                    <a:gd name="T30" fmla="*/ 283 w 302"/>
                    <a:gd name="T31" fmla="*/ 246 h 265"/>
                    <a:gd name="T32" fmla="*/ 283 w 302"/>
                    <a:gd name="T33" fmla="*/ 57 h 265"/>
                    <a:gd name="T34" fmla="*/ 18 w 302"/>
                    <a:gd name="T35" fmla="*/ 57 h 265"/>
                    <a:gd name="T36" fmla="*/ 18 w 302"/>
                    <a:gd name="T37" fmla="*/ 19 h 265"/>
                    <a:gd name="T38" fmla="*/ 111 w 302"/>
                    <a:gd name="T39" fmla="*/ 19 h 265"/>
                    <a:gd name="T40" fmla="*/ 130 w 302"/>
                    <a:gd name="T41" fmla="*/ 38 h 265"/>
                    <a:gd name="T42" fmla="*/ 283 w 302"/>
                    <a:gd name="T43" fmla="*/ 38 h 265"/>
                    <a:gd name="T44" fmla="*/ 283 w 302"/>
                    <a:gd name="T45"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 h="265">
                      <a:moveTo>
                        <a:pt x="302" y="57"/>
                      </a:moveTo>
                      <a:lnTo>
                        <a:pt x="302" y="19"/>
                      </a:lnTo>
                      <a:lnTo>
                        <a:pt x="137" y="19"/>
                      </a:lnTo>
                      <a:lnTo>
                        <a:pt x="118" y="0"/>
                      </a:lnTo>
                      <a:lnTo>
                        <a:pt x="0" y="0"/>
                      </a:lnTo>
                      <a:lnTo>
                        <a:pt x="0" y="57"/>
                      </a:lnTo>
                      <a:lnTo>
                        <a:pt x="0" y="66"/>
                      </a:lnTo>
                      <a:lnTo>
                        <a:pt x="0" y="265"/>
                      </a:lnTo>
                      <a:lnTo>
                        <a:pt x="302" y="265"/>
                      </a:lnTo>
                      <a:lnTo>
                        <a:pt x="302" y="71"/>
                      </a:lnTo>
                      <a:lnTo>
                        <a:pt x="302" y="57"/>
                      </a:lnTo>
                      <a:close/>
                      <a:moveTo>
                        <a:pt x="283" y="246"/>
                      </a:moveTo>
                      <a:lnTo>
                        <a:pt x="18" y="246"/>
                      </a:lnTo>
                      <a:lnTo>
                        <a:pt x="18" y="76"/>
                      </a:lnTo>
                      <a:lnTo>
                        <a:pt x="283" y="76"/>
                      </a:lnTo>
                      <a:lnTo>
                        <a:pt x="283" y="246"/>
                      </a:lnTo>
                      <a:close/>
                      <a:moveTo>
                        <a:pt x="283" y="57"/>
                      </a:moveTo>
                      <a:lnTo>
                        <a:pt x="18" y="57"/>
                      </a:lnTo>
                      <a:lnTo>
                        <a:pt x="18" y="19"/>
                      </a:lnTo>
                      <a:lnTo>
                        <a:pt x="111" y="19"/>
                      </a:lnTo>
                      <a:lnTo>
                        <a:pt x="130" y="38"/>
                      </a:lnTo>
                      <a:lnTo>
                        <a:pt x="283" y="38"/>
                      </a:lnTo>
                      <a:lnTo>
                        <a:pt x="283" y="57"/>
                      </a:lnTo>
                      <a:close/>
                    </a:path>
                  </a:pathLst>
                </a:custGeom>
                <a:grpFill/>
                <a:ln w="9525">
                  <a:solidFill>
                    <a:srgbClr val="F8F8F8"/>
                  </a:solid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Oval 122">
              <a:extLst>
                <a:ext uri="{FF2B5EF4-FFF2-40B4-BE49-F238E27FC236}">
                  <a16:creationId xmlns:a16="http://schemas.microsoft.com/office/drawing/2014/main" id="{5B2B75AE-CA49-442B-8B9C-828FAF0AA8DC}"/>
                </a:ext>
              </a:extLst>
            </p:cNvPr>
            <p:cNvSpPr/>
            <p:nvPr/>
          </p:nvSpPr>
          <p:spPr bwMode="auto">
            <a:xfrm>
              <a:off x="5495960" y="1792421"/>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grpSp>
        <p:nvGrpSpPr>
          <p:cNvPr id="25" name="Group 24">
            <a:extLst>
              <a:ext uri="{FF2B5EF4-FFF2-40B4-BE49-F238E27FC236}">
                <a16:creationId xmlns:a16="http://schemas.microsoft.com/office/drawing/2014/main" id="{C30AD4F1-0A63-42F9-AFC8-D259B88B7E7B}"/>
              </a:ext>
            </a:extLst>
          </p:cNvPr>
          <p:cNvGrpSpPr/>
          <p:nvPr/>
        </p:nvGrpSpPr>
        <p:grpSpPr>
          <a:xfrm>
            <a:off x="5674831" y="3334550"/>
            <a:ext cx="579132" cy="579132"/>
            <a:chOff x="5672695" y="2932017"/>
            <a:chExt cx="579132" cy="579132"/>
          </a:xfrm>
        </p:grpSpPr>
        <p:sp>
          <p:nvSpPr>
            <p:cNvPr id="124" name="Oval 123">
              <a:extLst>
                <a:ext uri="{FF2B5EF4-FFF2-40B4-BE49-F238E27FC236}">
                  <a16:creationId xmlns:a16="http://schemas.microsoft.com/office/drawing/2014/main" id="{8466D0A0-4C01-4743-82D4-B83CB64F6F51}"/>
                </a:ext>
              </a:extLst>
            </p:cNvPr>
            <p:cNvSpPr/>
            <p:nvPr/>
          </p:nvSpPr>
          <p:spPr bwMode="auto">
            <a:xfrm>
              <a:off x="5672695" y="2932017"/>
              <a:ext cx="579132" cy="579132"/>
            </a:xfrm>
            <a:prstGeom prst="ellipse">
              <a:avLst/>
            </a:prstGeom>
            <a:solidFill>
              <a:srgbClr val="F8F8F8"/>
            </a:solid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nvGrpSpPr>
            <p:cNvPr id="83" name="Group 82"/>
            <p:cNvGrpSpPr>
              <a:grpSpLocks noChangeAspect="1"/>
            </p:cNvGrpSpPr>
            <p:nvPr/>
          </p:nvGrpSpPr>
          <p:grpSpPr>
            <a:xfrm>
              <a:off x="5846460" y="3067014"/>
              <a:ext cx="231602" cy="309139"/>
              <a:chOff x="2660855" y="3167578"/>
              <a:chExt cx="381000" cy="508556"/>
            </a:xfrm>
          </p:grpSpPr>
          <p:sp>
            <p:nvSpPr>
              <p:cNvPr id="84" name="Freeform 15"/>
              <p:cNvSpPr>
                <a:spLocks noEditPoints="1"/>
              </p:cNvSpPr>
              <p:nvPr/>
            </p:nvSpPr>
            <p:spPr bwMode="auto">
              <a:xfrm flipH="1">
                <a:off x="2753202" y="3359263"/>
                <a:ext cx="212010" cy="212008"/>
              </a:xfrm>
              <a:custGeom>
                <a:avLst/>
                <a:gdLst>
                  <a:gd name="T0" fmla="*/ 97 w 128"/>
                  <a:gd name="T1" fmla="*/ 64 h 128"/>
                  <a:gd name="T2" fmla="*/ 128 w 128"/>
                  <a:gd name="T3" fmla="*/ 32 h 128"/>
                  <a:gd name="T4" fmla="*/ 96 w 128"/>
                  <a:gd name="T5" fmla="*/ 0 h 128"/>
                  <a:gd name="T6" fmla="*/ 64 w 128"/>
                  <a:gd name="T7" fmla="*/ 32 h 128"/>
                  <a:gd name="T8" fmla="*/ 52 w 128"/>
                  <a:gd name="T9" fmla="*/ 32 h 128"/>
                  <a:gd name="T10" fmla="*/ 0 w 128"/>
                  <a:gd name="T11" fmla="*/ 84 h 128"/>
                  <a:gd name="T12" fmla="*/ 44 w 128"/>
                  <a:gd name="T13" fmla="*/ 128 h 128"/>
                  <a:gd name="T14" fmla="*/ 97 w 128"/>
                  <a:gd name="T15" fmla="*/ 76 h 128"/>
                  <a:gd name="T16" fmla="*/ 97 w 128"/>
                  <a:gd name="T17" fmla="*/ 64 h 128"/>
                  <a:gd name="T18" fmla="*/ 96 w 128"/>
                  <a:gd name="T19" fmla="*/ 8 h 128"/>
                  <a:gd name="T20" fmla="*/ 120 w 128"/>
                  <a:gd name="T21" fmla="*/ 32 h 128"/>
                  <a:gd name="T22" fmla="*/ 97 w 128"/>
                  <a:gd name="T23" fmla="*/ 56 h 128"/>
                  <a:gd name="T24" fmla="*/ 97 w 128"/>
                  <a:gd name="T25" fmla="*/ 32 h 128"/>
                  <a:gd name="T26" fmla="*/ 72 w 128"/>
                  <a:gd name="T27" fmla="*/ 32 h 128"/>
                  <a:gd name="T28" fmla="*/ 96 w 128"/>
                  <a:gd name="T29" fmla="*/ 8 h 128"/>
                  <a:gd name="T30" fmla="*/ 89 w 128"/>
                  <a:gd name="T31" fmla="*/ 73 h 128"/>
                  <a:gd name="T32" fmla="*/ 44 w 128"/>
                  <a:gd name="T33" fmla="*/ 116 h 128"/>
                  <a:gd name="T34" fmla="*/ 12 w 128"/>
                  <a:gd name="T35" fmla="*/ 84 h 128"/>
                  <a:gd name="T36" fmla="*/ 55 w 128"/>
                  <a:gd name="T37" fmla="*/ 40 h 128"/>
                  <a:gd name="T38" fmla="*/ 65 w 128"/>
                  <a:gd name="T39" fmla="*/ 40 h 128"/>
                  <a:gd name="T40" fmla="*/ 74 w 128"/>
                  <a:gd name="T41" fmla="*/ 54 h 128"/>
                  <a:gd name="T42" fmla="*/ 79 w 128"/>
                  <a:gd name="T43" fmla="*/ 49 h 128"/>
                  <a:gd name="T44" fmla="*/ 74 w 128"/>
                  <a:gd name="T45" fmla="*/ 40 h 128"/>
                  <a:gd name="T46" fmla="*/ 89 w 128"/>
                  <a:gd name="T47" fmla="*/ 40 h 128"/>
                  <a:gd name="T48" fmla="*/ 89 w 128"/>
                  <a:gd name="T4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97" y="64"/>
                    </a:moveTo>
                    <a:cubicBezTo>
                      <a:pt x="114" y="64"/>
                      <a:pt x="128" y="49"/>
                      <a:pt x="128" y="32"/>
                    </a:cubicBezTo>
                    <a:cubicBezTo>
                      <a:pt x="128" y="14"/>
                      <a:pt x="114" y="0"/>
                      <a:pt x="96" y="0"/>
                    </a:cubicBezTo>
                    <a:cubicBezTo>
                      <a:pt x="79" y="0"/>
                      <a:pt x="64" y="14"/>
                      <a:pt x="64" y="32"/>
                    </a:cubicBezTo>
                    <a:cubicBezTo>
                      <a:pt x="52" y="32"/>
                      <a:pt x="52" y="32"/>
                      <a:pt x="52" y="32"/>
                    </a:cubicBezTo>
                    <a:cubicBezTo>
                      <a:pt x="0" y="84"/>
                      <a:pt x="0" y="84"/>
                      <a:pt x="0" y="84"/>
                    </a:cubicBezTo>
                    <a:cubicBezTo>
                      <a:pt x="44" y="128"/>
                      <a:pt x="44" y="128"/>
                      <a:pt x="44" y="128"/>
                    </a:cubicBezTo>
                    <a:cubicBezTo>
                      <a:pt x="97" y="76"/>
                      <a:pt x="97" y="76"/>
                      <a:pt x="97" y="76"/>
                    </a:cubicBezTo>
                    <a:lnTo>
                      <a:pt x="97" y="64"/>
                    </a:lnTo>
                    <a:close/>
                    <a:moveTo>
                      <a:pt x="96" y="8"/>
                    </a:moveTo>
                    <a:cubicBezTo>
                      <a:pt x="110" y="8"/>
                      <a:pt x="120" y="18"/>
                      <a:pt x="120" y="32"/>
                    </a:cubicBezTo>
                    <a:cubicBezTo>
                      <a:pt x="120" y="45"/>
                      <a:pt x="110" y="56"/>
                      <a:pt x="97" y="56"/>
                    </a:cubicBezTo>
                    <a:cubicBezTo>
                      <a:pt x="97" y="32"/>
                      <a:pt x="97" y="32"/>
                      <a:pt x="97" y="32"/>
                    </a:cubicBezTo>
                    <a:cubicBezTo>
                      <a:pt x="72" y="32"/>
                      <a:pt x="72" y="32"/>
                      <a:pt x="72" y="32"/>
                    </a:cubicBezTo>
                    <a:cubicBezTo>
                      <a:pt x="72" y="18"/>
                      <a:pt x="83" y="8"/>
                      <a:pt x="96" y="8"/>
                    </a:cubicBezTo>
                    <a:close/>
                    <a:moveTo>
                      <a:pt x="89" y="73"/>
                    </a:moveTo>
                    <a:cubicBezTo>
                      <a:pt x="44" y="116"/>
                      <a:pt x="44" y="116"/>
                      <a:pt x="44" y="116"/>
                    </a:cubicBezTo>
                    <a:cubicBezTo>
                      <a:pt x="12" y="84"/>
                      <a:pt x="12" y="84"/>
                      <a:pt x="12" y="84"/>
                    </a:cubicBezTo>
                    <a:cubicBezTo>
                      <a:pt x="55" y="40"/>
                      <a:pt x="55" y="40"/>
                      <a:pt x="55" y="40"/>
                    </a:cubicBezTo>
                    <a:cubicBezTo>
                      <a:pt x="65" y="40"/>
                      <a:pt x="65" y="40"/>
                      <a:pt x="65" y="40"/>
                    </a:cubicBezTo>
                    <a:cubicBezTo>
                      <a:pt x="67" y="45"/>
                      <a:pt x="70" y="50"/>
                      <a:pt x="74" y="54"/>
                    </a:cubicBezTo>
                    <a:cubicBezTo>
                      <a:pt x="79" y="49"/>
                      <a:pt x="79" y="49"/>
                      <a:pt x="79" y="49"/>
                    </a:cubicBezTo>
                    <a:cubicBezTo>
                      <a:pt x="77" y="46"/>
                      <a:pt x="75" y="43"/>
                      <a:pt x="74" y="40"/>
                    </a:cubicBezTo>
                    <a:cubicBezTo>
                      <a:pt x="89" y="40"/>
                      <a:pt x="89" y="40"/>
                      <a:pt x="89" y="40"/>
                    </a:cubicBezTo>
                    <a:lnTo>
                      <a:pt x="89" y="73"/>
                    </a:lnTo>
                    <a:close/>
                  </a:path>
                </a:pathLst>
              </a:custGeom>
              <a:solidFill>
                <a:schemeClr val="accent6"/>
              </a:solidFill>
              <a:ln w="0">
                <a:solidFill>
                  <a:schemeClr val="accent6"/>
                </a:solid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9"/>
              <p:cNvSpPr>
                <a:spLocks noEditPoints="1"/>
              </p:cNvSpPr>
              <p:nvPr/>
            </p:nvSpPr>
            <p:spPr bwMode="auto">
              <a:xfrm>
                <a:off x="2660855" y="3167578"/>
                <a:ext cx="381000" cy="508556"/>
              </a:xfrm>
              <a:custGeom>
                <a:avLst/>
                <a:gdLst>
                  <a:gd name="T0" fmla="*/ 152 w 227"/>
                  <a:gd name="T1" fmla="*/ 0 h 303"/>
                  <a:gd name="T2" fmla="*/ 0 w 227"/>
                  <a:gd name="T3" fmla="*/ 0 h 303"/>
                  <a:gd name="T4" fmla="*/ 0 w 227"/>
                  <a:gd name="T5" fmla="*/ 303 h 303"/>
                  <a:gd name="T6" fmla="*/ 227 w 227"/>
                  <a:gd name="T7" fmla="*/ 303 h 303"/>
                  <a:gd name="T8" fmla="*/ 227 w 227"/>
                  <a:gd name="T9" fmla="*/ 76 h 303"/>
                  <a:gd name="T10" fmla="*/ 152 w 227"/>
                  <a:gd name="T11" fmla="*/ 0 h 303"/>
                  <a:gd name="T12" fmla="*/ 152 w 227"/>
                  <a:gd name="T13" fmla="*/ 26 h 303"/>
                  <a:gd name="T14" fmla="*/ 201 w 227"/>
                  <a:gd name="T15" fmla="*/ 76 h 303"/>
                  <a:gd name="T16" fmla="*/ 152 w 227"/>
                  <a:gd name="T17" fmla="*/ 76 h 303"/>
                  <a:gd name="T18" fmla="*/ 152 w 227"/>
                  <a:gd name="T19" fmla="*/ 26 h 303"/>
                  <a:gd name="T20" fmla="*/ 208 w 227"/>
                  <a:gd name="T21" fmla="*/ 284 h 303"/>
                  <a:gd name="T22" fmla="*/ 19 w 227"/>
                  <a:gd name="T23" fmla="*/ 284 h 303"/>
                  <a:gd name="T24" fmla="*/ 19 w 227"/>
                  <a:gd name="T25" fmla="*/ 19 h 303"/>
                  <a:gd name="T26" fmla="*/ 133 w 227"/>
                  <a:gd name="T27" fmla="*/ 19 h 303"/>
                  <a:gd name="T28" fmla="*/ 133 w 227"/>
                  <a:gd name="T29" fmla="*/ 95 h 303"/>
                  <a:gd name="T30" fmla="*/ 208 w 227"/>
                  <a:gd name="T31" fmla="*/ 95 h 303"/>
                  <a:gd name="T32" fmla="*/ 208 w 227"/>
                  <a:gd name="T33"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303">
                    <a:moveTo>
                      <a:pt x="152" y="0"/>
                    </a:moveTo>
                    <a:lnTo>
                      <a:pt x="0" y="0"/>
                    </a:lnTo>
                    <a:lnTo>
                      <a:pt x="0" y="303"/>
                    </a:lnTo>
                    <a:lnTo>
                      <a:pt x="227" y="303"/>
                    </a:lnTo>
                    <a:lnTo>
                      <a:pt x="227" y="76"/>
                    </a:lnTo>
                    <a:lnTo>
                      <a:pt x="152" y="0"/>
                    </a:lnTo>
                    <a:close/>
                    <a:moveTo>
                      <a:pt x="152" y="26"/>
                    </a:moveTo>
                    <a:lnTo>
                      <a:pt x="201" y="76"/>
                    </a:lnTo>
                    <a:lnTo>
                      <a:pt x="152" y="76"/>
                    </a:lnTo>
                    <a:lnTo>
                      <a:pt x="152" y="26"/>
                    </a:lnTo>
                    <a:close/>
                    <a:moveTo>
                      <a:pt x="208" y="284"/>
                    </a:moveTo>
                    <a:lnTo>
                      <a:pt x="19" y="284"/>
                    </a:lnTo>
                    <a:lnTo>
                      <a:pt x="19" y="19"/>
                    </a:lnTo>
                    <a:lnTo>
                      <a:pt x="133" y="19"/>
                    </a:lnTo>
                    <a:lnTo>
                      <a:pt x="133" y="95"/>
                    </a:lnTo>
                    <a:lnTo>
                      <a:pt x="208" y="95"/>
                    </a:lnTo>
                    <a:lnTo>
                      <a:pt x="208" y="284"/>
                    </a:lnTo>
                    <a:close/>
                  </a:path>
                </a:pathLst>
              </a:custGeom>
              <a:solidFill>
                <a:schemeClr val="accent6"/>
              </a:solidFill>
              <a:ln w="6350">
                <a:solidFill>
                  <a:srgbClr val="F8F8F8"/>
                </a:solid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C132DB16-8CAC-4410-9D47-1E239815D363}"/>
              </a:ext>
            </a:extLst>
          </p:cNvPr>
          <p:cNvGrpSpPr/>
          <p:nvPr/>
        </p:nvGrpSpPr>
        <p:grpSpPr>
          <a:xfrm>
            <a:off x="5674831" y="4260073"/>
            <a:ext cx="579132" cy="579132"/>
            <a:chOff x="5676967" y="3649191"/>
            <a:chExt cx="579132" cy="579132"/>
          </a:xfrm>
        </p:grpSpPr>
        <p:grpSp>
          <p:nvGrpSpPr>
            <p:cNvPr id="20" name="Group 19"/>
            <p:cNvGrpSpPr/>
            <p:nvPr/>
          </p:nvGrpSpPr>
          <p:grpSpPr>
            <a:xfrm>
              <a:off x="5786411" y="3780703"/>
              <a:ext cx="360244" cy="316108"/>
              <a:chOff x="5436113" y="3421856"/>
              <a:chExt cx="479425" cy="420688"/>
            </a:xfrm>
          </p:grpSpPr>
          <p:sp>
            <p:nvSpPr>
              <p:cNvPr id="107" name="Freeform 39"/>
              <p:cNvSpPr>
                <a:spLocks noEditPoints="1"/>
              </p:cNvSpPr>
              <p:nvPr/>
            </p:nvSpPr>
            <p:spPr bwMode="auto">
              <a:xfrm>
                <a:off x="5436113" y="3421856"/>
                <a:ext cx="479425" cy="420688"/>
              </a:xfrm>
              <a:custGeom>
                <a:avLst/>
                <a:gdLst>
                  <a:gd name="T0" fmla="*/ 302 w 302"/>
                  <a:gd name="T1" fmla="*/ 66 h 265"/>
                  <a:gd name="T2" fmla="*/ 302 w 302"/>
                  <a:gd name="T3" fmla="*/ 19 h 265"/>
                  <a:gd name="T4" fmla="*/ 146 w 302"/>
                  <a:gd name="T5" fmla="*/ 19 h 265"/>
                  <a:gd name="T6" fmla="*/ 127 w 302"/>
                  <a:gd name="T7" fmla="*/ 0 h 265"/>
                  <a:gd name="T8" fmla="*/ 0 w 302"/>
                  <a:gd name="T9" fmla="*/ 0 h 265"/>
                  <a:gd name="T10" fmla="*/ 0 w 302"/>
                  <a:gd name="T11" fmla="*/ 66 h 265"/>
                  <a:gd name="T12" fmla="*/ 0 w 302"/>
                  <a:gd name="T13" fmla="*/ 265 h 265"/>
                  <a:gd name="T14" fmla="*/ 302 w 302"/>
                  <a:gd name="T15" fmla="*/ 265 h 265"/>
                  <a:gd name="T16" fmla="*/ 302 w 302"/>
                  <a:gd name="T17" fmla="*/ 71 h 265"/>
                  <a:gd name="T18" fmla="*/ 302 w 302"/>
                  <a:gd name="T19" fmla="*/ 66 h 265"/>
                  <a:gd name="T20" fmla="*/ 283 w 302"/>
                  <a:gd name="T21" fmla="*/ 66 h 265"/>
                  <a:gd name="T22" fmla="*/ 283 w 302"/>
                  <a:gd name="T23" fmla="*/ 71 h 265"/>
                  <a:gd name="T24" fmla="*/ 283 w 302"/>
                  <a:gd name="T25" fmla="*/ 246 h 265"/>
                  <a:gd name="T26" fmla="*/ 19 w 302"/>
                  <a:gd name="T27" fmla="*/ 246 h 265"/>
                  <a:gd name="T28" fmla="*/ 19 w 302"/>
                  <a:gd name="T29" fmla="*/ 66 h 265"/>
                  <a:gd name="T30" fmla="*/ 19 w 302"/>
                  <a:gd name="T31" fmla="*/ 19 h 265"/>
                  <a:gd name="T32" fmla="*/ 118 w 302"/>
                  <a:gd name="T33" fmla="*/ 19 h 265"/>
                  <a:gd name="T34" fmla="*/ 137 w 302"/>
                  <a:gd name="T35" fmla="*/ 38 h 265"/>
                  <a:gd name="T36" fmla="*/ 283 w 302"/>
                  <a:gd name="T37" fmla="*/ 38 h 265"/>
                  <a:gd name="T38" fmla="*/ 283 w 302"/>
                  <a:gd name="T39"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302" y="66"/>
                    </a:moveTo>
                    <a:lnTo>
                      <a:pt x="302" y="19"/>
                    </a:lnTo>
                    <a:lnTo>
                      <a:pt x="146" y="19"/>
                    </a:lnTo>
                    <a:lnTo>
                      <a:pt x="127" y="0"/>
                    </a:lnTo>
                    <a:lnTo>
                      <a:pt x="0" y="0"/>
                    </a:lnTo>
                    <a:lnTo>
                      <a:pt x="0" y="66"/>
                    </a:lnTo>
                    <a:lnTo>
                      <a:pt x="0" y="265"/>
                    </a:lnTo>
                    <a:lnTo>
                      <a:pt x="302" y="265"/>
                    </a:lnTo>
                    <a:lnTo>
                      <a:pt x="302" y="71"/>
                    </a:lnTo>
                    <a:lnTo>
                      <a:pt x="302" y="66"/>
                    </a:lnTo>
                    <a:close/>
                    <a:moveTo>
                      <a:pt x="283" y="66"/>
                    </a:moveTo>
                    <a:lnTo>
                      <a:pt x="283" y="71"/>
                    </a:lnTo>
                    <a:lnTo>
                      <a:pt x="283" y="246"/>
                    </a:lnTo>
                    <a:lnTo>
                      <a:pt x="19" y="246"/>
                    </a:lnTo>
                    <a:lnTo>
                      <a:pt x="19" y="66"/>
                    </a:lnTo>
                    <a:lnTo>
                      <a:pt x="19" y="19"/>
                    </a:lnTo>
                    <a:lnTo>
                      <a:pt x="118" y="19"/>
                    </a:lnTo>
                    <a:lnTo>
                      <a:pt x="137" y="38"/>
                    </a:lnTo>
                    <a:lnTo>
                      <a:pt x="283" y="38"/>
                    </a:lnTo>
                    <a:lnTo>
                      <a:pt x="283" y="66"/>
                    </a:lnTo>
                    <a:close/>
                  </a:path>
                </a:pathLst>
              </a:custGeom>
              <a:solidFill>
                <a:schemeClr val="accent2"/>
              </a:solidFill>
              <a:ln w="9525">
                <a:solidFill>
                  <a:srgbClr val="F8F8F8"/>
                </a:solid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35"/>
              <p:cNvSpPr>
                <a:spLocks noEditPoints="1"/>
              </p:cNvSpPr>
              <p:nvPr/>
            </p:nvSpPr>
            <p:spPr bwMode="auto">
              <a:xfrm>
                <a:off x="5588506" y="3530905"/>
                <a:ext cx="174639" cy="222497"/>
              </a:xfrm>
              <a:custGeom>
                <a:avLst/>
                <a:gdLst>
                  <a:gd name="T0" fmla="*/ 44 w 88"/>
                  <a:gd name="T1" fmla="*/ 0 h 112"/>
                  <a:gd name="T2" fmla="*/ 12 w 88"/>
                  <a:gd name="T3" fmla="*/ 32 h 112"/>
                  <a:gd name="T4" fmla="*/ 12 w 88"/>
                  <a:gd name="T5" fmla="*/ 48 h 112"/>
                  <a:gd name="T6" fmla="*/ 8 w 88"/>
                  <a:gd name="T7" fmla="*/ 48 h 112"/>
                  <a:gd name="T8" fmla="*/ 4 w 88"/>
                  <a:gd name="T9" fmla="*/ 48 h 112"/>
                  <a:gd name="T10" fmla="*/ 4 w 88"/>
                  <a:gd name="T11" fmla="*/ 88 h 112"/>
                  <a:gd name="T12" fmla="*/ 0 w 88"/>
                  <a:gd name="T13" fmla="*/ 88 h 112"/>
                  <a:gd name="T14" fmla="*/ 0 w 88"/>
                  <a:gd name="T15" fmla="*/ 112 h 112"/>
                  <a:gd name="T16" fmla="*/ 88 w 88"/>
                  <a:gd name="T17" fmla="*/ 112 h 112"/>
                  <a:gd name="T18" fmla="*/ 88 w 88"/>
                  <a:gd name="T19" fmla="*/ 88 h 112"/>
                  <a:gd name="T20" fmla="*/ 84 w 88"/>
                  <a:gd name="T21" fmla="*/ 88 h 112"/>
                  <a:gd name="T22" fmla="*/ 84 w 88"/>
                  <a:gd name="T23" fmla="*/ 56 h 112"/>
                  <a:gd name="T24" fmla="*/ 84 w 88"/>
                  <a:gd name="T25" fmla="*/ 52 h 112"/>
                  <a:gd name="T26" fmla="*/ 84 w 88"/>
                  <a:gd name="T27" fmla="*/ 48 h 112"/>
                  <a:gd name="T28" fmla="*/ 76 w 88"/>
                  <a:gd name="T29" fmla="*/ 48 h 112"/>
                  <a:gd name="T30" fmla="*/ 76 w 88"/>
                  <a:gd name="T31" fmla="*/ 32 h 112"/>
                  <a:gd name="T32" fmla="*/ 44 w 88"/>
                  <a:gd name="T33" fmla="*/ 0 h 112"/>
                  <a:gd name="T34" fmla="*/ 20 w 88"/>
                  <a:gd name="T35" fmla="*/ 32 h 112"/>
                  <a:gd name="T36" fmla="*/ 44 w 88"/>
                  <a:gd name="T37" fmla="*/ 8 h 112"/>
                  <a:gd name="T38" fmla="*/ 68 w 88"/>
                  <a:gd name="T39" fmla="*/ 32 h 112"/>
                  <a:gd name="T40" fmla="*/ 68 w 88"/>
                  <a:gd name="T41" fmla="*/ 48 h 112"/>
                  <a:gd name="T42" fmla="*/ 20 w 88"/>
                  <a:gd name="T43" fmla="*/ 48 h 112"/>
                  <a:gd name="T44" fmla="*/ 20 w 88"/>
                  <a:gd name="T45" fmla="*/ 32 h 112"/>
                  <a:gd name="T46" fmla="*/ 12 w 88"/>
                  <a:gd name="T47" fmla="*/ 56 h 112"/>
                  <a:gd name="T48" fmla="*/ 76 w 88"/>
                  <a:gd name="T49" fmla="*/ 56 h 112"/>
                  <a:gd name="T50" fmla="*/ 76 w 88"/>
                  <a:gd name="T51" fmla="*/ 88 h 112"/>
                  <a:gd name="T52" fmla="*/ 12 w 88"/>
                  <a:gd name="T53" fmla="*/ 88 h 112"/>
                  <a:gd name="T54" fmla="*/ 12 w 88"/>
                  <a:gd name="T55" fmla="*/ 56 h 112"/>
                  <a:gd name="T56" fmla="*/ 80 w 88"/>
                  <a:gd name="T57" fmla="*/ 96 h 112"/>
                  <a:gd name="T58" fmla="*/ 80 w 88"/>
                  <a:gd name="T59" fmla="*/ 104 h 112"/>
                  <a:gd name="T60" fmla="*/ 8 w 88"/>
                  <a:gd name="T61" fmla="*/ 104 h 112"/>
                  <a:gd name="T62" fmla="*/ 8 w 88"/>
                  <a:gd name="T63" fmla="*/ 96 h 112"/>
                  <a:gd name="T64" fmla="*/ 80 w 88"/>
                  <a:gd name="T6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12">
                    <a:moveTo>
                      <a:pt x="44" y="0"/>
                    </a:moveTo>
                    <a:cubicBezTo>
                      <a:pt x="27" y="0"/>
                      <a:pt x="12" y="14"/>
                      <a:pt x="12" y="32"/>
                    </a:cubicBezTo>
                    <a:cubicBezTo>
                      <a:pt x="12" y="48"/>
                      <a:pt x="12" y="48"/>
                      <a:pt x="12" y="48"/>
                    </a:cubicBezTo>
                    <a:cubicBezTo>
                      <a:pt x="8" y="48"/>
                      <a:pt x="8" y="48"/>
                      <a:pt x="8" y="48"/>
                    </a:cubicBezTo>
                    <a:cubicBezTo>
                      <a:pt x="4" y="48"/>
                      <a:pt x="4" y="48"/>
                      <a:pt x="4" y="48"/>
                    </a:cubicBezTo>
                    <a:cubicBezTo>
                      <a:pt x="4" y="88"/>
                      <a:pt x="4" y="88"/>
                      <a:pt x="4" y="88"/>
                    </a:cubicBezTo>
                    <a:cubicBezTo>
                      <a:pt x="0" y="88"/>
                      <a:pt x="0" y="88"/>
                      <a:pt x="0" y="88"/>
                    </a:cubicBezTo>
                    <a:cubicBezTo>
                      <a:pt x="0" y="112"/>
                      <a:pt x="0" y="112"/>
                      <a:pt x="0" y="112"/>
                    </a:cubicBezTo>
                    <a:cubicBezTo>
                      <a:pt x="88" y="112"/>
                      <a:pt x="88" y="112"/>
                      <a:pt x="88" y="112"/>
                    </a:cubicBezTo>
                    <a:cubicBezTo>
                      <a:pt x="88" y="88"/>
                      <a:pt x="88" y="88"/>
                      <a:pt x="88" y="88"/>
                    </a:cubicBezTo>
                    <a:cubicBezTo>
                      <a:pt x="84" y="88"/>
                      <a:pt x="84" y="88"/>
                      <a:pt x="84" y="88"/>
                    </a:cubicBezTo>
                    <a:cubicBezTo>
                      <a:pt x="84" y="56"/>
                      <a:pt x="84" y="56"/>
                      <a:pt x="84" y="56"/>
                    </a:cubicBezTo>
                    <a:cubicBezTo>
                      <a:pt x="84" y="52"/>
                      <a:pt x="84" y="52"/>
                      <a:pt x="84" y="52"/>
                    </a:cubicBezTo>
                    <a:cubicBezTo>
                      <a:pt x="84" y="48"/>
                      <a:pt x="84" y="48"/>
                      <a:pt x="84" y="48"/>
                    </a:cubicBezTo>
                    <a:cubicBezTo>
                      <a:pt x="76" y="48"/>
                      <a:pt x="76" y="48"/>
                      <a:pt x="76" y="48"/>
                    </a:cubicBezTo>
                    <a:cubicBezTo>
                      <a:pt x="76" y="32"/>
                      <a:pt x="76" y="32"/>
                      <a:pt x="76" y="32"/>
                    </a:cubicBezTo>
                    <a:cubicBezTo>
                      <a:pt x="76" y="14"/>
                      <a:pt x="62" y="0"/>
                      <a:pt x="44" y="0"/>
                    </a:cubicBezTo>
                    <a:close/>
                    <a:moveTo>
                      <a:pt x="20" y="32"/>
                    </a:moveTo>
                    <a:cubicBezTo>
                      <a:pt x="20" y="18"/>
                      <a:pt x="31" y="8"/>
                      <a:pt x="44" y="8"/>
                    </a:cubicBezTo>
                    <a:cubicBezTo>
                      <a:pt x="58" y="8"/>
                      <a:pt x="68" y="18"/>
                      <a:pt x="68" y="32"/>
                    </a:cubicBezTo>
                    <a:cubicBezTo>
                      <a:pt x="68" y="48"/>
                      <a:pt x="68" y="48"/>
                      <a:pt x="68" y="48"/>
                    </a:cubicBezTo>
                    <a:cubicBezTo>
                      <a:pt x="20" y="48"/>
                      <a:pt x="20" y="48"/>
                      <a:pt x="20" y="48"/>
                    </a:cubicBezTo>
                    <a:lnTo>
                      <a:pt x="20" y="32"/>
                    </a:lnTo>
                    <a:close/>
                    <a:moveTo>
                      <a:pt x="12" y="56"/>
                    </a:moveTo>
                    <a:cubicBezTo>
                      <a:pt x="76" y="56"/>
                      <a:pt x="76" y="56"/>
                      <a:pt x="76" y="56"/>
                    </a:cubicBezTo>
                    <a:cubicBezTo>
                      <a:pt x="76" y="88"/>
                      <a:pt x="76" y="88"/>
                      <a:pt x="76" y="88"/>
                    </a:cubicBezTo>
                    <a:cubicBezTo>
                      <a:pt x="12" y="88"/>
                      <a:pt x="12" y="88"/>
                      <a:pt x="12" y="88"/>
                    </a:cubicBezTo>
                    <a:lnTo>
                      <a:pt x="12" y="56"/>
                    </a:lnTo>
                    <a:close/>
                    <a:moveTo>
                      <a:pt x="80" y="96"/>
                    </a:moveTo>
                    <a:cubicBezTo>
                      <a:pt x="80" y="104"/>
                      <a:pt x="80" y="104"/>
                      <a:pt x="80" y="104"/>
                    </a:cubicBezTo>
                    <a:cubicBezTo>
                      <a:pt x="8" y="104"/>
                      <a:pt x="8" y="104"/>
                      <a:pt x="8" y="104"/>
                    </a:cubicBezTo>
                    <a:cubicBezTo>
                      <a:pt x="8" y="96"/>
                      <a:pt x="8" y="96"/>
                      <a:pt x="8" y="96"/>
                    </a:cubicBezTo>
                    <a:lnTo>
                      <a:pt x="80" y="96"/>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6" name="Oval 125">
              <a:extLst>
                <a:ext uri="{FF2B5EF4-FFF2-40B4-BE49-F238E27FC236}">
                  <a16:creationId xmlns:a16="http://schemas.microsoft.com/office/drawing/2014/main" id="{F6423056-E9B5-4785-99A1-0BF2C9FB4788}"/>
                </a:ext>
              </a:extLst>
            </p:cNvPr>
            <p:cNvSpPr/>
            <p:nvPr/>
          </p:nvSpPr>
          <p:spPr bwMode="auto">
            <a:xfrm>
              <a:off x="5676967" y="3649191"/>
              <a:ext cx="579132" cy="579132"/>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grpSp>
        <p:nvGrpSpPr>
          <p:cNvPr id="22" name="Group 21">
            <a:extLst>
              <a:ext uri="{FF2B5EF4-FFF2-40B4-BE49-F238E27FC236}">
                <a16:creationId xmlns:a16="http://schemas.microsoft.com/office/drawing/2014/main" id="{B4627F1E-563D-4DA0-8B23-E5449EE33E17}"/>
              </a:ext>
            </a:extLst>
          </p:cNvPr>
          <p:cNvGrpSpPr/>
          <p:nvPr/>
        </p:nvGrpSpPr>
        <p:grpSpPr>
          <a:xfrm>
            <a:off x="7962199" y="3559884"/>
            <a:ext cx="932603" cy="932603"/>
            <a:chOff x="7958061" y="3183177"/>
            <a:chExt cx="932603" cy="932603"/>
          </a:xfrm>
        </p:grpSpPr>
        <p:grpSp>
          <p:nvGrpSpPr>
            <p:cNvPr id="13" name="Group 12">
              <a:extLst>
                <a:ext uri="{FF2B5EF4-FFF2-40B4-BE49-F238E27FC236}">
                  <a16:creationId xmlns:a16="http://schemas.microsoft.com/office/drawing/2014/main" id="{2B8F5E0D-6340-4BD8-9C27-5BE5833B4352}"/>
                </a:ext>
              </a:extLst>
            </p:cNvPr>
            <p:cNvGrpSpPr/>
            <p:nvPr/>
          </p:nvGrpSpPr>
          <p:grpSpPr>
            <a:xfrm>
              <a:off x="8082587" y="3442290"/>
              <a:ext cx="683550" cy="414376"/>
              <a:chOff x="7675483" y="3633111"/>
              <a:chExt cx="1053847" cy="638855"/>
            </a:xfrm>
          </p:grpSpPr>
          <p:sp>
            <p:nvSpPr>
              <p:cNvPr id="121" name="Freeform 5">
                <a:extLst>
                  <a:ext uri="{FF2B5EF4-FFF2-40B4-BE49-F238E27FC236}">
                    <a16:creationId xmlns:a16="http://schemas.microsoft.com/office/drawing/2014/main" id="{B4FEBA8E-0513-436D-814B-AFD544FDBCF4}"/>
                  </a:ext>
                </a:extLst>
              </p:cNvPr>
              <p:cNvSpPr>
                <a:spLocks/>
              </p:cNvSpPr>
              <p:nvPr/>
            </p:nvSpPr>
            <p:spPr bwMode="auto">
              <a:xfrm>
                <a:off x="7675483" y="3633111"/>
                <a:ext cx="1053847" cy="63885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cap="flat" cmpd="sng" algn="ctr">
                <a:solidFill>
                  <a:schemeClr val="tx2"/>
                </a:solidFill>
                <a:prstDash val="solid"/>
                <a:headEnd type="none" w="med" len="med"/>
                <a:tailEnd type="none" w="med" len="med"/>
              </a:ln>
              <a:effectLst/>
              <a:ex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32023"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5">
                <a:extLst>
                  <a:ext uri="{FF2B5EF4-FFF2-40B4-BE49-F238E27FC236}">
                    <a16:creationId xmlns:a16="http://schemas.microsoft.com/office/drawing/2014/main" id="{F39E8DE6-2DC5-4BAF-A0B0-ED2AA0D57D35}"/>
                  </a:ext>
                </a:extLst>
              </p:cNvPr>
              <p:cNvSpPr>
                <a:spLocks noEditPoints="1"/>
              </p:cNvSpPr>
              <p:nvPr/>
            </p:nvSpPr>
            <p:spPr bwMode="auto">
              <a:xfrm>
                <a:off x="8045423" y="375652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grpSp>
        <p:sp>
          <p:nvSpPr>
            <p:cNvPr id="142" name="Oval 141">
              <a:extLst>
                <a:ext uri="{FF2B5EF4-FFF2-40B4-BE49-F238E27FC236}">
                  <a16:creationId xmlns:a16="http://schemas.microsoft.com/office/drawing/2014/main" id="{91064F28-92A8-482E-B4CF-3DDB3CCF687F}"/>
                </a:ext>
              </a:extLst>
            </p:cNvPr>
            <p:cNvSpPr/>
            <p:nvPr/>
          </p:nvSpPr>
          <p:spPr bwMode="auto">
            <a:xfrm>
              <a:off x="7958061" y="3183177"/>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grpSp>
        <p:nvGrpSpPr>
          <p:cNvPr id="27" name="Group 26">
            <a:extLst>
              <a:ext uri="{FF2B5EF4-FFF2-40B4-BE49-F238E27FC236}">
                <a16:creationId xmlns:a16="http://schemas.microsoft.com/office/drawing/2014/main" id="{CD83B43B-B171-4E0E-AA5B-0A29F01C84BD}"/>
              </a:ext>
            </a:extLst>
          </p:cNvPr>
          <p:cNvGrpSpPr/>
          <p:nvPr/>
        </p:nvGrpSpPr>
        <p:grpSpPr>
          <a:xfrm>
            <a:off x="11046672" y="3559884"/>
            <a:ext cx="932603" cy="932603"/>
            <a:chOff x="11046672" y="3234909"/>
            <a:chExt cx="932603" cy="932603"/>
          </a:xfrm>
        </p:grpSpPr>
        <p:sp>
          <p:nvSpPr>
            <p:cNvPr id="100" name="Oval 99">
              <a:extLst>
                <a:ext uri="{FF2B5EF4-FFF2-40B4-BE49-F238E27FC236}">
                  <a16:creationId xmlns:a16="http://schemas.microsoft.com/office/drawing/2014/main" id="{0D97B7BA-94B5-4809-BF2E-9C65F97F9CE8}"/>
                </a:ext>
              </a:extLst>
            </p:cNvPr>
            <p:cNvSpPr/>
            <p:nvPr/>
          </p:nvSpPr>
          <p:spPr bwMode="auto">
            <a:xfrm>
              <a:off x="11046672" y="3234909"/>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sp>
          <p:nvSpPr>
            <p:cNvPr id="143" name="Telemarketer_E7B9" title="Icon of a person wearing a headset">
              <a:extLst>
                <a:ext uri="{FF2B5EF4-FFF2-40B4-BE49-F238E27FC236}">
                  <a16:creationId xmlns:a16="http://schemas.microsoft.com/office/drawing/2014/main" id="{DDCD84F1-0BE4-44A1-A938-2BF4805A58B7}"/>
                </a:ext>
              </a:extLst>
            </p:cNvPr>
            <p:cNvSpPr>
              <a:spLocks noChangeAspect="1" noEditPoints="1"/>
            </p:cNvSpPr>
            <p:nvPr/>
          </p:nvSpPr>
          <p:spPr bwMode="auto">
            <a:xfrm>
              <a:off x="11359631" y="351833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4" name="Freeform: Shape 143">
            <a:extLst>
              <a:ext uri="{FF2B5EF4-FFF2-40B4-BE49-F238E27FC236}">
                <a16:creationId xmlns:a16="http://schemas.microsoft.com/office/drawing/2014/main" id="{5D4FD633-7F59-43E5-BBC6-48A197BA7C55}"/>
              </a:ext>
            </a:extLst>
          </p:cNvPr>
          <p:cNvSpPr/>
          <p:nvPr/>
        </p:nvSpPr>
        <p:spPr bwMode="auto">
          <a:xfrm>
            <a:off x="1514475" y="4026185"/>
            <a:ext cx="128016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41A925E-E424-4F31-88FE-DAA2DA1F8014}"/>
              </a:ext>
            </a:extLst>
          </p:cNvPr>
          <p:cNvSpPr/>
          <p:nvPr/>
        </p:nvSpPr>
        <p:spPr bwMode="auto">
          <a:xfrm>
            <a:off x="3905250" y="2753850"/>
            <a:ext cx="1571625" cy="1209675"/>
          </a:xfrm>
          <a:custGeom>
            <a:avLst/>
            <a:gdLst>
              <a:gd name="connsiteX0" fmla="*/ 0 w 1571625"/>
              <a:gd name="connsiteY0" fmla="*/ 1209675 h 1209675"/>
              <a:gd name="connsiteX1" fmla="*/ 1571625 w 1571625"/>
              <a:gd name="connsiteY1" fmla="*/ 0 h 1209675"/>
            </a:gdLst>
            <a:ahLst/>
            <a:cxnLst>
              <a:cxn ang="0">
                <a:pos x="connsiteX0" y="connsiteY0"/>
              </a:cxn>
              <a:cxn ang="0">
                <a:pos x="connsiteX1" y="connsiteY1"/>
              </a:cxn>
            </a:cxnLst>
            <a:rect l="l" t="t" r="r" b="b"/>
            <a:pathLst>
              <a:path w="1571625" h="1209675">
                <a:moveTo>
                  <a:pt x="0" y="1209675"/>
                </a:moveTo>
                <a:lnTo>
                  <a:pt x="1571625"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50" name="Freeform: Shape 149">
            <a:extLst>
              <a:ext uri="{FF2B5EF4-FFF2-40B4-BE49-F238E27FC236}">
                <a16:creationId xmlns:a16="http://schemas.microsoft.com/office/drawing/2014/main" id="{FAD466D3-5F74-4B7C-8473-65EB18EF1C18}"/>
              </a:ext>
            </a:extLst>
          </p:cNvPr>
          <p:cNvSpPr/>
          <p:nvPr/>
        </p:nvSpPr>
        <p:spPr bwMode="auto">
          <a:xfrm>
            <a:off x="8967677" y="4026185"/>
            <a:ext cx="201168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2" name="TextBox 151">
            <a:extLst>
              <a:ext uri="{FF2B5EF4-FFF2-40B4-BE49-F238E27FC236}">
                <a16:creationId xmlns:a16="http://schemas.microsoft.com/office/drawing/2014/main" id="{1382928F-EACD-4D35-B0CB-A8DFC3E50162}"/>
              </a:ext>
            </a:extLst>
          </p:cNvPr>
          <p:cNvSpPr txBox="1"/>
          <p:nvPr/>
        </p:nvSpPr>
        <p:spPr>
          <a:xfrm>
            <a:off x="4363181" y="2309329"/>
            <a:ext cx="1132778" cy="383182"/>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r>
              <a:rPr lang="en-US" dirty="0"/>
              <a:t>Uploaded to public share</a:t>
            </a:r>
          </a:p>
        </p:txBody>
      </p:sp>
      <p:grpSp>
        <p:nvGrpSpPr>
          <p:cNvPr id="137" name="Group 136">
            <a:extLst>
              <a:ext uri="{FF2B5EF4-FFF2-40B4-BE49-F238E27FC236}">
                <a16:creationId xmlns:a16="http://schemas.microsoft.com/office/drawing/2014/main" id="{98602A69-5139-4E22-AD3D-0C937EF829A8}"/>
              </a:ext>
            </a:extLst>
          </p:cNvPr>
          <p:cNvGrpSpPr/>
          <p:nvPr/>
        </p:nvGrpSpPr>
        <p:grpSpPr>
          <a:xfrm>
            <a:off x="9680632" y="3738149"/>
            <a:ext cx="576072" cy="576072"/>
            <a:chOff x="7084604" y="1959572"/>
            <a:chExt cx="648176" cy="648176"/>
          </a:xfrm>
        </p:grpSpPr>
        <p:sp>
          <p:nvSpPr>
            <p:cNvPr id="138" name="Equipment circle">
              <a:extLst>
                <a:ext uri="{FF2B5EF4-FFF2-40B4-BE49-F238E27FC236}">
                  <a16:creationId xmlns:a16="http://schemas.microsoft.com/office/drawing/2014/main" id="{31089063-BCC7-4181-93C9-099B7714A7B0}"/>
                </a:ext>
              </a:extLst>
            </p:cNvPr>
            <p:cNvSpPr/>
            <p:nvPr/>
          </p:nvSpPr>
          <p:spPr bwMode="auto">
            <a:xfrm>
              <a:off x="7084604" y="1959572"/>
              <a:ext cx="648176" cy="648176"/>
            </a:xfrm>
            <a:prstGeom prst="ellipse">
              <a:avLst/>
            </a:prstGeom>
            <a:solidFill>
              <a:srgbClr val="F8F8F8"/>
            </a:solid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nvGrpSpPr>
            <p:cNvPr id="139" name="Group 138">
              <a:extLst>
                <a:ext uri="{FF2B5EF4-FFF2-40B4-BE49-F238E27FC236}">
                  <a16:creationId xmlns:a16="http://schemas.microsoft.com/office/drawing/2014/main" id="{2B142EF2-6384-44B3-999C-8D066A9B5F38}"/>
                </a:ext>
              </a:extLst>
            </p:cNvPr>
            <p:cNvGrpSpPr/>
            <p:nvPr/>
          </p:nvGrpSpPr>
          <p:grpSpPr>
            <a:xfrm>
              <a:off x="7252779" y="2134012"/>
              <a:ext cx="311827" cy="268816"/>
              <a:chOff x="968811" y="4915445"/>
              <a:chExt cx="169898" cy="146464"/>
            </a:xfrm>
          </p:grpSpPr>
          <p:sp>
            <p:nvSpPr>
              <p:cNvPr id="140" name="Isosceles Triangle 139">
                <a:extLst>
                  <a:ext uri="{FF2B5EF4-FFF2-40B4-BE49-F238E27FC236}">
                    <a16:creationId xmlns:a16="http://schemas.microsoft.com/office/drawing/2014/main" id="{DF79A2C9-AF25-4D5E-A358-4AF8AFFA42AC}"/>
                  </a:ext>
                </a:extLst>
              </p:cNvPr>
              <p:cNvSpPr/>
              <p:nvPr/>
            </p:nvSpPr>
            <p:spPr bwMode="auto">
              <a:xfrm>
                <a:off x="968811" y="4915445"/>
                <a:ext cx="169898" cy="146464"/>
              </a:xfrm>
              <a:prstGeom prst="triangle">
                <a:avLst/>
              </a:prstGeom>
              <a:no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TextBox 140">
                <a:extLst>
                  <a:ext uri="{FF2B5EF4-FFF2-40B4-BE49-F238E27FC236}">
                    <a16:creationId xmlns:a16="http://schemas.microsoft.com/office/drawing/2014/main" id="{8CD55E9D-939E-4037-ABF1-CD0D24369415}"/>
                  </a:ext>
                </a:extLst>
              </p:cNvPr>
              <p:cNvSpPr txBox="1"/>
              <p:nvPr/>
            </p:nvSpPr>
            <p:spPr>
              <a:xfrm>
                <a:off x="1037713" y="4965386"/>
                <a:ext cx="27076" cy="90553"/>
              </a:xfrm>
              <a:prstGeom prst="rect">
                <a:avLst/>
              </a:prstGeom>
              <a:noFill/>
            </p:spPr>
            <p:txBody>
              <a:bodyPr wrap="none" lIns="0" tIns="0" rIns="0" bIns="0" rtlCol="0">
                <a:spAutoFit/>
              </a:bodyPr>
              <a:lstStyle/>
              <a:p>
                <a:pPr>
                  <a:lnSpc>
                    <a:spcPct val="90000"/>
                  </a:lnSpc>
                  <a:spcAft>
                    <a:spcPts val="600"/>
                  </a:spcAft>
                </a:pPr>
                <a:r>
                  <a:rPr lang="en-US" sz="1200" b="1" dirty="0">
                    <a:gradFill>
                      <a:gsLst>
                        <a:gs pos="2917">
                          <a:schemeClr val="accent6"/>
                        </a:gs>
                        <a:gs pos="96000">
                          <a:schemeClr val="accent6"/>
                        </a:gs>
                      </a:gsLst>
                      <a:lin ang="5400000" scaled="0"/>
                    </a:gradFill>
                  </a:rPr>
                  <a:t>!</a:t>
                </a:r>
              </a:p>
            </p:txBody>
          </p:sp>
        </p:grpSp>
      </p:grpSp>
      <p:sp>
        <p:nvSpPr>
          <p:cNvPr id="31" name="Freeform: Shape 30">
            <a:extLst>
              <a:ext uri="{FF2B5EF4-FFF2-40B4-BE49-F238E27FC236}">
                <a16:creationId xmlns:a16="http://schemas.microsoft.com/office/drawing/2014/main" id="{830CFC36-12F6-4D5C-A406-0A8ADD7B494D}"/>
              </a:ext>
            </a:extLst>
          </p:cNvPr>
          <p:cNvSpPr/>
          <p:nvPr/>
        </p:nvSpPr>
        <p:spPr bwMode="auto">
          <a:xfrm>
            <a:off x="6496050" y="2572875"/>
            <a:ext cx="1369903" cy="695820"/>
          </a:xfrm>
          <a:custGeom>
            <a:avLst/>
            <a:gdLst>
              <a:gd name="connsiteX0" fmla="*/ 1371600 w 1371600"/>
              <a:gd name="connsiteY0" fmla="*/ 676275 h 676275"/>
              <a:gd name="connsiteX1" fmla="*/ 0 w 1371600"/>
              <a:gd name="connsiteY1" fmla="*/ 0 h 676275"/>
            </a:gdLst>
            <a:ahLst/>
            <a:cxnLst>
              <a:cxn ang="0">
                <a:pos x="connsiteX0" y="connsiteY0"/>
              </a:cxn>
              <a:cxn ang="0">
                <a:pos x="connsiteX1" y="connsiteY1"/>
              </a:cxn>
            </a:cxnLst>
            <a:rect l="l" t="t" r="r" b="b"/>
            <a:pathLst>
              <a:path w="1371600" h="676275">
                <a:moveTo>
                  <a:pt x="1371600" y="676275"/>
                </a:moveTo>
                <a:lnTo>
                  <a:pt x="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1" name="Group 20">
            <a:extLst>
              <a:ext uri="{FF2B5EF4-FFF2-40B4-BE49-F238E27FC236}">
                <a16:creationId xmlns:a16="http://schemas.microsoft.com/office/drawing/2014/main" id="{50F4C131-0185-4834-9E1E-4B3BC2C56DDC}"/>
              </a:ext>
            </a:extLst>
          </p:cNvPr>
          <p:cNvGrpSpPr/>
          <p:nvPr/>
        </p:nvGrpSpPr>
        <p:grpSpPr>
          <a:xfrm>
            <a:off x="6892965" y="2585283"/>
            <a:ext cx="576072" cy="576072"/>
            <a:chOff x="7084604" y="1959572"/>
            <a:chExt cx="648176" cy="648176"/>
          </a:xfrm>
        </p:grpSpPr>
        <p:sp>
          <p:nvSpPr>
            <p:cNvPr id="94" name="Equipment circle"/>
            <p:cNvSpPr/>
            <p:nvPr/>
          </p:nvSpPr>
          <p:spPr bwMode="auto">
            <a:xfrm>
              <a:off x="7084604" y="1959572"/>
              <a:ext cx="648176" cy="648176"/>
            </a:xfrm>
            <a:prstGeom prst="ellipse">
              <a:avLst/>
            </a:prstGeom>
            <a:solidFill>
              <a:srgbClr val="F8F8F8"/>
            </a:solid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nvGrpSpPr>
            <p:cNvPr id="127" name="Group 126">
              <a:extLst>
                <a:ext uri="{FF2B5EF4-FFF2-40B4-BE49-F238E27FC236}">
                  <a16:creationId xmlns:a16="http://schemas.microsoft.com/office/drawing/2014/main" id="{C5E62B1E-68E6-4DFE-936D-8B552361AAC3}"/>
                </a:ext>
              </a:extLst>
            </p:cNvPr>
            <p:cNvGrpSpPr/>
            <p:nvPr/>
          </p:nvGrpSpPr>
          <p:grpSpPr>
            <a:xfrm>
              <a:off x="7252779" y="2134012"/>
              <a:ext cx="311827" cy="268816"/>
              <a:chOff x="968811" y="4915445"/>
              <a:chExt cx="169898" cy="146464"/>
            </a:xfrm>
          </p:grpSpPr>
          <p:sp>
            <p:nvSpPr>
              <p:cNvPr id="128" name="Isosceles Triangle 127">
                <a:extLst>
                  <a:ext uri="{FF2B5EF4-FFF2-40B4-BE49-F238E27FC236}">
                    <a16:creationId xmlns:a16="http://schemas.microsoft.com/office/drawing/2014/main" id="{E94D427D-BD4D-437D-80FD-81FF83C1250D}"/>
                  </a:ext>
                </a:extLst>
              </p:cNvPr>
              <p:cNvSpPr/>
              <p:nvPr/>
            </p:nvSpPr>
            <p:spPr bwMode="auto">
              <a:xfrm>
                <a:off x="968811" y="4915445"/>
                <a:ext cx="169898" cy="146464"/>
              </a:xfrm>
              <a:prstGeom prst="triangle">
                <a:avLst/>
              </a:prstGeom>
              <a:no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TextBox 128">
                <a:extLst>
                  <a:ext uri="{FF2B5EF4-FFF2-40B4-BE49-F238E27FC236}">
                    <a16:creationId xmlns:a16="http://schemas.microsoft.com/office/drawing/2014/main" id="{2C19928E-54A9-4862-80EB-60E5D93F8F17}"/>
                  </a:ext>
                </a:extLst>
              </p:cNvPr>
              <p:cNvSpPr txBox="1"/>
              <p:nvPr/>
            </p:nvSpPr>
            <p:spPr>
              <a:xfrm>
                <a:off x="1037713" y="4965386"/>
                <a:ext cx="27076" cy="90553"/>
              </a:xfrm>
              <a:prstGeom prst="rect">
                <a:avLst/>
              </a:prstGeom>
              <a:noFill/>
            </p:spPr>
            <p:txBody>
              <a:bodyPr wrap="none" lIns="0" tIns="0" rIns="0" bIns="0" rtlCol="0">
                <a:spAutoFit/>
              </a:bodyPr>
              <a:lstStyle/>
              <a:p>
                <a:pPr>
                  <a:lnSpc>
                    <a:spcPct val="90000"/>
                  </a:lnSpc>
                  <a:spcAft>
                    <a:spcPts val="600"/>
                  </a:spcAft>
                </a:pPr>
                <a:r>
                  <a:rPr lang="en-US" sz="1200" b="1" dirty="0">
                    <a:gradFill>
                      <a:gsLst>
                        <a:gs pos="2917">
                          <a:schemeClr val="accent6"/>
                        </a:gs>
                        <a:gs pos="96000">
                          <a:schemeClr val="accent6"/>
                        </a:gs>
                      </a:gsLst>
                      <a:lin ang="5400000" scaled="0"/>
                    </a:gradFill>
                  </a:rPr>
                  <a:t>!</a:t>
                </a:r>
              </a:p>
            </p:txBody>
          </p:sp>
        </p:grpSp>
      </p:grpSp>
      <p:sp>
        <p:nvSpPr>
          <p:cNvPr id="76" name="Rectangle 75">
            <a:extLst>
              <a:ext uri="{FF2B5EF4-FFF2-40B4-BE49-F238E27FC236}">
                <a16:creationId xmlns:a16="http://schemas.microsoft.com/office/drawing/2014/main" id="{7D6F1927-C2D5-4DA0-A700-05E358D48798}"/>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33840526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wipe(left)">
                                      <p:cBhvr>
                                        <p:cTn id="15" dur="500"/>
                                        <p:tgtEl>
                                          <p:spTgt spid="14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2"/>
                                        </p:tgtEl>
                                        <p:attrNameLst>
                                          <p:attrName>style.visibility</p:attrName>
                                        </p:attrNameLst>
                                      </p:cBhvr>
                                      <p:to>
                                        <p:strVal val="visible"/>
                                      </p:to>
                                    </p:set>
                                    <p:animEffect transition="in" filter="fade">
                                      <p:cBhvr>
                                        <p:cTn id="38" dur="500"/>
                                        <p:tgtEl>
                                          <p:spTgt spid="1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500"/>
                                        <p:tgtEl>
                                          <p:spTgt spid="99"/>
                                        </p:tgtEl>
                                      </p:cBhvr>
                                    </p:animEffect>
                                  </p:childTnLst>
                                </p:cTn>
                              </p:par>
                            </p:childTnLst>
                          </p:cTn>
                        </p:par>
                        <p:par>
                          <p:cTn id="47" fill="hold">
                            <p:stCondLst>
                              <p:cond delay="500"/>
                            </p:stCondLst>
                            <p:childTnLst>
                              <p:par>
                                <p:cTn id="48" presetID="22" presetClass="entr" presetSubtype="4"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fade">
                                      <p:cBhvr>
                                        <p:cTn id="57" dur="500"/>
                                        <p:tgtEl>
                                          <p:spTgt spid="113"/>
                                        </p:tgtEl>
                                      </p:cBhvr>
                                    </p:animEffect>
                                  </p:childTnLst>
                                </p:cTn>
                              </p:par>
                            </p:childTnLst>
                          </p:cTn>
                        </p:par>
                        <p:par>
                          <p:cTn id="58" fill="hold">
                            <p:stCondLst>
                              <p:cond delay="1500"/>
                            </p:stCondLst>
                            <p:childTnLst>
                              <p:par>
                                <p:cTn id="59" presetID="22" presetClass="entr" presetSubtype="1" fill="hold" grpId="0" nodeType="afterEffect">
                                  <p:stCondLst>
                                    <p:cond delay="0"/>
                                  </p:stCondLst>
                                  <p:childTnLst>
                                    <p:set>
                                      <p:cBhvr>
                                        <p:cTn id="60" dur="1" fill="hold">
                                          <p:stCondLst>
                                            <p:cond delay="0"/>
                                          </p:stCondLst>
                                        </p:cTn>
                                        <p:tgtEl>
                                          <p:spTgt spid="146"/>
                                        </p:tgtEl>
                                        <p:attrNameLst>
                                          <p:attrName>style.visibility</p:attrName>
                                        </p:attrNameLst>
                                      </p:cBhvr>
                                      <p:to>
                                        <p:strVal val="visible"/>
                                      </p:to>
                                    </p:set>
                                    <p:animEffect transition="in" filter="wipe(up)">
                                      <p:cBhvr>
                                        <p:cTn id="61" dur="500"/>
                                        <p:tgtEl>
                                          <p:spTgt spid="146"/>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fade">
                                      <p:cBhvr>
                                        <p:cTn id="67" dur="500"/>
                                        <p:tgtEl>
                                          <p:spTgt spid="116"/>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8"/>
                                        </p:tgtEl>
                                        <p:attrNameLst>
                                          <p:attrName>style.visibility</p:attrName>
                                        </p:attrNameLst>
                                      </p:cBhvr>
                                      <p:to>
                                        <p:strVal val="visible"/>
                                      </p:to>
                                    </p:set>
                                    <p:animEffect transition="in" filter="fade">
                                      <p:cBhvr>
                                        <p:cTn id="74" dur="500"/>
                                        <p:tgtEl>
                                          <p:spTgt spid="118"/>
                                        </p:tgtEl>
                                      </p:cBhvr>
                                    </p:animEffect>
                                  </p:childTnLst>
                                </p:cTn>
                              </p:par>
                            </p:childTnLst>
                          </p:cTn>
                        </p:par>
                        <p:par>
                          <p:cTn id="75" fill="hold">
                            <p:stCondLst>
                              <p:cond delay="2500"/>
                            </p:stCondLst>
                            <p:childTnLst>
                              <p:par>
                                <p:cTn id="76" presetID="22" presetClass="entr" presetSubtype="8" fill="hold" grpId="0" nodeType="afterEffect">
                                  <p:stCondLst>
                                    <p:cond delay="0"/>
                                  </p:stCondLst>
                                  <p:childTnLst>
                                    <p:set>
                                      <p:cBhvr>
                                        <p:cTn id="77" dur="1" fill="hold">
                                          <p:stCondLst>
                                            <p:cond delay="0"/>
                                          </p:stCondLst>
                                        </p:cTn>
                                        <p:tgtEl>
                                          <p:spTgt spid="150"/>
                                        </p:tgtEl>
                                        <p:attrNameLst>
                                          <p:attrName>style.visibility</p:attrName>
                                        </p:attrNameLst>
                                      </p:cBhvr>
                                      <p:to>
                                        <p:strVal val="visible"/>
                                      </p:to>
                                    </p:set>
                                    <p:animEffect transition="in" filter="wipe(left)">
                                      <p:cBhvr>
                                        <p:cTn id="78" dur="500"/>
                                        <p:tgtEl>
                                          <p:spTgt spid="150"/>
                                        </p:tgtEl>
                                      </p:cBhvr>
                                    </p:animEffect>
                                  </p:childTnLst>
                                </p:cTn>
                              </p:par>
                              <p:par>
                                <p:cTn id="79" presetID="10" presetClass="entr" presetSubtype="0" fill="hold" nodeType="withEffect">
                                  <p:stCondLst>
                                    <p:cond delay="0"/>
                                  </p:stCondLst>
                                  <p:childTnLst>
                                    <p:set>
                                      <p:cBhvr>
                                        <p:cTn id="80" dur="1" fill="hold">
                                          <p:stCondLst>
                                            <p:cond delay="0"/>
                                          </p:stCondLst>
                                        </p:cTn>
                                        <p:tgtEl>
                                          <p:spTgt spid="137"/>
                                        </p:tgtEl>
                                        <p:attrNameLst>
                                          <p:attrName>style.visibility</p:attrName>
                                        </p:attrNameLst>
                                      </p:cBhvr>
                                      <p:to>
                                        <p:strVal val="visible"/>
                                      </p:to>
                                    </p:set>
                                    <p:animEffect transition="in" filter="fade">
                                      <p:cBhvr>
                                        <p:cTn id="81" dur="500"/>
                                        <p:tgtEl>
                                          <p:spTgt spid="137"/>
                                        </p:tgtEl>
                                      </p:cBhvr>
                                    </p:animEffec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childTnLst>
                                </p:cTn>
                              </p:par>
                              <p:par>
                                <p:cTn id="86" presetID="10"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2" grpId="0"/>
      <p:bldP spid="79" grpId="0"/>
      <p:bldP spid="113" grpId="0"/>
      <p:bldP spid="116" grpId="0"/>
      <p:bldP spid="118" grpId="0"/>
      <p:bldP spid="75" grpId="0"/>
      <p:bldP spid="99" grpId="0"/>
      <p:bldP spid="144" grpId="0" animBg="1"/>
      <p:bldP spid="26" grpId="0" animBg="1"/>
      <p:bldP spid="150" grpId="0" animBg="1"/>
      <p:bldP spid="152" grpId="0"/>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 name="Title 105"/>
          <p:cNvSpPr>
            <a:spLocks noGrp="1"/>
          </p:cNvSpPr>
          <p:nvPr>
            <p:ph type="title"/>
          </p:nvPr>
        </p:nvSpPr>
        <p:spPr/>
        <p:txBody>
          <a:bodyPr/>
          <a:lstStyle/>
          <a:p>
            <a:r>
              <a:rPr lang="en-US" dirty="0"/>
              <a:t>Prevent data loss in Office 365</a:t>
            </a:r>
          </a:p>
        </p:txBody>
      </p:sp>
      <p:sp>
        <p:nvSpPr>
          <p:cNvPr id="93" name="Rectangle 92">
            <a:extLst>
              <a:ext uri="{FF2B5EF4-FFF2-40B4-BE49-F238E27FC236}">
                <a16:creationId xmlns:a16="http://schemas.microsoft.com/office/drawing/2014/main" id="{52C98517-B01A-48C0-8243-EAE92DD16019}"/>
              </a:ext>
            </a:extLst>
          </p:cNvPr>
          <p:cNvSpPr/>
          <p:nvPr/>
        </p:nvSpPr>
        <p:spPr bwMode="auto">
          <a:xfrm>
            <a:off x="356229" y="4590546"/>
            <a:ext cx="2434368" cy="900568"/>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p>
            <a:pPr defTabSz="932472" fontAlgn="base">
              <a:lnSpc>
                <a:spcPct val="90000"/>
              </a:lnSpc>
              <a:spcBef>
                <a:spcPct val="0"/>
              </a:spcBef>
              <a:spcAft>
                <a:spcPts val="800"/>
              </a:spcAft>
              <a:tabLst>
                <a:tab pos="524586" algn="l"/>
              </a:tabLst>
            </a:pPr>
            <a:r>
              <a:rPr lang="en-US" sz="1400" kern="0" spc="120" dirty="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rPr>
              <a:t>Role: </a:t>
            </a:r>
            <a:r>
              <a:rPr lang="en-US" sz="14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HR, works </a:t>
            </a:r>
            <a:br>
              <a:rPr lang="en-US" sz="1400" kern="0" spc="12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400" kern="0" spc="120" dirty="0">
                <a:gradFill>
                  <a:gsLst>
                    <a:gs pos="0">
                      <a:schemeClr val="tx1"/>
                    </a:gs>
                    <a:gs pos="100000">
                      <a:schemeClr val="tx1"/>
                    </a:gs>
                  </a:gsLst>
                  <a:lin ang="16200000" scaled="1"/>
                </a:gradFill>
                <a:ea typeface="ＭＳ Ｐゴシック" charset="0"/>
                <a:cs typeface="Segoe UI Semibold" panose="020B0702040204020203" pitchFamily="34" charset="0"/>
              </a:rPr>
              <a:t>with employee data</a:t>
            </a:r>
          </a:p>
        </p:txBody>
      </p:sp>
      <p:grpSp>
        <p:nvGrpSpPr>
          <p:cNvPr id="107" name="Group 106">
            <a:extLst>
              <a:ext uri="{FF2B5EF4-FFF2-40B4-BE49-F238E27FC236}">
                <a16:creationId xmlns:a16="http://schemas.microsoft.com/office/drawing/2014/main" id="{F58E455C-E016-4C89-B73A-5D4B1FA6EE9E}"/>
              </a:ext>
            </a:extLst>
          </p:cNvPr>
          <p:cNvGrpSpPr/>
          <p:nvPr/>
        </p:nvGrpSpPr>
        <p:grpSpPr>
          <a:xfrm>
            <a:off x="463102" y="3197071"/>
            <a:ext cx="936862" cy="1295416"/>
            <a:chOff x="463102" y="2872096"/>
            <a:chExt cx="936862" cy="1295416"/>
          </a:xfrm>
        </p:grpSpPr>
        <p:sp>
          <p:nvSpPr>
            <p:cNvPr id="109" name="TextBox 108">
              <a:extLst>
                <a:ext uri="{FF2B5EF4-FFF2-40B4-BE49-F238E27FC236}">
                  <a16:creationId xmlns:a16="http://schemas.microsoft.com/office/drawing/2014/main" id="{F5DA2506-6698-4B94-85B8-D6028C598267}"/>
                </a:ext>
              </a:extLst>
            </p:cNvPr>
            <p:cNvSpPr txBox="1"/>
            <p:nvPr/>
          </p:nvSpPr>
          <p:spPr>
            <a:xfrm>
              <a:off x="463102" y="2872096"/>
              <a:ext cx="936862" cy="286232"/>
            </a:xfrm>
            <a:prstGeom prst="rect">
              <a:avLst/>
            </a:prstGeom>
          </p:spPr>
          <p:txBody>
            <a:bodyPr wrap="square">
              <a:spAutoFit/>
            </a:bodyPr>
            <a:lstStyle>
              <a:defPPr>
                <a:defRPr lang="en-US"/>
              </a:defPPr>
              <a:lvl1pPr algn="ctr" defTabSz="932239">
                <a:lnSpc>
                  <a:spcPct val="90000"/>
                </a:lnSpc>
                <a:defRPr sz="2000" b="1" kern="0">
                  <a:gradFill>
                    <a:gsLst>
                      <a:gs pos="1250">
                        <a:schemeClr val="tx1"/>
                      </a:gs>
                      <a:gs pos="98000">
                        <a:schemeClr val="tx1"/>
                      </a:gs>
                    </a:gsLst>
                    <a:lin ang="5400000" scaled="0"/>
                  </a:gradFill>
                  <a:latin typeface="Segoe UI"/>
                  <a:ea typeface="ＭＳ Ｐゴシック" charset="0"/>
                  <a:cs typeface="Segoe UI Semibold" panose="020B0702040204020203" pitchFamily="34" charset="0"/>
                </a:defRPr>
              </a:lvl1pPr>
            </a:lstStyle>
            <a:p>
              <a:r>
                <a:rPr lang="en-US" sz="1400" b="0" spc="120" dirty="0">
                  <a:gradFill>
                    <a:gsLst>
                      <a:gs pos="0">
                        <a:schemeClr val="tx1"/>
                      </a:gs>
                      <a:gs pos="100000">
                        <a:schemeClr val="tx1"/>
                      </a:gs>
                    </a:gsLst>
                    <a:lin ang="16200000" scaled="1"/>
                  </a:gradFill>
                  <a:latin typeface="Segoe UI Semibold" panose="020B0702040204020203" pitchFamily="34" charset="0"/>
                </a:rPr>
                <a:t>User</a:t>
              </a:r>
            </a:p>
          </p:txBody>
        </p:sp>
        <p:grpSp>
          <p:nvGrpSpPr>
            <p:cNvPr id="110" name="Group 109">
              <a:extLst>
                <a:ext uri="{FF2B5EF4-FFF2-40B4-BE49-F238E27FC236}">
                  <a16:creationId xmlns:a16="http://schemas.microsoft.com/office/drawing/2014/main" id="{C92A3D7C-3F5B-4292-92FF-533054FE9534}"/>
                </a:ext>
              </a:extLst>
            </p:cNvPr>
            <p:cNvGrpSpPr/>
            <p:nvPr/>
          </p:nvGrpSpPr>
          <p:grpSpPr>
            <a:xfrm>
              <a:off x="465232" y="3234909"/>
              <a:ext cx="932603" cy="932603"/>
              <a:chOff x="1173344" y="2616169"/>
              <a:chExt cx="932603" cy="932603"/>
            </a:xfrm>
          </p:grpSpPr>
          <p:sp>
            <p:nvSpPr>
              <p:cNvPr id="114" name="Oval 113">
                <a:extLst>
                  <a:ext uri="{FF2B5EF4-FFF2-40B4-BE49-F238E27FC236}">
                    <a16:creationId xmlns:a16="http://schemas.microsoft.com/office/drawing/2014/main" id="{FC078C03-F8C8-495D-A3C4-DC12CD7D272D}"/>
                  </a:ext>
                </a:extLst>
              </p:cNvPr>
              <p:cNvSpPr/>
              <p:nvPr/>
            </p:nvSpPr>
            <p:spPr bwMode="auto">
              <a:xfrm>
                <a:off x="1173344" y="2616169"/>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people_4" title="Icon of a person">
                <a:extLst>
                  <a:ext uri="{FF2B5EF4-FFF2-40B4-BE49-F238E27FC236}">
                    <a16:creationId xmlns:a16="http://schemas.microsoft.com/office/drawing/2014/main" id="{636887D7-DA4F-4EBB-A79D-74884A5D4DC9}"/>
                  </a:ext>
                </a:extLst>
              </p:cNvPr>
              <p:cNvSpPr>
                <a:spLocks noChangeAspect="1" noEditPoints="1"/>
              </p:cNvSpPr>
              <p:nvPr/>
            </p:nvSpPr>
            <p:spPr bwMode="auto">
              <a:xfrm>
                <a:off x="1478194" y="289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9" name="Freeform: Shape 118">
            <a:extLst>
              <a:ext uri="{FF2B5EF4-FFF2-40B4-BE49-F238E27FC236}">
                <a16:creationId xmlns:a16="http://schemas.microsoft.com/office/drawing/2014/main" id="{19AA84E8-6F4C-4D2C-988C-573469E55029}"/>
              </a:ext>
            </a:extLst>
          </p:cNvPr>
          <p:cNvSpPr/>
          <p:nvPr/>
        </p:nvSpPr>
        <p:spPr bwMode="auto">
          <a:xfrm>
            <a:off x="1514475" y="4026185"/>
            <a:ext cx="128016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E1BE77B-B1AB-4B9B-B4E2-A7BF86B47EF0}"/>
              </a:ext>
            </a:extLst>
          </p:cNvPr>
          <p:cNvSpPr/>
          <p:nvPr/>
        </p:nvSpPr>
        <p:spPr bwMode="auto">
          <a:xfrm>
            <a:off x="2478154" y="4565664"/>
            <a:ext cx="1772848" cy="383182"/>
          </a:xfrm>
          <a:prstGeom prst="rect">
            <a:avLst/>
          </a:prstGeom>
        </p:spPr>
        <p:txBody>
          <a:bodyPr wrap="square">
            <a:spAutoFit/>
          </a:bodyPr>
          <a:lstStyle/>
          <a:p>
            <a:pPr algn="ctr" defTabSz="932239">
              <a:lnSpc>
                <a:spcPct val="90000"/>
              </a:lnSpc>
            </a:pPr>
            <a:r>
              <a:rPr lang="en-US" sz="1050" kern="0" spc="120" dirty="0">
                <a:gradFill>
                  <a:gsLst>
                    <a:gs pos="0">
                      <a:schemeClr val="accent6"/>
                    </a:gs>
                    <a:gs pos="100000">
                      <a:schemeClr val="accent6"/>
                    </a:gs>
                  </a:gsLst>
                  <a:lin ang="16200000" scaled="1"/>
                </a:gradFill>
                <a:ea typeface="ＭＳ Ｐゴシック" charset="0"/>
                <a:cs typeface="Segoe UI Semibold" panose="020B0702040204020203" pitchFamily="34" charset="0"/>
              </a:rPr>
              <a:t>SENSITIVE DATA</a:t>
            </a:r>
            <a:br>
              <a:rPr lang="en-US" sz="1050" kern="0" spc="120" dirty="0">
                <a:gradFill>
                  <a:gsLst>
                    <a:gs pos="0">
                      <a:schemeClr val="accent6"/>
                    </a:gs>
                    <a:gs pos="100000">
                      <a:schemeClr val="accent6"/>
                    </a:gs>
                  </a:gsLst>
                  <a:lin ang="16200000" scaled="1"/>
                </a:gradFill>
                <a:ea typeface="ＭＳ Ｐゴシック" charset="0"/>
                <a:cs typeface="Segoe UI Semibold" panose="020B0702040204020203" pitchFamily="34" charset="0"/>
              </a:rPr>
            </a:br>
            <a: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t>Office 365 DLP policy</a:t>
            </a:r>
          </a:p>
        </p:txBody>
      </p:sp>
      <p:grpSp>
        <p:nvGrpSpPr>
          <p:cNvPr id="13" name="Group 12">
            <a:extLst>
              <a:ext uri="{FF2B5EF4-FFF2-40B4-BE49-F238E27FC236}">
                <a16:creationId xmlns:a16="http://schemas.microsoft.com/office/drawing/2014/main" id="{238F0A4D-1F72-4FBF-95C9-B85EEBEAE05B}"/>
              </a:ext>
            </a:extLst>
          </p:cNvPr>
          <p:cNvGrpSpPr/>
          <p:nvPr/>
        </p:nvGrpSpPr>
        <p:grpSpPr>
          <a:xfrm>
            <a:off x="2898277" y="3559884"/>
            <a:ext cx="932603" cy="932603"/>
            <a:chOff x="2898277" y="3369384"/>
            <a:chExt cx="932603" cy="932603"/>
          </a:xfrm>
        </p:grpSpPr>
        <p:sp>
          <p:nvSpPr>
            <p:cNvPr id="146" name="Oval 145">
              <a:extLst>
                <a:ext uri="{FF2B5EF4-FFF2-40B4-BE49-F238E27FC236}">
                  <a16:creationId xmlns:a16="http://schemas.microsoft.com/office/drawing/2014/main" id="{35360698-1DA3-44FC-820F-A7FD8877E88E}"/>
                </a:ext>
              </a:extLst>
            </p:cNvPr>
            <p:cNvSpPr/>
            <p:nvPr/>
          </p:nvSpPr>
          <p:spPr bwMode="auto">
            <a:xfrm>
              <a:off x="2898277" y="3369384"/>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nvGrpSpPr>
            <p:cNvPr id="147" name="Group 146">
              <a:extLst>
                <a:ext uri="{FF2B5EF4-FFF2-40B4-BE49-F238E27FC236}">
                  <a16:creationId xmlns:a16="http://schemas.microsoft.com/office/drawing/2014/main" id="{33983340-9D6B-4758-92F8-1713B44BF12A}"/>
                </a:ext>
              </a:extLst>
            </p:cNvPr>
            <p:cNvGrpSpPr/>
            <p:nvPr/>
          </p:nvGrpSpPr>
          <p:grpSpPr>
            <a:xfrm>
              <a:off x="3183160" y="3595355"/>
              <a:ext cx="362837" cy="480660"/>
              <a:chOff x="7063209" y="2163774"/>
              <a:chExt cx="658103" cy="834116"/>
            </a:xfrm>
          </p:grpSpPr>
          <p:sp>
            <p:nvSpPr>
              <p:cNvPr id="148" name="Freeform 29">
                <a:extLst>
                  <a:ext uri="{FF2B5EF4-FFF2-40B4-BE49-F238E27FC236}">
                    <a16:creationId xmlns:a16="http://schemas.microsoft.com/office/drawing/2014/main" id="{7B9E0280-B56B-4579-BAA7-7FB6AAC3E1F5}"/>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30">
                <a:extLst>
                  <a:ext uri="{FF2B5EF4-FFF2-40B4-BE49-F238E27FC236}">
                    <a16:creationId xmlns:a16="http://schemas.microsoft.com/office/drawing/2014/main" id="{EC325F8F-009F-4F84-876C-BB101092412B}"/>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Rectangle 31">
                <a:extLst>
                  <a:ext uri="{FF2B5EF4-FFF2-40B4-BE49-F238E27FC236}">
                    <a16:creationId xmlns:a16="http://schemas.microsoft.com/office/drawing/2014/main" id="{7D7AF14C-78EF-4490-AE6B-FE4CEA64DA76}"/>
                  </a:ext>
                </a:extLst>
              </p:cNvPr>
              <p:cNvSpPr>
                <a:spLocks noChangeArrowheads="1"/>
              </p:cNvSpPr>
              <p:nvPr/>
            </p:nvSpPr>
            <p:spPr bwMode="auto">
              <a:xfrm>
                <a:off x="7155849" y="2376905"/>
                <a:ext cx="102229" cy="243795"/>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Rectangle 32">
                <a:extLst>
                  <a:ext uri="{FF2B5EF4-FFF2-40B4-BE49-F238E27FC236}">
                    <a16:creationId xmlns:a16="http://schemas.microsoft.com/office/drawing/2014/main" id="{2930048D-D6E0-4E29-8BB1-BCBC5E09A674}"/>
                  </a:ext>
                </a:extLst>
              </p:cNvPr>
              <p:cNvSpPr>
                <a:spLocks noChangeArrowheads="1"/>
              </p:cNvSpPr>
              <p:nvPr/>
            </p:nvSpPr>
            <p:spPr bwMode="auto">
              <a:xfrm>
                <a:off x="7312388" y="2448970"/>
                <a:ext cx="76671" cy="171731"/>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Rectangle 33">
                <a:extLst>
                  <a:ext uri="{FF2B5EF4-FFF2-40B4-BE49-F238E27FC236}">
                    <a16:creationId xmlns:a16="http://schemas.microsoft.com/office/drawing/2014/main" id="{961EA163-3FD3-456E-8058-D4934050EBDD}"/>
                  </a:ext>
                </a:extLst>
              </p:cNvPr>
              <p:cNvSpPr>
                <a:spLocks noChangeArrowheads="1"/>
              </p:cNvSpPr>
              <p:nvPr/>
            </p:nvSpPr>
            <p:spPr bwMode="auto">
              <a:xfrm>
                <a:off x="7441772" y="2501103"/>
                <a:ext cx="65491" cy="119599"/>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34">
                <a:extLst>
                  <a:ext uri="{FF2B5EF4-FFF2-40B4-BE49-F238E27FC236}">
                    <a16:creationId xmlns:a16="http://schemas.microsoft.com/office/drawing/2014/main" id="{7B6DD011-CCB2-4EDC-8594-8E45927183D4}"/>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35">
                <a:extLst>
                  <a:ext uri="{FF2B5EF4-FFF2-40B4-BE49-F238E27FC236}">
                    <a16:creationId xmlns:a16="http://schemas.microsoft.com/office/drawing/2014/main" id="{933CEC52-59E1-43A5-9710-AB9594D43E7E}"/>
                  </a:ext>
                </a:extLst>
              </p:cNvPr>
              <p:cNvSpPr>
                <a:spLocks noChangeShapeType="1"/>
              </p:cNvSpPr>
              <p:nvPr/>
            </p:nvSpPr>
            <p:spPr bwMode="auto">
              <a:xfrm flipH="1">
                <a:off x="7155849" y="2709631"/>
                <a:ext cx="175708"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36">
                <a:extLst>
                  <a:ext uri="{FF2B5EF4-FFF2-40B4-BE49-F238E27FC236}">
                    <a16:creationId xmlns:a16="http://schemas.microsoft.com/office/drawing/2014/main" id="{7C9018C4-AFF3-4264-8AD0-2301A7744A55}"/>
                  </a:ext>
                </a:extLst>
              </p:cNvPr>
              <p:cNvSpPr>
                <a:spLocks noChangeShapeType="1"/>
              </p:cNvSpPr>
              <p:nvPr/>
            </p:nvSpPr>
            <p:spPr bwMode="auto">
              <a:xfrm flipH="1">
                <a:off x="7155849" y="2800098"/>
                <a:ext cx="132579"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37">
                <a:extLst>
                  <a:ext uri="{FF2B5EF4-FFF2-40B4-BE49-F238E27FC236}">
                    <a16:creationId xmlns:a16="http://schemas.microsoft.com/office/drawing/2014/main" id="{7B720593-55F4-4670-99E0-6F7E2474867A}"/>
                  </a:ext>
                </a:extLst>
              </p:cNvPr>
              <p:cNvSpPr>
                <a:spLocks noChangeShapeType="1"/>
              </p:cNvSpPr>
              <p:nvPr/>
            </p:nvSpPr>
            <p:spPr bwMode="auto">
              <a:xfrm flipH="1">
                <a:off x="7155849" y="2884430"/>
                <a:ext cx="175708"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38">
                <a:extLst>
                  <a:ext uri="{FF2B5EF4-FFF2-40B4-BE49-F238E27FC236}">
                    <a16:creationId xmlns:a16="http://schemas.microsoft.com/office/drawing/2014/main" id="{05FCE583-2424-4903-9984-8C64E5498FAF}"/>
                  </a:ext>
                </a:extLst>
              </p:cNvPr>
              <p:cNvSpPr>
                <a:spLocks noChangeShapeType="1"/>
              </p:cNvSpPr>
              <p:nvPr/>
            </p:nvSpPr>
            <p:spPr bwMode="auto">
              <a:xfrm flipH="1">
                <a:off x="7449759" y="2709631"/>
                <a:ext cx="175708"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39">
                <a:extLst>
                  <a:ext uri="{FF2B5EF4-FFF2-40B4-BE49-F238E27FC236}">
                    <a16:creationId xmlns:a16="http://schemas.microsoft.com/office/drawing/2014/main" id="{6B04B479-E8F4-4A22-B9D7-59E751EEF712}"/>
                  </a:ext>
                </a:extLst>
              </p:cNvPr>
              <p:cNvSpPr>
                <a:spLocks noChangeShapeType="1"/>
              </p:cNvSpPr>
              <p:nvPr/>
            </p:nvSpPr>
            <p:spPr bwMode="auto">
              <a:xfrm flipH="1">
                <a:off x="7449759" y="2800098"/>
                <a:ext cx="134177"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40">
                <a:extLst>
                  <a:ext uri="{FF2B5EF4-FFF2-40B4-BE49-F238E27FC236}">
                    <a16:creationId xmlns:a16="http://schemas.microsoft.com/office/drawing/2014/main" id="{54994518-CDB6-4158-9BFB-A3A2EFF51A3F}"/>
                  </a:ext>
                </a:extLst>
              </p:cNvPr>
              <p:cNvSpPr>
                <a:spLocks noChangeShapeType="1"/>
              </p:cNvSpPr>
              <p:nvPr/>
            </p:nvSpPr>
            <p:spPr bwMode="auto">
              <a:xfrm flipH="1">
                <a:off x="7449759" y="2884430"/>
                <a:ext cx="175708"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80" name="Freeform: Shape 179">
            <a:extLst>
              <a:ext uri="{FF2B5EF4-FFF2-40B4-BE49-F238E27FC236}">
                <a16:creationId xmlns:a16="http://schemas.microsoft.com/office/drawing/2014/main" id="{40EC295E-2D07-4517-9CAE-35AC97A8C47B}"/>
              </a:ext>
            </a:extLst>
          </p:cNvPr>
          <p:cNvSpPr/>
          <p:nvPr/>
        </p:nvSpPr>
        <p:spPr bwMode="auto">
          <a:xfrm>
            <a:off x="3905251" y="3453653"/>
            <a:ext cx="662432" cy="509872"/>
          </a:xfrm>
          <a:custGeom>
            <a:avLst/>
            <a:gdLst>
              <a:gd name="connsiteX0" fmla="*/ 0 w 1571625"/>
              <a:gd name="connsiteY0" fmla="*/ 1209675 h 1209675"/>
              <a:gd name="connsiteX1" fmla="*/ 1571625 w 1571625"/>
              <a:gd name="connsiteY1" fmla="*/ 0 h 1209675"/>
            </a:gdLst>
            <a:ahLst/>
            <a:cxnLst>
              <a:cxn ang="0">
                <a:pos x="connsiteX0" y="connsiteY0"/>
              </a:cxn>
              <a:cxn ang="0">
                <a:pos x="connsiteX1" y="connsiteY1"/>
              </a:cxn>
            </a:cxnLst>
            <a:rect l="l" t="t" r="r" b="b"/>
            <a:pathLst>
              <a:path w="1571625" h="1209675">
                <a:moveTo>
                  <a:pt x="0" y="1209675"/>
                </a:moveTo>
                <a:lnTo>
                  <a:pt x="1571625"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81" name="TextBox 180">
            <a:extLst>
              <a:ext uri="{FF2B5EF4-FFF2-40B4-BE49-F238E27FC236}">
                <a16:creationId xmlns:a16="http://schemas.microsoft.com/office/drawing/2014/main" id="{9C6B09CC-5D23-4B61-BCA5-371C4C7BBE80}"/>
              </a:ext>
            </a:extLst>
          </p:cNvPr>
          <p:cNvSpPr txBox="1"/>
          <p:nvPr/>
        </p:nvSpPr>
        <p:spPr>
          <a:xfrm>
            <a:off x="2142565" y="2084551"/>
            <a:ext cx="2123358" cy="674031"/>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pPr algn="r"/>
            <a:r>
              <a:rPr lang="en-US" dirty="0"/>
              <a:t>Attaches to email</a:t>
            </a:r>
          </a:p>
          <a:p>
            <a:pPr algn="r"/>
            <a:endParaRPr lang="en-US" dirty="0"/>
          </a:p>
          <a:p>
            <a:pPr algn="r"/>
            <a:r>
              <a:rPr lang="en-US" dirty="0"/>
              <a:t>Uploads to SharePoint </a:t>
            </a:r>
            <a:br>
              <a:rPr lang="en-US" dirty="0"/>
            </a:br>
            <a:r>
              <a:rPr lang="en-US" dirty="0"/>
              <a:t>or OneDrive for Business</a:t>
            </a:r>
          </a:p>
        </p:txBody>
      </p:sp>
      <p:grpSp>
        <p:nvGrpSpPr>
          <p:cNvPr id="14" name="Group 13">
            <a:extLst>
              <a:ext uri="{FF2B5EF4-FFF2-40B4-BE49-F238E27FC236}">
                <a16:creationId xmlns:a16="http://schemas.microsoft.com/office/drawing/2014/main" id="{52D4087B-1940-45AC-8D19-0E64ED864BAC}"/>
              </a:ext>
            </a:extLst>
          </p:cNvPr>
          <p:cNvGrpSpPr/>
          <p:nvPr/>
        </p:nvGrpSpPr>
        <p:grpSpPr>
          <a:xfrm>
            <a:off x="4266922" y="1373322"/>
            <a:ext cx="2314440" cy="2314440"/>
            <a:chOff x="4266922" y="1182822"/>
            <a:chExt cx="2314440" cy="2314440"/>
          </a:xfrm>
        </p:grpSpPr>
        <p:sp>
          <p:nvSpPr>
            <p:cNvPr id="175" name="Freeform 5">
              <a:extLst>
                <a:ext uri="{FF2B5EF4-FFF2-40B4-BE49-F238E27FC236}">
                  <a16:creationId xmlns:a16="http://schemas.microsoft.com/office/drawing/2014/main" id="{D7E05BFD-D0CF-407C-BC1A-FCC4D2F8563E}"/>
                </a:ext>
              </a:extLst>
            </p:cNvPr>
            <p:cNvSpPr>
              <a:spLocks/>
            </p:cNvSpPr>
            <p:nvPr/>
          </p:nvSpPr>
          <p:spPr bwMode="auto">
            <a:xfrm>
              <a:off x="4503185" y="1817577"/>
              <a:ext cx="1841914" cy="111659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a:solidFill>
                <a:srgbClr val="0070C0"/>
              </a:solid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280B49CC-9522-47CA-99B0-4CCFDC0EB43E}"/>
                </a:ext>
              </a:extLst>
            </p:cNvPr>
            <p:cNvGrpSpPr/>
            <p:nvPr/>
          </p:nvGrpSpPr>
          <p:grpSpPr>
            <a:xfrm>
              <a:off x="5680117" y="2656740"/>
              <a:ext cx="556890" cy="488663"/>
              <a:chOff x="6034553" y="2231813"/>
              <a:chExt cx="708516" cy="621713"/>
            </a:xfrm>
          </p:grpSpPr>
          <p:sp>
            <p:nvSpPr>
              <p:cNvPr id="176" name="Rectangle 175">
                <a:extLst>
                  <a:ext uri="{FF2B5EF4-FFF2-40B4-BE49-F238E27FC236}">
                    <a16:creationId xmlns:a16="http://schemas.microsoft.com/office/drawing/2014/main" id="{D79C4E0E-64E4-4F7E-813E-40EF6631E6BA}"/>
                  </a:ext>
                </a:extLst>
              </p:cNvPr>
              <p:cNvSpPr/>
              <p:nvPr/>
            </p:nvSpPr>
            <p:spPr bwMode="auto">
              <a:xfrm>
                <a:off x="6080825" y="2324375"/>
                <a:ext cx="650572" cy="458653"/>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7" name="Group 176">
                <a:extLst>
                  <a:ext uri="{FF2B5EF4-FFF2-40B4-BE49-F238E27FC236}">
                    <a16:creationId xmlns:a16="http://schemas.microsoft.com/office/drawing/2014/main" id="{03AC8A76-5C9F-442B-9E48-860B3906CC9A}"/>
                  </a:ext>
                </a:extLst>
              </p:cNvPr>
              <p:cNvGrpSpPr/>
              <p:nvPr/>
            </p:nvGrpSpPr>
            <p:grpSpPr>
              <a:xfrm>
                <a:off x="6034553" y="2231813"/>
                <a:ext cx="708516" cy="621713"/>
                <a:chOff x="4269503" y="2769504"/>
                <a:chExt cx="479425" cy="420688"/>
              </a:xfrm>
              <a:solidFill>
                <a:srgbClr val="0078D7"/>
              </a:solidFill>
            </p:grpSpPr>
            <p:sp>
              <p:nvSpPr>
                <p:cNvPr id="178" name="Freeform 87">
                  <a:extLst>
                    <a:ext uri="{FF2B5EF4-FFF2-40B4-BE49-F238E27FC236}">
                      <a16:creationId xmlns:a16="http://schemas.microsoft.com/office/drawing/2014/main" id="{FA66F122-1845-4841-A6B7-963552425287}"/>
                    </a:ext>
                  </a:extLst>
                </p:cNvPr>
                <p:cNvSpPr>
                  <a:spLocks noChangeAspect="1" noEditPoints="1"/>
                </p:cNvSpPr>
                <p:nvPr/>
              </p:nvSpPr>
              <p:spPr bwMode="auto">
                <a:xfrm>
                  <a:off x="4390358" y="2901977"/>
                  <a:ext cx="234960" cy="234960"/>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2 w 120"/>
                    <a:gd name="T15" fmla="*/ 76 h 120"/>
                    <a:gd name="T16" fmla="*/ 112 w 120"/>
                    <a:gd name="T17" fmla="*/ 68 h 120"/>
                    <a:gd name="T18" fmla="*/ 80 w 120"/>
                    <a:gd name="T19" fmla="*/ 21 h 120"/>
                    <a:gd name="T20" fmla="*/ 80 w 120"/>
                    <a:gd name="T21" fmla="*/ 20 h 120"/>
                    <a:gd name="T22" fmla="*/ 60 w 120"/>
                    <a:gd name="T23" fmla="*/ 0 h 120"/>
                    <a:gd name="T24" fmla="*/ 40 w 120"/>
                    <a:gd name="T25" fmla="*/ 20 h 120"/>
                    <a:gd name="T26" fmla="*/ 40 w 120"/>
                    <a:gd name="T27" fmla="*/ 21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9 h 120"/>
                    <a:gd name="T58" fmla="*/ 60 w 120"/>
                    <a:gd name="T59" fmla="*/ 40 h 120"/>
                    <a:gd name="T60" fmla="*/ 79 w 120"/>
                    <a:gd name="T61" fmla="*/ 29 h 120"/>
                    <a:gd name="T62" fmla="*/ 104 w 120"/>
                    <a:gd name="T63" fmla="*/ 68 h 120"/>
                    <a:gd name="T64" fmla="*/ 104 w 120"/>
                    <a:gd name="T65" fmla="*/ 73 h 120"/>
                    <a:gd name="T66" fmla="*/ 100 w 120"/>
                    <a:gd name="T67" fmla="*/ 72 h 120"/>
                    <a:gd name="T68" fmla="*/ 80 w 120"/>
                    <a:gd name="T69" fmla="*/ 92 h 120"/>
                    <a:gd name="T70" fmla="*/ 85 w 120"/>
                    <a:gd name="T71" fmla="*/ 105 h 120"/>
                    <a:gd name="T72" fmla="*/ 60 w 120"/>
                    <a:gd name="T73" fmla="*/ 112 h 120"/>
                    <a:gd name="T74" fmla="*/ 36 w 120"/>
                    <a:gd name="T75" fmla="*/ 105 h 120"/>
                    <a:gd name="T76" fmla="*/ 40 w 120"/>
                    <a:gd name="T77" fmla="*/ 92 h 120"/>
                    <a:gd name="T78" fmla="*/ 20 w 120"/>
                    <a:gd name="T79" fmla="*/ 72 h 120"/>
                    <a:gd name="T80" fmla="*/ 16 w 120"/>
                    <a:gd name="T81" fmla="*/ 73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4"/>
                        <a:pt x="9" y="112"/>
                        <a:pt x="20" y="112"/>
                      </a:cubicBezTo>
                      <a:cubicBezTo>
                        <a:pt x="24" y="112"/>
                        <a:pt x="27" y="112"/>
                        <a:pt x="29" y="110"/>
                      </a:cubicBezTo>
                      <a:cubicBezTo>
                        <a:pt x="38" y="117"/>
                        <a:pt x="49" y="120"/>
                        <a:pt x="60" y="120"/>
                      </a:cubicBezTo>
                      <a:cubicBezTo>
                        <a:pt x="72" y="120"/>
                        <a:pt x="83" y="117"/>
                        <a:pt x="91" y="110"/>
                      </a:cubicBezTo>
                      <a:cubicBezTo>
                        <a:pt x="94" y="112"/>
                        <a:pt x="97" y="112"/>
                        <a:pt x="100" y="112"/>
                      </a:cubicBezTo>
                      <a:cubicBezTo>
                        <a:pt x="111" y="112"/>
                        <a:pt x="120" y="104"/>
                        <a:pt x="120" y="92"/>
                      </a:cubicBezTo>
                      <a:cubicBezTo>
                        <a:pt x="120" y="86"/>
                        <a:pt x="117" y="80"/>
                        <a:pt x="112" y="76"/>
                      </a:cubicBezTo>
                      <a:cubicBezTo>
                        <a:pt x="112" y="74"/>
                        <a:pt x="112" y="71"/>
                        <a:pt x="112" y="68"/>
                      </a:cubicBezTo>
                      <a:cubicBezTo>
                        <a:pt x="112" y="47"/>
                        <a:pt x="99" y="28"/>
                        <a:pt x="80" y="21"/>
                      </a:cubicBezTo>
                      <a:cubicBezTo>
                        <a:pt x="80" y="20"/>
                        <a:pt x="80" y="20"/>
                        <a:pt x="80" y="20"/>
                      </a:cubicBezTo>
                      <a:cubicBezTo>
                        <a:pt x="80" y="9"/>
                        <a:pt x="71" y="0"/>
                        <a:pt x="60" y="0"/>
                      </a:cubicBezTo>
                      <a:cubicBezTo>
                        <a:pt x="49" y="0"/>
                        <a:pt x="40" y="9"/>
                        <a:pt x="40" y="20"/>
                      </a:cubicBezTo>
                      <a:cubicBezTo>
                        <a:pt x="40" y="20"/>
                        <a:pt x="40" y="20"/>
                        <a:pt x="40" y="21"/>
                      </a:cubicBezTo>
                      <a:cubicBezTo>
                        <a:pt x="21" y="28"/>
                        <a:pt x="8" y="47"/>
                        <a:pt x="8" y="68"/>
                      </a:cubicBezTo>
                      <a:cubicBezTo>
                        <a:pt x="8" y="71"/>
                        <a:pt x="9" y="74"/>
                        <a:pt x="9" y="76"/>
                      </a:cubicBezTo>
                      <a:cubicBezTo>
                        <a:pt x="4" y="80"/>
                        <a:pt x="0" y="86"/>
                        <a:pt x="0" y="92"/>
                      </a:cubicBezTo>
                      <a:moveTo>
                        <a:pt x="100" y="104"/>
                      </a:moveTo>
                      <a:cubicBezTo>
                        <a:pt x="94" y="104"/>
                        <a:pt x="88" y="99"/>
                        <a:pt x="88" y="92"/>
                      </a:cubicBezTo>
                      <a:cubicBezTo>
                        <a:pt x="88" y="86"/>
                        <a:pt x="94" y="80"/>
                        <a:pt x="100" y="80"/>
                      </a:cubicBezTo>
                      <a:cubicBezTo>
                        <a:pt x="107" y="80"/>
                        <a:pt x="112" y="86"/>
                        <a:pt x="112" y="92"/>
                      </a:cubicBezTo>
                      <a:cubicBezTo>
                        <a:pt x="112" y="99"/>
                        <a:pt x="107" y="104"/>
                        <a:pt x="100" y="104"/>
                      </a:cubicBezTo>
                      <a:moveTo>
                        <a:pt x="60" y="8"/>
                      </a:moveTo>
                      <a:cubicBezTo>
                        <a:pt x="67" y="8"/>
                        <a:pt x="72" y="14"/>
                        <a:pt x="72" y="20"/>
                      </a:cubicBezTo>
                      <a:cubicBezTo>
                        <a:pt x="72" y="27"/>
                        <a:pt x="67" y="32"/>
                        <a:pt x="60" y="32"/>
                      </a:cubicBezTo>
                      <a:cubicBezTo>
                        <a:pt x="54" y="32"/>
                        <a:pt x="48" y="27"/>
                        <a:pt x="48" y="20"/>
                      </a:cubicBezTo>
                      <a:cubicBezTo>
                        <a:pt x="48" y="14"/>
                        <a:pt x="54" y="8"/>
                        <a:pt x="60" y="8"/>
                      </a:cubicBezTo>
                      <a:moveTo>
                        <a:pt x="16" y="68"/>
                      </a:moveTo>
                      <a:cubicBezTo>
                        <a:pt x="16" y="51"/>
                        <a:pt x="27" y="35"/>
                        <a:pt x="42" y="29"/>
                      </a:cubicBezTo>
                      <a:cubicBezTo>
                        <a:pt x="45" y="36"/>
                        <a:pt x="52" y="40"/>
                        <a:pt x="60" y="40"/>
                      </a:cubicBezTo>
                      <a:cubicBezTo>
                        <a:pt x="68" y="40"/>
                        <a:pt x="75" y="36"/>
                        <a:pt x="79" y="29"/>
                      </a:cubicBezTo>
                      <a:cubicBezTo>
                        <a:pt x="94" y="35"/>
                        <a:pt x="104" y="51"/>
                        <a:pt x="104" y="68"/>
                      </a:cubicBezTo>
                      <a:cubicBezTo>
                        <a:pt x="104" y="70"/>
                        <a:pt x="104" y="71"/>
                        <a:pt x="104" y="73"/>
                      </a:cubicBezTo>
                      <a:cubicBezTo>
                        <a:pt x="103" y="73"/>
                        <a:pt x="102" y="72"/>
                        <a:pt x="100" y="72"/>
                      </a:cubicBezTo>
                      <a:cubicBezTo>
                        <a:pt x="89" y="72"/>
                        <a:pt x="80" y="81"/>
                        <a:pt x="80" y="92"/>
                      </a:cubicBezTo>
                      <a:cubicBezTo>
                        <a:pt x="80" y="97"/>
                        <a:pt x="82" y="102"/>
                        <a:pt x="85" y="105"/>
                      </a:cubicBezTo>
                      <a:cubicBezTo>
                        <a:pt x="78" y="110"/>
                        <a:pt x="69" y="112"/>
                        <a:pt x="60" y="112"/>
                      </a:cubicBezTo>
                      <a:cubicBezTo>
                        <a:pt x="51" y="112"/>
                        <a:pt x="43" y="110"/>
                        <a:pt x="36" y="105"/>
                      </a:cubicBezTo>
                      <a:cubicBezTo>
                        <a:pt x="39" y="102"/>
                        <a:pt x="40" y="97"/>
                        <a:pt x="40" y="92"/>
                      </a:cubicBezTo>
                      <a:cubicBezTo>
                        <a:pt x="40" y="81"/>
                        <a:pt x="31" y="72"/>
                        <a:pt x="20" y="72"/>
                      </a:cubicBezTo>
                      <a:cubicBezTo>
                        <a:pt x="19" y="72"/>
                        <a:pt x="18" y="73"/>
                        <a:pt x="16" y="73"/>
                      </a:cubicBezTo>
                      <a:cubicBezTo>
                        <a:pt x="16" y="71"/>
                        <a:pt x="16" y="70"/>
                        <a:pt x="16" y="68"/>
                      </a:cubicBezTo>
                      <a:moveTo>
                        <a:pt x="20" y="80"/>
                      </a:moveTo>
                      <a:cubicBezTo>
                        <a:pt x="27" y="80"/>
                        <a:pt x="32" y="86"/>
                        <a:pt x="32" y="92"/>
                      </a:cubicBezTo>
                      <a:cubicBezTo>
                        <a:pt x="32" y="99"/>
                        <a:pt x="27" y="104"/>
                        <a:pt x="20" y="104"/>
                      </a:cubicBezTo>
                      <a:cubicBezTo>
                        <a:pt x="14" y="104"/>
                        <a:pt x="8" y="99"/>
                        <a:pt x="8" y="92"/>
                      </a:cubicBezTo>
                      <a:cubicBezTo>
                        <a:pt x="8" y="86"/>
                        <a:pt x="14" y="80"/>
                        <a:pt x="20" y="8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C77C23EB-B8B7-41DF-B8C4-25D5041B77C2}"/>
                    </a:ext>
                  </a:extLst>
                </p:cNvPr>
                <p:cNvSpPr>
                  <a:spLocks noEditPoints="1"/>
                </p:cNvSpPr>
                <p:nvPr/>
              </p:nvSpPr>
              <p:spPr bwMode="auto">
                <a:xfrm>
                  <a:off x="4269503" y="2769504"/>
                  <a:ext cx="479425" cy="420688"/>
                </a:xfrm>
                <a:custGeom>
                  <a:avLst/>
                  <a:gdLst>
                    <a:gd name="T0" fmla="*/ 302 w 302"/>
                    <a:gd name="T1" fmla="*/ 57 h 265"/>
                    <a:gd name="T2" fmla="*/ 302 w 302"/>
                    <a:gd name="T3" fmla="*/ 19 h 265"/>
                    <a:gd name="T4" fmla="*/ 137 w 302"/>
                    <a:gd name="T5" fmla="*/ 19 h 265"/>
                    <a:gd name="T6" fmla="*/ 118 w 302"/>
                    <a:gd name="T7" fmla="*/ 0 h 265"/>
                    <a:gd name="T8" fmla="*/ 0 w 302"/>
                    <a:gd name="T9" fmla="*/ 0 h 265"/>
                    <a:gd name="T10" fmla="*/ 0 w 302"/>
                    <a:gd name="T11" fmla="*/ 57 h 265"/>
                    <a:gd name="T12" fmla="*/ 0 w 302"/>
                    <a:gd name="T13" fmla="*/ 66 h 265"/>
                    <a:gd name="T14" fmla="*/ 0 w 302"/>
                    <a:gd name="T15" fmla="*/ 265 h 265"/>
                    <a:gd name="T16" fmla="*/ 302 w 302"/>
                    <a:gd name="T17" fmla="*/ 265 h 265"/>
                    <a:gd name="T18" fmla="*/ 302 w 302"/>
                    <a:gd name="T19" fmla="*/ 71 h 265"/>
                    <a:gd name="T20" fmla="*/ 302 w 302"/>
                    <a:gd name="T21" fmla="*/ 57 h 265"/>
                    <a:gd name="T22" fmla="*/ 283 w 302"/>
                    <a:gd name="T23" fmla="*/ 246 h 265"/>
                    <a:gd name="T24" fmla="*/ 18 w 302"/>
                    <a:gd name="T25" fmla="*/ 246 h 265"/>
                    <a:gd name="T26" fmla="*/ 18 w 302"/>
                    <a:gd name="T27" fmla="*/ 76 h 265"/>
                    <a:gd name="T28" fmla="*/ 283 w 302"/>
                    <a:gd name="T29" fmla="*/ 76 h 265"/>
                    <a:gd name="T30" fmla="*/ 283 w 302"/>
                    <a:gd name="T31" fmla="*/ 246 h 265"/>
                    <a:gd name="T32" fmla="*/ 283 w 302"/>
                    <a:gd name="T33" fmla="*/ 57 h 265"/>
                    <a:gd name="T34" fmla="*/ 18 w 302"/>
                    <a:gd name="T35" fmla="*/ 57 h 265"/>
                    <a:gd name="T36" fmla="*/ 18 w 302"/>
                    <a:gd name="T37" fmla="*/ 19 h 265"/>
                    <a:gd name="T38" fmla="*/ 111 w 302"/>
                    <a:gd name="T39" fmla="*/ 19 h 265"/>
                    <a:gd name="T40" fmla="*/ 130 w 302"/>
                    <a:gd name="T41" fmla="*/ 38 h 265"/>
                    <a:gd name="T42" fmla="*/ 283 w 302"/>
                    <a:gd name="T43" fmla="*/ 38 h 265"/>
                    <a:gd name="T44" fmla="*/ 283 w 302"/>
                    <a:gd name="T45"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 h="265">
                      <a:moveTo>
                        <a:pt x="302" y="57"/>
                      </a:moveTo>
                      <a:lnTo>
                        <a:pt x="302" y="19"/>
                      </a:lnTo>
                      <a:lnTo>
                        <a:pt x="137" y="19"/>
                      </a:lnTo>
                      <a:lnTo>
                        <a:pt x="118" y="0"/>
                      </a:lnTo>
                      <a:lnTo>
                        <a:pt x="0" y="0"/>
                      </a:lnTo>
                      <a:lnTo>
                        <a:pt x="0" y="57"/>
                      </a:lnTo>
                      <a:lnTo>
                        <a:pt x="0" y="66"/>
                      </a:lnTo>
                      <a:lnTo>
                        <a:pt x="0" y="265"/>
                      </a:lnTo>
                      <a:lnTo>
                        <a:pt x="302" y="265"/>
                      </a:lnTo>
                      <a:lnTo>
                        <a:pt x="302" y="71"/>
                      </a:lnTo>
                      <a:lnTo>
                        <a:pt x="302" y="57"/>
                      </a:lnTo>
                      <a:close/>
                      <a:moveTo>
                        <a:pt x="283" y="246"/>
                      </a:moveTo>
                      <a:lnTo>
                        <a:pt x="18" y="246"/>
                      </a:lnTo>
                      <a:lnTo>
                        <a:pt x="18" y="76"/>
                      </a:lnTo>
                      <a:lnTo>
                        <a:pt x="283" y="76"/>
                      </a:lnTo>
                      <a:lnTo>
                        <a:pt x="283" y="246"/>
                      </a:lnTo>
                      <a:close/>
                      <a:moveTo>
                        <a:pt x="283" y="57"/>
                      </a:moveTo>
                      <a:lnTo>
                        <a:pt x="18" y="57"/>
                      </a:lnTo>
                      <a:lnTo>
                        <a:pt x="18" y="19"/>
                      </a:lnTo>
                      <a:lnTo>
                        <a:pt x="111" y="19"/>
                      </a:lnTo>
                      <a:lnTo>
                        <a:pt x="130" y="38"/>
                      </a:lnTo>
                      <a:lnTo>
                        <a:pt x="283" y="38"/>
                      </a:lnTo>
                      <a:lnTo>
                        <a:pt x="283" y="57"/>
                      </a:lnTo>
                      <a:close/>
                    </a:path>
                  </a:pathLst>
                </a:custGeom>
                <a:grpFill/>
                <a:ln w="22225">
                  <a:solidFill>
                    <a:srgbClr val="F8F8F8"/>
                  </a:solidFill>
                  <a:miter lim="800000"/>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74" name="Oval 173">
              <a:extLst>
                <a:ext uri="{FF2B5EF4-FFF2-40B4-BE49-F238E27FC236}">
                  <a16:creationId xmlns:a16="http://schemas.microsoft.com/office/drawing/2014/main" id="{FAD2F548-860B-4C74-A0DE-2D46CA43CE4D}"/>
                </a:ext>
              </a:extLst>
            </p:cNvPr>
            <p:cNvSpPr/>
            <p:nvPr/>
          </p:nvSpPr>
          <p:spPr bwMode="auto">
            <a:xfrm>
              <a:off x="4266922" y="1182822"/>
              <a:ext cx="2314440" cy="2314440"/>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sp>
          <p:nvSpPr>
            <p:cNvPr id="182" name="MailArticleContent_EFAE" title="Icon of an open envelope with a letter coming out">
              <a:extLst>
                <a:ext uri="{FF2B5EF4-FFF2-40B4-BE49-F238E27FC236}">
                  <a16:creationId xmlns:a16="http://schemas.microsoft.com/office/drawing/2014/main" id="{8767533C-B28B-4309-9D4D-23F75C746B09}"/>
                </a:ext>
              </a:extLst>
            </p:cNvPr>
            <p:cNvSpPr>
              <a:spLocks noChangeAspect="1" noEditPoints="1"/>
            </p:cNvSpPr>
            <p:nvPr/>
          </p:nvSpPr>
          <p:spPr bwMode="auto">
            <a:xfrm>
              <a:off x="5213477" y="1300939"/>
              <a:ext cx="421330" cy="421534"/>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TextBox 182">
              <a:extLst>
                <a:ext uri="{FF2B5EF4-FFF2-40B4-BE49-F238E27FC236}">
                  <a16:creationId xmlns:a16="http://schemas.microsoft.com/office/drawing/2014/main" id="{626AB65B-E2D5-4E7E-B1DC-867536997819}"/>
                </a:ext>
              </a:extLst>
            </p:cNvPr>
            <p:cNvSpPr txBox="1"/>
            <p:nvPr/>
          </p:nvSpPr>
          <p:spPr>
            <a:xfrm>
              <a:off x="4366468" y="2330848"/>
              <a:ext cx="2115348" cy="313932"/>
            </a:xfrm>
            <a:prstGeom prst="rect">
              <a:avLst/>
            </a:prstGeom>
          </p:spPr>
          <p:txBody>
            <a:bodyPr wrap="square">
              <a:spAutoFit/>
            </a:bodyPr>
            <a:lstStyle>
              <a:defPPr>
                <a:defRPr lang="en-US"/>
              </a:defPPr>
              <a:lvl1pPr algn="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pPr algn="ctr"/>
              <a:r>
                <a:rPr lang="en-US" sz="800" b="1" dirty="0">
                  <a:gradFill>
                    <a:gsLst>
                      <a:gs pos="0">
                        <a:schemeClr val="tx2"/>
                      </a:gs>
                      <a:gs pos="100000">
                        <a:schemeClr val="tx2"/>
                      </a:gs>
                    </a:gsLst>
                    <a:lin ang="16200000" scaled="1"/>
                  </a:gradFill>
                </a:rPr>
                <a:t>SHAREPOINT ONLINE</a:t>
              </a:r>
            </a:p>
            <a:p>
              <a:pPr algn="ctr"/>
              <a:r>
                <a:rPr lang="en-US" sz="800" b="1" dirty="0">
                  <a:gradFill>
                    <a:gsLst>
                      <a:gs pos="0">
                        <a:schemeClr val="tx2"/>
                      </a:gs>
                      <a:gs pos="100000">
                        <a:schemeClr val="tx2"/>
                      </a:gs>
                    </a:gsLst>
                    <a:lin ang="16200000" scaled="1"/>
                  </a:gradFill>
                </a:rPr>
                <a:t>ONEDRIVE FOR BUSINESS</a:t>
              </a:r>
            </a:p>
          </p:txBody>
        </p:sp>
      </p:grpSp>
      <p:sp>
        <p:nvSpPr>
          <p:cNvPr id="184" name="TextBox 183">
            <a:extLst>
              <a:ext uri="{FF2B5EF4-FFF2-40B4-BE49-F238E27FC236}">
                <a16:creationId xmlns:a16="http://schemas.microsoft.com/office/drawing/2014/main" id="{E8202C65-0460-4492-83BF-6F181B957D64}"/>
              </a:ext>
            </a:extLst>
          </p:cNvPr>
          <p:cNvSpPr txBox="1"/>
          <p:nvPr/>
        </p:nvSpPr>
        <p:spPr>
          <a:xfrm>
            <a:off x="5915791" y="5418784"/>
            <a:ext cx="1239035" cy="674031"/>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r>
              <a:rPr lang="en-US" dirty="0"/>
              <a:t>Policy tips</a:t>
            </a:r>
          </a:p>
          <a:p>
            <a:r>
              <a:rPr lang="en-US" dirty="0"/>
              <a:t>block sharing</a:t>
            </a:r>
          </a:p>
          <a:p>
            <a:r>
              <a:rPr lang="en-US" dirty="0"/>
              <a:t>Restricted </a:t>
            </a:r>
          </a:p>
          <a:p>
            <a:r>
              <a:rPr lang="en-US" dirty="0"/>
              <a:t>to owner</a:t>
            </a:r>
          </a:p>
        </p:txBody>
      </p:sp>
      <p:sp>
        <p:nvSpPr>
          <p:cNvPr id="190" name="Freeform: Shape 189">
            <a:extLst>
              <a:ext uri="{FF2B5EF4-FFF2-40B4-BE49-F238E27FC236}">
                <a16:creationId xmlns:a16="http://schemas.microsoft.com/office/drawing/2014/main" id="{78C0D263-5756-46F6-8D0C-C1D07146581B}"/>
              </a:ext>
            </a:extLst>
          </p:cNvPr>
          <p:cNvSpPr/>
          <p:nvPr/>
        </p:nvSpPr>
        <p:spPr bwMode="auto">
          <a:xfrm rot="5400000">
            <a:off x="4738341" y="4513119"/>
            <a:ext cx="137160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BE73EF13-AFA8-4F12-9034-06AF4B2C8B6A}"/>
              </a:ext>
            </a:extLst>
          </p:cNvPr>
          <p:cNvGrpSpPr/>
          <p:nvPr/>
        </p:nvGrpSpPr>
        <p:grpSpPr>
          <a:xfrm>
            <a:off x="4957841" y="5289499"/>
            <a:ext cx="932603" cy="932603"/>
            <a:chOff x="8375214" y="5035787"/>
            <a:chExt cx="374904" cy="374904"/>
          </a:xfrm>
        </p:grpSpPr>
        <p:sp>
          <p:nvSpPr>
            <p:cNvPr id="223" name="Oval 222">
              <a:extLst>
                <a:ext uri="{FF2B5EF4-FFF2-40B4-BE49-F238E27FC236}">
                  <a16:creationId xmlns:a16="http://schemas.microsoft.com/office/drawing/2014/main" id="{585394BE-00DC-4A80-A873-9519F4DF0EC3}"/>
                </a:ext>
              </a:extLst>
            </p:cNvPr>
            <p:cNvSpPr/>
            <p:nvPr/>
          </p:nvSpPr>
          <p:spPr bwMode="auto">
            <a:xfrm>
              <a:off x="8375214" y="5035787"/>
              <a:ext cx="374904" cy="374904"/>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dirty="0" err="1">
                <a:gradFill>
                  <a:gsLst>
                    <a:gs pos="0">
                      <a:srgbClr val="FFFFFF"/>
                    </a:gs>
                    <a:gs pos="100000">
                      <a:srgbClr val="FFFFFF"/>
                    </a:gs>
                  </a:gsLst>
                  <a:lin ang="5400000" scaled="0"/>
                </a:gradFill>
                <a:latin typeface="Segoe UI Semilight"/>
                <a:cs typeface="Segoe UI" pitchFamily="34" charset="0"/>
              </a:endParaRPr>
            </a:p>
          </p:txBody>
        </p:sp>
        <p:sp>
          <p:nvSpPr>
            <p:cNvPr id="224" name="Plus Sign 223">
              <a:extLst>
                <a:ext uri="{FF2B5EF4-FFF2-40B4-BE49-F238E27FC236}">
                  <a16:creationId xmlns:a16="http://schemas.microsoft.com/office/drawing/2014/main" id="{6860B9EC-2976-43F7-B01B-9BC01CCB1A7B}"/>
                </a:ext>
              </a:extLst>
            </p:cNvPr>
            <p:cNvSpPr/>
            <p:nvPr/>
          </p:nvSpPr>
          <p:spPr bwMode="auto">
            <a:xfrm rot="2700000">
              <a:off x="8421192" y="5081766"/>
              <a:ext cx="282948" cy="282947"/>
            </a:xfrm>
            <a:prstGeom prst="mathPlus">
              <a:avLst>
                <a:gd name="adj1" fmla="val 3665"/>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5" name="TextBox 224">
            <a:extLst>
              <a:ext uri="{FF2B5EF4-FFF2-40B4-BE49-F238E27FC236}">
                <a16:creationId xmlns:a16="http://schemas.microsoft.com/office/drawing/2014/main" id="{A02EC524-C358-404F-BC6E-D88F2A88CEFA}"/>
              </a:ext>
            </a:extLst>
          </p:cNvPr>
          <p:cNvSpPr txBox="1"/>
          <p:nvPr/>
        </p:nvSpPr>
        <p:spPr>
          <a:xfrm>
            <a:off x="7515161" y="2266239"/>
            <a:ext cx="2011680" cy="528606"/>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r>
              <a:rPr lang="en-US" dirty="0">
                <a:gradFill>
                  <a:gsLst>
                    <a:gs pos="0">
                      <a:schemeClr val="accent6"/>
                    </a:gs>
                    <a:gs pos="100000">
                      <a:schemeClr val="accent6"/>
                    </a:gs>
                  </a:gsLst>
                  <a:lin ang="16200000" scaled="1"/>
                </a:gradFill>
              </a:rPr>
              <a:t>CLASSIFIES</a:t>
            </a:r>
            <a:r>
              <a:rPr lang="en-US" dirty="0"/>
              <a:t> content </a:t>
            </a:r>
            <a:br>
              <a:rPr lang="en-US" dirty="0"/>
            </a:br>
            <a:r>
              <a:rPr lang="en-US" dirty="0"/>
              <a:t>as sensitive based </a:t>
            </a:r>
            <a:br>
              <a:rPr lang="en-US" dirty="0"/>
            </a:br>
            <a:r>
              <a:rPr lang="en-US" dirty="0"/>
              <a:t>on DLP policies</a:t>
            </a:r>
          </a:p>
        </p:txBody>
      </p:sp>
      <p:sp>
        <p:nvSpPr>
          <p:cNvPr id="226" name="TextBox 225">
            <a:extLst>
              <a:ext uri="{FF2B5EF4-FFF2-40B4-BE49-F238E27FC236}">
                <a16:creationId xmlns:a16="http://schemas.microsoft.com/office/drawing/2014/main" id="{DC4F8E9D-45AB-4337-AE60-0FC6C520F29B}"/>
              </a:ext>
            </a:extLst>
          </p:cNvPr>
          <p:cNvSpPr txBox="1"/>
          <p:nvPr/>
        </p:nvSpPr>
        <p:spPr>
          <a:xfrm>
            <a:off x="10696945" y="4590546"/>
            <a:ext cx="1632056" cy="528606"/>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pPr algn="ctr"/>
            <a:r>
              <a:rPr lang="en-US" dirty="0"/>
              <a:t>Alert sent to </a:t>
            </a:r>
            <a:br>
              <a:rPr lang="en-US" dirty="0"/>
            </a:br>
            <a:r>
              <a:rPr lang="en-US" dirty="0"/>
              <a:t>admin and </a:t>
            </a:r>
            <a:br>
              <a:rPr lang="en-US" dirty="0"/>
            </a:br>
            <a:r>
              <a:rPr lang="en-US" dirty="0"/>
              <a:t>end-user</a:t>
            </a:r>
          </a:p>
        </p:txBody>
      </p:sp>
      <p:sp>
        <p:nvSpPr>
          <p:cNvPr id="227" name="TextBox 226">
            <a:extLst>
              <a:ext uri="{FF2B5EF4-FFF2-40B4-BE49-F238E27FC236}">
                <a16:creationId xmlns:a16="http://schemas.microsoft.com/office/drawing/2014/main" id="{E407F6CF-9E96-4931-A805-405A9216A567}"/>
              </a:ext>
            </a:extLst>
          </p:cNvPr>
          <p:cNvSpPr txBox="1"/>
          <p:nvPr/>
        </p:nvSpPr>
        <p:spPr>
          <a:xfrm>
            <a:off x="7469037" y="3122522"/>
            <a:ext cx="1918926" cy="424732"/>
          </a:xfrm>
          <a:prstGeom prst="rect">
            <a:avLst/>
          </a:prstGeom>
        </p:spPr>
        <p:txBody>
          <a:bodyPr wrap="square">
            <a:spAutoFit/>
          </a:bodyPr>
          <a:lstStyle>
            <a:defPPr>
              <a:defRPr lang="en-US"/>
            </a:defPPr>
            <a:lvl1pPr algn="ctr" defTabSz="932239">
              <a:lnSpc>
                <a:spcPct val="90000"/>
              </a:lnSpc>
              <a:defRPr sz="1400" b="0" kern="0" spc="12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defRPr>
            </a:lvl1pPr>
          </a:lstStyle>
          <a:p>
            <a:r>
              <a:rPr lang="en-US" sz="1200" dirty="0"/>
              <a:t>Security &amp; Compliance Center</a:t>
            </a:r>
          </a:p>
        </p:txBody>
      </p:sp>
      <p:grpSp>
        <p:nvGrpSpPr>
          <p:cNvPr id="228" name="Group 227">
            <a:extLst>
              <a:ext uri="{FF2B5EF4-FFF2-40B4-BE49-F238E27FC236}">
                <a16:creationId xmlns:a16="http://schemas.microsoft.com/office/drawing/2014/main" id="{2D9FB783-C4F0-4C5F-91FB-8AAEF08AD7C4}"/>
              </a:ext>
            </a:extLst>
          </p:cNvPr>
          <p:cNvGrpSpPr/>
          <p:nvPr/>
        </p:nvGrpSpPr>
        <p:grpSpPr>
          <a:xfrm>
            <a:off x="7962199" y="3559884"/>
            <a:ext cx="932603" cy="932603"/>
            <a:chOff x="7958061" y="3183177"/>
            <a:chExt cx="932603" cy="932603"/>
          </a:xfrm>
        </p:grpSpPr>
        <p:grpSp>
          <p:nvGrpSpPr>
            <p:cNvPr id="229" name="Group 228">
              <a:extLst>
                <a:ext uri="{FF2B5EF4-FFF2-40B4-BE49-F238E27FC236}">
                  <a16:creationId xmlns:a16="http://schemas.microsoft.com/office/drawing/2014/main" id="{7990FA2F-816F-4BAB-B48F-7C56486A6971}"/>
                </a:ext>
              </a:extLst>
            </p:cNvPr>
            <p:cNvGrpSpPr/>
            <p:nvPr/>
          </p:nvGrpSpPr>
          <p:grpSpPr>
            <a:xfrm>
              <a:off x="8082587" y="3442290"/>
              <a:ext cx="683550" cy="414376"/>
              <a:chOff x="7675483" y="3633111"/>
              <a:chExt cx="1053847" cy="638855"/>
            </a:xfrm>
          </p:grpSpPr>
          <p:sp>
            <p:nvSpPr>
              <p:cNvPr id="231" name="Freeform 5">
                <a:extLst>
                  <a:ext uri="{FF2B5EF4-FFF2-40B4-BE49-F238E27FC236}">
                    <a16:creationId xmlns:a16="http://schemas.microsoft.com/office/drawing/2014/main" id="{FE08EBB6-72F5-4D42-9F64-5C2959038A95}"/>
                  </a:ext>
                </a:extLst>
              </p:cNvPr>
              <p:cNvSpPr>
                <a:spLocks/>
              </p:cNvSpPr>
              <p:nvPr/>
            </p:nvSpPr>
            <p:spPr bwMode="auto">
              <a:xfrm>
                <a:off x="7675483" y="3633111"/>
                <a:ext cx="1053847" cy="63885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cap="flat" cmpd="sng" algn="ctr">
                <a:solidFill>
                  <a:schemeClr val="tx2"/>
                </a:solidFill>
                <a:prstDash val="solid"/>
                <a:headEnd type="none" w="med" len="med"/>
                <a:tailEnd type="none" w="med" len="med"/>
              </a:ln>
              <a:effectLst/>
              <a:ex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32023"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2" name="Freeform 5">
                <a:extLst>
                  <a:ext uri="{FF2B5EF4-FFF2-40B4-BE49-F238E27FC236}">
                    <a16:creationId xmlns:a16="http://schemas.microsoft.com/office/drawing/2014/main" id="{4B8E2E6C-A645-41C0-BD2B-E6DB048E86B3}"/>
                  </a:ext>
                </a:extLst>
              </p:cNvPr>
              <p:cNvSpPr>
                <a:spLocks noEditPoints="1"/>
              </p:cNvSpPr>
              <p:nvPr/>
            </p:nvSpPr>
            <p:spPr bwMode="auto">
              <a:xfrm>
                <a:off x="8045423" y="375652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grpSp>
        <p:sp>
          <p:nvSpPr>
            <p:cNvPr id="230" name="Oval 229">
              <a:extLst>
                <a:ext uri="{FF2B5EF4-FFF2-40B4-BE49-F238E27FC236}">
                  <a16:creationId xmlns:a16="http://schemas.microsoft.com/office/drawing/2014/main" id="{8292475C-A3C6-4A5A-9631-5CB843A90CA9}"/>
                </a:ext>
              </a:extLst>
            </p:cNvPr>
            <p:cNvSpPr/>
            <p:nvPr/>
          </p:nvSpPr>
          <p:spPr bwMode="auto">
            <a:xfrm>
              <a:off x="7958061" y="3183177"/>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grpSp>
        <p:nvGrpSpPr>
          <p:cNvPr id="233" name="Group 232">
            <a:extLst>
              <a:ext uri="{FF2B5EF4-FFF2-40B4-BE49-F238E27FC236}">
                <a16:creationId xmlns:a16="http://schemas.microsoft.com/office/drawing/2014/main" id="{77656E84-63CA-437D-AD74-6A533384C737}"/>
              </a:ext>
            </a:extLst>
          </p:cNvPr>
          <p:cNvGrpSpPr/>
          <p:nvPr/>
        </p:nvGrpSpPr>
        <p:grpSpPr>
          <a:xfrm>
            <a:off x="11046672" y="3559884"/>
            <a:ext cx="932603" cy="932603"/>
            <a:chOff x="11046672" y="3234909"/>
            <a:chExt cx="932603" cy="932603"/>
          </a:xfrm>
        </p:grpSpPr>
        <p:sp>
          <p:nvSpPr>
            <p:cNvPr id="234" name="Oval 233">
              <a:extLst>
                <a:ext uri="{FF2B5EF4-FFF2-40B4-BE49-F238E27FC236}">
                  <a16:creationId xmlns:a16="http://schemas.microsoft.com/office/drawing/2014/main" id="{875B8D9F-B1AE-4EE8-BF58-A67B4356FB2F}"/>
                </a:ext>
              </a:extLst>
            </p:cNvPr>
            <p:cNvSpPr/>
            <p:nvPr/>
          </p:nvSpPr>
          <p:spPr bwMode="auto">
            <a:xfrm>
              <a:off x="11046672" y="3234909"/>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sp>
          <p:nvSpPr>
            <p:cNvPr id="235" name="Telemarketer_E7B9" title="Icon of a person wearing a headset">
              <a:extLst>
                <a:ext uri="{FF2B5EF4-FFF2-40B4-BE49-F238E27FC236}">
                  <a16:creationId xmlns:a16="http://schemas.microsoft.com/office/drawing/2014/main" id="{DE44362C-A4E3-4237-9892-A2002D7E7975}"/>
                </a:ext>
              </a:extLst>
            </p:cNvPr>
            <p:cNvSpPr>
              <a:spLocks noChangeAspect="1" noEditPoints="1"/>
            </p:cNvSpPr>
            <p:nvPr/>
          </p:nvSpPr>
          <p:spPr bwMode="auto">
            <a:xfrm>
              <a:off x="11359631" y="351833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36" name="Freeform: Shape 235">
            <a:extLst>
              <a:ext uri="{FF2B5EF4-FFF2-40B4-BE49-F238E27FC236}">
                <a16:creationId xmlns:a16="http://schemas.microsoft.com/office/drawing/2014/main" id="{C7888272-1596-41DF-8F63-402D15C1F12E}"/>
              </a:ext>
            </a:extLst>
          </p:cNvPr>
          <p:cNvSpPr/>
          <p:nvPr/>
        </p:nvSpPr>
        <p:spPr bwMode="auto">
          <a:xfrm>
            <a:off x="8967677" y="4026185"/>
            <a:ext cx="201168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37" name="Group 236">
            <a:extLst>
              <a:ext uri="{FF2B5EF4-FFF2-40B4-BE49-F238E27FC236}">
                <a16:creationId xmlns:a16="http://schemas.microsoft.com/office/drawing/2014/main" id="{A73E9970-71F0-403B-A8C8-1260F17C08FF}"/>
              </a:ext>
            </a:extLst>
          </p:cNvPr>
          <p:cNvGrpSpPr/>
          <p:nvPr/>
        </p:nvGrpSpPr>
        <p:grpSpPr>
          <a:xfrm>
            <a:off x="9680632" y="3738149"/>
            <a:ext cx="576072" cy="576072"/>
            <a:chOff x="7084604" y="1959572"/>
            <a:chExt cx="648176" cy="648176"/>
          </a:xfrm>
        </p:grpSpPr>
        <p:sp>
          <p:nvSpPr>
            <p:cNvPr id="238" name="Equipment circle">
              <a:extLst>
                <a:ext uri="{FF2B5EF4-FFF2-40B4-BE49-F238E27FC236}">
                  <a16:creationId xmlns:a16="http://schemas.microsoft.com/office/drawing/2014/main" id="{D33A092C-E5D5-433C-9DA8-28D4FED2B104}"/>
                </a:ext>
              </a:extLst>
            </p:cNvPr>
            <p:cNvSpPr/>
            <p:nvPr/>
          </p:nvSpPr>
          <p:spPr bwMode="auto">
            <a:xfrm>
              <a:off x="7084604" y="1959572"/>
              <a:ext cx="648176" cy="648176"/>
            </a:xfrm>
            <a:prstGeom prst="ellipse">
              <a:avLst/>
            </a:prstGeom>
            <a:solidFill>
              <a:srgbClr val="F8F8F8"/>
            </a:solid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nvGrpSpPr>
            <p:cNvPr id="239" name="Group 238">
              <a:extLst>
                <a:ext uri="{FF2B5EF4-FFF2-40B4-BE49-F238E27FC236}">
                  <a16:creationId xmlns:a16="http://schemas.microsoft.com/office/drawing/2014/main" id="{F8654485-8BD4-4D4F-8A2E-CF46B67D3D4B}"/>
                </a:ext>
              </a:extLst>
            </p:cNvPr>
            <p:cNvGrpSpPr/>
            <p:nvPr/>
          </p:nvGrpSpPr>
          <p:grpSpPr>
            <a:xfrm>
              <a:off x="7252779" y="2134012"/>
              <a:ext cx="311827" cy="268816"/>
              <a:chOff x="968811" y="4915445"/>
              <a:chExt cx="169898" cy="146464"/>
            </a:xfrm>
          </p:grpSpPr>
          <p:sp>
            <p:nvSpPr>
              <p:cNvPr id="240" name="Isosceles Triangle 239">
                <a:extLst>
                  <a:ext uri="{FF2B5EF4-FFF2-40B4-BE49-F238E27FC236}">
                    <a16:creationId xmlns:a16="http://schemas.microsoft.com/office/drawing/2014/main" id="{BB8185B3-B8A3-4CBB-BE07-6C7DFA2B267B}"/>
                  </a:ext>
                </a:extLst>
              </p:cNvPr>
              <p:cNvSpPr/>
              <p:nvPr/>
            </p:nvSpPr>
            <p:spPr bwMode="auto">
              <a:xfrm>
                <a:off x="968811" y="4915445"/>
                <a:ext cx="169898" cy="146464"/>
              </a:xfrm>
              <a:prstGeom prst="triangle">
                <a:avLst/>
              </a:prstGeom>
              <a:no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TextBox 240">
                <a:extLst>
                  <a:ext uri="{FF2B5EF4-FFF2-40B4-BE49-F238E27FC236}">
                    <a16:creationId xmlns:a16="http://schemas.microsoft.com/office/drawing/2014/main" id="{A765BEEF-7DD9-4EB5-A75B-66E39820A694}"/>
                  </a:ext>
                </a:extLst>
              </p:cNvPr>
              <p:cNvSpPr txBox="1"/>
              <p:nvPr/>
            </p:nvSpPr>
            <p:spPr>
              <a:xfrm>
                <a:off x="1037713" y="4965386"/>
                <a:ext cx="27076" cy="90553"/>
              </a:xfrm>
              <a:prstGeom prst="rect">
                <a:avLst/>
              </a:prstGeom>
              <a:noFill/>
            </p:spPr>
            <p:txBody>
              <a:bodyPr wrap="none" lIns="0" tIns="0" rIns="0" bIns="0" rtlCol="0">
                <a:spAutoFit/>
              </a:bodyPr>
              <a:lstStyle/>
              <a:p>
                <a:pPr>
                  <a:lnSpc>
                    <a:spcPct val="90000"/>
                  </a:lnSpc>
                  <a:spcAft>
                    <a:spcPts val="600"/>
                  </a:spcAft>
                </a:pPr>
                <a:r>
                  <a:rPr lang="en-US" sz="1200" b="1" dirty="0">
                    <a:gradFill>
                      <a:gsLst>
                        <a:gs pos="2917">
                          <a:schemeClr val="accent6"/>
                        </a:gs>
                        <a:gs pos="96000">
                          <a:schemeClr val="accent6"/>
                        </a:gs>
                      </a:gsLst>
                      <a:lin ang="5400000" scaled="0"/>
                    </a:gradFill>
                  </a:rPr>
                  <a:t>!</a:t>
                </a:r>
              </a:p>
            </p:txBody>
          </p:sp>
        </p:grpSp>
      </p:grpSp>
      <p:sp>
        <p:nvSpPr>
          <p:cNvPr id="242" name="Freeform: Shape 241">
            <a:extLst>
              <a:ext uri="{FF2B5EF4-FFF2-40B4-BE49-F238E27FC236}">
                <a16:creationId xmlns:a16="http://schemas.microsoft.com/office/drawing/2014/main" id="{3D945581-A09A-466D-93BD-8FE9BC2E0C8B}"/>
              </a:ext>
            </a:extLst>
          </p:cNvPr>
          <p:cNvSpPr/>
          <p:nvPr/>
        </p:nvSpPr>
        <p:spPr bwMode="auto">
          <a:xfrm>
            <a:off x="6651812" y="2651991"/>
            <a:ext cx="1214141" cy="616703"/>
          </a:xfrm>
          <a:custGeom>
            <a:avLst/>
            <a:gdLst>
              <a:gd name="connsiteX0" fmla="*/ 1371600 w 1371600"/>
              <a:gd name="connsiteY0" fmla="*/ 676275 h 676275"/>
              <a:gd name="connsiteX1" fmla="*/ 0 w 1371600"/>
              <a:gd name="connsiteY1" fmla="*/ 0 h 676275"/>
            </a:gdLst>
            <a:ahLst/>
            <a:cxnLst>
              <a:cxn ang="0">
                <a:pos x="connsiteX0" y="connsiteY0"/>
              </a:cxn>
              <a:cxn ang="0">
                <a:pos x="connsiteX1" y="connsiteY1"/>
              </a:cxn>
            </a:cxnLst>
            <a:rect l="l" t="t" r="r" b="b"/>
            <a:pathLst>
              <a:path w="1371600" h="676275">
                <a:moveTo>
                  <a:pt x="1371600" y="676275"/>
                </a:moveTo>
                <a:lnTo>
                  <a:pt x="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3" name="Group 242">
            <a:extLst>
              <a:ext uri="{FF2B5EF4-FFF2-40B4-BE49-F238E27FC236}">
                <a16:creationId xmlns:a16="http://schemas.microsoft.com/office/drawing/2014/main" id="{59621668-EF28-4FE1-9784-F8CFE0C5AE3E}"/>
              </a:ext>
            </a:extLst>
          </p:cNvPr>
          <p:cNvGrpSpPr/>
          <p:nvPr/>
        </p:nvGrpSpPr>
        <p:grpSpPr>
          <a:xfrm>
            <a:off x="6990513" y="2631957"/>
            <a:ext cx="576072" cy="576072"/>
            <a:chOff x="7084604" y="1959572"/>
            <a:chExt cx="648176" cy="648176"/>
          </a:xfrm>
        </p:grpSpPr>
        <p:sp>
          <p:nvSpPr>
            <p:cNvPr id="244" name="Equipment circle">
              <a:extLst>
                <a:ext uri="{FF2B5EF4-FFF2-40B4-BE49-F238E27FC236}">
                  <a16:creationId xmlns:a16="http://schemas.microsoft.com/office/drawing/2014/main" id="{57BC1BF2-88AF-4F5C-93B2-739EF7149110}"/>
                </a:ext>
              </a:extLst>
            </p:cNvPr>
            <p:cNvSpPr/>
            <p:nvPr/>
          </p:nvSpPr>
          <p:spPr bwMode="auto">
            <a:xfrm>
              <a:off x="7084604" y="1959572"/>
              <a:ext cx="648176" cy="648176"/>
            </a:xfrm>
            <a:prstGeom prst="ellipse">
              <a:avLst/>
            </a:prstGeom>
            <a:solidFill>
              <a:srgbClr val="F8F8F8"/>
            </a:solid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nvGrpSpPr>
            <p:cNvPr id="245" name="Group 244">
              <a:extLst>
                <a:ext uri="{FF2B5EF4-FFF2-40B4-BE49-F238E27FC236}">
                  <a16:creationId xmlns:a16="http://schemas.microsoft.com/office/drawing/2014/main" id="{B02A0777-6B0A-4B85-8DBB-7A655AFBFC78}"/>
                </a:ext>
              </a:extLst>
            </p:cNvPr>
            <p:cNvGrpSpPr/>
            <p:nvPr/>
          </p:nvGrpSpPr>
          <p:grpSpPr>
            <a:xfrm>
              <a:off x="7252779" y="2134012"/>
              <a:ext cx="311827" cy="268816"/>
              <a:chOff x="968811" y="4915445"/>
              <a:chExt cx="169898" cy="146464"/>
            </a:xfrm>
          </p:grpSpPr>
          <p:sp>
            <p:nvSpPr>
              <p:cNvPr id="246" name="Isosceles Triangle 245">
                <a:extLst>
                  <a:ext uri="{FF2B5EF4-FFF2-40B4-BE49-F238E27FC236}">
                    <a16:creationId xmlns:a16="http://schemas.microsoft.com/office/drawing/2014/main" id="{F83E1AD6-FAC5-48BD-9A93-7F785889FAF2}"/>
                  </a:ext>
                </a:extLst>
              </p:cNvPr>
              <p:cNvSpPr/>
              <p:nvPr/>
            </p:nvSpPr>
            <p:spPr bwMode="auto">
              <a:xfrm>
                <a:off x="968811" y="4915445"/>
                <a:ext cx="169898" cy="146464"/>
              </a:xfrm>
              <a:prstGeom prst="triangle">
                <a:avLst/>
              </a:prstGeom>
              <a:no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TextBox 246">
                <a:extLst>
                  <a:ext uri="{FF2B5EF4-FFF2-40B4-BE49-F238E27FC236}">
                    <a16:creationId xmlns:a16="http://schemas.microsoft.com/office/drawing/2014/main" id="{A3E19CC3-84E5-4CFA-885D-6DF8A2097866}"/>
                  </a:ext>
                </a:extLst>
              </p:cNvPr>
              <p:cNvSpPr txBox="1"/>
              <p:nvPr/>
            </p:nvSpPr>
            <p:spPr>
              <a:xfrm>
                <a:off x="1037713" y="4965386"/>
                <a:ext cx="27076" cy="90553"/>
              </a:xfrm>
              <a:prstGeom prst="rect">
                <a:avLst/>
              </a:prstGeom>
              <a:noFill/>
            </p:spPr>
            <p:txBody>
              <a:bodyPr wrap="none" lIns="0" tIns="0" rIns="0" bIns="0" rtlCol="0">
                <a:spAutoFit/>
              </a:bodyPr>
              <a:lstStyle/>
              <a:p>
                <a:pPr>
                  <a:lnSpc>
                    <a:spcPct val="90000"/>
                  </a:lnSpc>
                  <a:spcAft>
                    <a:spcPts val="600"/>
                  </a:spcAft>
                </a:pPr>
                <a:r>
                  <a:rPr lang="en-US" sz="1200" b="1" dirty="0">
                    <a:gradFill>
                      <a:gsLst>
                        <a:gs pos="2917">
                          <a:schemeClr val="accent6"/>
                        </a:gs>
                        <a:gs pos="96000">
                          <a:schemeClr val="accent6"/>
                        </a:gs>
                      </a:gsLst>
                      <a:lin ang="5400000" scaled="0"/>
                    </a:gradFill>
                  </a:rPr>
                  <a:t>!</a:t>
                </a:r>
              </a:p>
            </p:txBody>
          </p:sp>
        </p:grpSp>
      </p:grpSp>
      <p:grpSp>
        <p:nvGrpSpPr>
          <p:cNvPr id="15" name="Group 14">
            <a:extLst>
              <a:ext uri="{FF2B5EF4-FFF2-40B4-BE49-F238E27FC236}">
                <a16:creationId xmlns:a16="http://schemas.microsoft.com/office/drawing/2014/main" id="{A49463D9-A7B3-4F23-A21A-68BC32EC173B}"/>
              </a:ext>
            </a:extLst>
          </p:cNvPr>
          <p:cNvGrpSpPr/>
          <p:nvPr/>
        </p:nvGrpSpPr>
        <p:grpSpPr>
          <a:xfrm>
            <a:off x="5082751" y="4091984"/>
            <a:ext cx="738008" cy="670952"/>
            <a:chOff x="5082751" y="3901484"/>
            <a:chExt cx="738008" cy="670952"/>
          </a:xfrm>
        </p:grpSpPr>
        <p:sp>
          <p:nvSpPr>
            <p:cNvPr id="187" name="Oval 186">
              <a:extLst>
                <a:ext uri="{FF2B5EF4-FFF2-40B4-BE49-F238E27FC236}">
                  <a16:creationId xmlns:a16="http://schemas.microsoft.com/office/drawing/2014/main" id="{2505DF31-8660-4909-B95A-BF6E058CDFFA}"/>
                </a:ext>
              </a:extLst>
            </p:cNvPr>
            <p:cNvSpPr/>
            <p:nvPr/>
          </p:nvSpPr>
          <p:spPr bwMode="auto">
            <a:xfrm>
              <a:off x="5082751" y="3901484"/>
              <a:ext cx="670952" cy="670952"/>
            </a:xfrm>
            <a:prstGeom prst="ellipse">
              <a:avLst/>
            </a:prstGeom>
            <a:solidFill>
              <a:srgbClr val="F8F8F8"/>
            </a:solid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a:gradFill>
                  <a:gsLst>
                    <a:gs pos="0">
                      <a:srgbClr val="FFFFFF"/>
                    </a:gs>
                    <a:gs pos="100000">
                      <a:srgbClr val="FFFFFF"/>
                    </a:gs>
                  </a:gsLst>
                  <a:lin ang="5400000" scaled="0"/>
                </a:gradFill>
                <a:latin typeface="Segoe UI Semilight"/>
                <a:cs typeface="Segoe UI" pitchFamily="34" charset="0"/>
              </a:endParaRPr>
            </a:p>
          </p:txBody>
        </p:sp>
        <p:grpSp>
          <p:nvGrpSpPr>
            <p:cNvPr id="191" name="Group 190">
              <a:extLst>
                <a:ext uri="{FF2B5EF4-FFF2-40B4-BE49-F238E27FC236}">
                  <a16:creationId xmlns:a16="http://schemas.microsoft.com/office/drawing/2014/main" id="{82EC22A5-4453-4A0B-B465-921B2E6D0843}"/>
                </a:ext>
              </a:extLst>
            </p:cNvPr>
            <p:cNvGrpSpPr/>
            <p:nvPr/>
          </p:nvGrpSpPr>
          <p:grpSpPr>
            <a:xfrm>
              <a:off x="5249550" y="4061012"/>
              <a:ext cx="265636" cy="351896"/>
              <a:chOff x="7063209" y="2163774"/>
              <a:chExt cx="658103" cy="834116"/>
            </a:xfrm>
          </p:grpSpPr>
          <p:sp>
            <p:nvSpPr>
              <p:cNvPr id="192" name="Freeform 29">
                <a:extLst>
                  <a:ext uri="{FF2B5EF4-FFF2-40B4-BE49-F238E27FC236}">
                    <a16:creationId xmlns:a16="http://schemas.microsoft.com/office/drawing/2014/main" id="{6EAA1577-56E6-4438-A16B-236F5EBDB2DD}"/>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30">
                <a:extLst>
                  <a:ext uri="{FF2B5EF4-FFF2-40B4-BE49-F238E27FC236}">
                    <a16:creationId xmlns:a16="http://schemas.microsoft.com/office/drawing/2014/main" id="{ED57FDA1-37D5-4BCA-A133-EEB479D4E5B8}"/>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Rectangle 31">
                <a:extLst>
                  <a:ext uri="{FF2B5EF4-FFF2-40B4-BE49-F238E27FC236}">
                    <a16:creationId xmlns:a16="http://schemas.microsoft.com/office/drawing/2014/main" id="{B5265E1E-7A58-4A9B-9F9B-A3D651D8EDE0}"/>
                  </a:ext>
                </a:extLst>
              </p:cNvPr>
              <p:cNvSpPr>
                <a:spLocks noChangeArrowheads="1"/>
              </p:cNvSpPr>
              <p:nvPr/>
            </p:nvSpPr>
            <p:spPr bwMode="auto">
              <a:xfrm>
                <a:off x="7155849" y="2376905"/>
                <a:ext cx="102229" cy="243795"/>
              </a:xfrm>
              <a:prstGeom prst="rect">
                <a:avLst/>
              </a:pr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Rectangle 32">
                <a:extLst>
                  <a:ext uri="{FF2B5EF4-FFF2-40B4-BE49-F238E27FC236}">
                    <a16:creationId xmlns:a16="http://schemas.microsoft.com/office/drawing/2014/main" id="{D65819B9-F6B1-4186-AB13-148D8DE44A5B}"/>
                  </a:ext>
                </a:extLst>
              </p:cNvPr>
              <p:cNvSpPr>
                <a:spLocks noChangeArrowheads="1"/>
              </p:cNvSpPr>
              <p:nvPr/>
            </p:nvSpPr>
            <p:spPr bwMode="auto">
              <a:xfrm>
                <a:off x="7312388" y="2448970"/>
                <a:ext cx="76671" cy="171731"/>
              </a:xfrm>
              <a:prstGeom prst="rect">
                <a:avLst/>
              </a:pr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Rectangle 33">
                <a:extLst>
                  <a:ext uri="{FF2B5EF4-FFF2-40B4-BE49-F238E27FC236}">
                    <a16:creationId xmlns:a16="http://schemas.microsoft.com/office/drawing/2014/main" id="{1A74BD3A-C71E-4EA5-BB17-F8FC27EFF6BB}"/>
                  </a:ext>
                </a:extLst>
              </p:cNvPr>
              <p:cNvSpPr>
                <a:spLocks noChangeArrowheads="1"/>
              </p:cNvSpPr>
              <p:nvPr/>
            </p:nvSpPr>
            <p:spPr bwMode="auto">
              <a:xfrm>
                <a:off x="7441772" y="2501103"/>
                <a:ext cx="65491" cy="119599"/>
              </a:xfrm>
              <a:prstGeom prst="rect">
                <a:avLst/>
              </a:pr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34">
                <a:extLst>
                  <a:ext uri="{FF2B5EF4-FFF2-40B4-BE49-F238E27FC236}">
                    <a16:creationId xmlns:a16="http://schemas.microsoft.com/office/drawing/2014/main" id="{02B689AB-C9ED-45DA-B6EC-F07F70F861A2}"/>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35">
                <a:extLst>
                  <a:ext uri="{FF2B5EF4-FFF2-40B4-BE49-F238E27FC236}">
                    <a16:creationId xmlns:a16="http://schemas.microsoft.com/office/drawing/2014/main" id="{38EE0712-1EB7-428E-B2B7-202B10BE2058}"/>
                  </a:ext>
                </a:extLst>
              </p:cNvPr>
              <p:cNvSpPr>
                <a:spLocks noChangeShapeType="1"/>
              </p:cNvSpPr>
              <p:nvPr/>
            </p:nvSpPr>
            <p:spPr bwMode="auto">
              <a:xfrm flipH="1">
                <a:off x="7155849" y="2709631"/>
                <a:ext cx="175708" cy="0"/>
              </a:xfrm>
              <a:prstGeom prst="line">
                <a:avLst/>
              </a:pr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36">
                <a:extLst>
                  <a:ext uri="{FF2B5EF4-FFF2-40B4-BE49-F238E27FC236}">
                    <a16:creationId xmlns:a16="http://schemas.microsoft.com/office/drawing/2014/main" id="{F52297F5-3795-4C87-8DEE-AA4D7E5A25AB}"/>
                  </a:ext>
                </a:extLst>
              </p:cNvPr>
              <p:cNvSpPr>
                <a:spLocks noChangeShapeType="1"/>
              </p:cNvSpPr>
              <p:nvPr/>
            </p:nvSpPr>
            <p:spPr bwMode="auto">
              <a:xfrm flipH="1">
                <a:off x="7155849" y="2800098"/>
                <a:ext cx="132579" cy="0"/>
              </a:xfrm>
              <a:prstGeom prst="line">
                <a:avLst/>
              </a:pr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37">
                <a:extLst>
                  <a:ext uri="{FF2B5EF4-FFF2-40B4-BE49-F238E27FC236}">
                    <a16:creationId xmlns:a16="http://schemas.microsoft.com/office/drawing/2014/main" id="{8EE51E5D-1576-426C-A79F-A9B2913488A0}"/>
                  </a:ext>
                </a:extLst>
              </p:cNvPr>
              <p:cNvSpPr>
                <a:spLocks noChangeShapeType="1"/>
              </p:cNvSpPr>
              <p:nvPr/>
            </p:nvSpPr>
            <p:spPr bwMode="auto">
              <a:xfrm flipH="1">
                <a:off x="7155849" y="2884430"/>
                <a:ext cx="175708" cy="0"/>
              </a:xfrm>
              <a:prstGeom prst="line">
                <a:avLst/>
              </a:pr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38">
                <a:extLst>
                  <a:ext uri="{FF2B5EF4-FFF2-40B4-BE49-F238E27FC236}">
                    <a16:creationId xmlns:a16="http://schemas.microsoft.com/office/drawing/2014/main" id="{72069920-ADDA-4D0C-80D3-9CBACEE10EB3}"/>
                  </a:ext>
                </a:extLst>
              </p:cNvPr>
              <p:cNvSpPr>
                <a:spLocks noChangeShapeType="1"/>
              </p:cNvSpPr>
              <p:nvPr/>
            </p:nvSpPr>
            <p:spPr bwMode="auto">
              <a:xfrm flipH="1">
                <a:off x="7449759" y="2709631"/>
                <a:ext cx="175708" cy="0"/>
              </a:xfrm>
              <a:prstGeom prst="line">
                <a:avLst/>
              </a:pr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39">
                <a:extLst>
                  <a:ext uri="{FF2B5EF4-FFF2-40B4-BE49-F238E27FC236}">
                    <a16:creationId xmlns:a16="http://schemas.microsoft.com/office/drawing/2014/main" id="{2F4647BA-A6E4-4F5A-A309-0368FC99900E}"/>
                  </a:ext>
                </a:extLst>
              </p:cNvPr>
              <p:cNvSpPr>
                <a:spLocks noChangeShapeType="1"/>
              </p:cNvSpPr>
              <p:nvPr/>
            </p:nvSpPr>
            <p:spPr bwMode="auto">
              <a:xfrm flipH="1">
                <a:off x="7449759" y="2800098"/>
                <a:ext cx="134177" cy="0"/>
              </a:xfrm>
              <a:prstGeom prst="line">
                <a:avLst/>
              </a:pr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40">
                <a:extLst>
                  <a:ext uri="{FF2B5EF4-FFF2-40B4-BE49-F238E27FC236}">
                    <a16:creationId xmlns:a16="http://schemas.microsoft.com/office/drawing/2014/main" id="{92179770-D301-4C80-B3DD-C82E63D19916}"/>
                  </a:ext>
                </a:extLst>
              </p:cNvPr>
              <p:cNvSpPr>
                <a:spLocks noChangeShapeType="1"/>
              </p:cNvSpPr>
              <p:nvPr/>
            </p:nvSpPr>
            <p:spPr bwMode="auto">
              <a:xfrm flipH="1">
                <a:off x="7449759" y="2884430"/>
                <a:ext cx="175708" cy="0"/>
              </a:xfrm>
              <a:prstGeom prst="line">
                <a:avLst/>
              </a:pr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a:extLst>
                <a:ext uri="{FF2B5EF4-FFF2-40B4-BE49-F238E27FC236}">
                  <a16:creationId xmlns:a16="http://schemas.microsoft.com/office/drawing/2014/main" id="{0CA73756-AF62-4AF7-B192-6E93FAFDDC95}"/>
                </a:ext>
              </a:extLst>
            </p:cNvPr>
            <p:cNvSpPr txBox="1"/>
            <p:nvPr/>
          </p:nvSpPr>
          <p:spPr>
            <a:xfrm>
              <a:off x="5363261" y="3940958"/>
              <a:ext cx="4574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6"/>
                  </a:solidFill>
                </a:rPr>
                <a:t>!</a:t>
              </a:r>
            </a:p>
          </p:txBody>
        </p:sp>
      </p:grpSp>
      <p:sp>
        <p:nvSpPr>
          <p:cNvPr id="82" name="Rectangle 81">
            <a:extLst>
              <a:ext uri="{FF2B5EF4-FFF2-40B4-BE49-F238E27FC236}">
                <a16:creationId xmlns:a16="http://schemas.microsoft.com/office/drawing/2014/main" id="{53392F91-1154-463B-B487-DD5993CA6D94}"/>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42523005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wipe(left)">
                                      <p:cBhvr>
                                        <p:cTn id="14" dur="500"/>
                                        <p:tgtEl>
                                          <p:spTgt spid="11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fade">
                                      <p:cBhvr>
                                        <p:cTn id="21" dur="500"/>
                                        <p:tgtEl>
                                          <p:spTgt spid="120"/>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180"/>
                                        </p:tgtEl>
                                        <p:attrNameLst>
                                          <p:attrName>style.visibility</p:attrName>
                                        </p:attrNameLst>
                                      </p:cBhvr>
                                      <p:to>
                                        <p:strVal val="visible"/>
                                      </p:to>
                                    </p:set>
                                    <p:animEffect transition="in" filter="wipe(down)">
                                      <p:cBhvr>
                                        <p:cTn id="25" dur="500"/>
                                        <p:tgtEl>
                                          <p:spTgt spid="18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1"/>
                                        </p:tgtEl>
                                        <p:attrNameLst>
                                          <p:attrName>style.visibility</p:attrName>
                                        </p:attrNameLst>
                                      </p:cBhvr>
                                      <p:to>
                                        <p:strVal val="visible"/>
                                      </p:to>
                                    </p:set>
                                    <p:animEffect transition="in" filter="fade">
                                      <p:cBhvr>
                                        <p:cTn id="32" dur="500"/>
                                        <p:tgtEl>
                                          <p:spTgt spid="18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28"/>
                                        </p:tgtEl>
                                        <p:attrNameLst>
                                          <p:attrName>style.visibility</p:attrName>
                                        </p:attrNameLst>
                                      </p:cBhvr>
                                      <p:to>
                                        <p:strVal val="visible"/>
                                      </p:to>
                                    </p:set>
                                    <p:animEffect transition="in" filter="fade">
                                      <p:cBhvr>
                                        <p:cTn id="36" dur="500"/>
                                        <p:tgtEl>
                                          <p:spTgt spid="2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7"/>
                                        </p:tgtEl>
                                        <p:attrNameLst>
                                          <p:attrName>style.visibility</p:attrName>
                                        </p:attrNameLst>
                                      </p:cBhvr>
                                      <p:to>
                                        <p:strVal val="visible"/>
                                      </p:to>
                                    </p:set>
                                    <p:animEffect transition="in" filter="fade">
                                      <p:cBhvr>
                                        <p:cTn id="39" dur="500"/>
                                        <p:tgtEl>
                                          <p:spTgt spid="227"/>
                                        </p:tgtEl>
                                      </p:cBhvr>
                                    </p:animEffect>
                                  </p:childTnLst>
                                </p:cTn>
                              </p:par>
                            </p:childTnLst>
                          </p:cTn>
                        </p:par>
                        <p:par>
                          <p:cTn id="40" fill="hold">
                            <p:stCondLst>
                              <p:cond delay="3000"/>
                            </p:stCondLst>
                            <p:childTnLst>
                              <p:par>
                                <p:cTn id="41" presetID="22" presetClass="entr" presetSubtype="4" fill="hold" grpId="0" nodeType="afterEffect">
                                  <p:stCondLst>
                                    <p:cond delay="0"/>
                                  </p:stCondLst>
                                  <p:childTnLst>
                                    <p:set>
                                      <p:cBhvr>
                                        <p:cTn id="42" dur="1" fill="hold">
                                          <p:stCondLst>
                                            <p:cond delay="0"/>
                                          </p:stCondLst>
                                        </p:cTn>
                                        <p:tgtEl>
                                          <p:spTgt spid="242"/>
                                        </p:tgtEl>
                                        <p:attrNameLst>
                                          <p:attrName>style.visibility</p:attrName>
                                        </p:attrNameLst>
                                      </p:cBhvr>
                                      <p:to>
                                        <p:strVal val="visible"/>
                                      </p:to>
                                    </p:set>
                                    <p:animEffect transition="in" filter="wipe(down)">
                                      <p:cBhvr>
                                        <p:cTn id="43" dur="500"/>
                                        <p:tgtEl>
                                          <p:spTgt spid="242"/>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43"/>
                                        </p:tgtEl>
                                        <p:attrNameLst>
                                          <p:attrName>style.visibility</p:attrName>
                                        </p:attrNameLst>
                                      </p:cBhvr>
                                      <p:to>
                                        <p:strVal val="visible"/>
                                      </p:to>
                                    </p:set>
                                    <p:animEffect transition="in" filter="fade">
                                      <p:cBhvr>
                                        <p:cTn id="47" dur="500"/>
                                        <p:tgtEl>
                                          <p:spTgt spid="24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5"/>
                                        </p:tgtEl>
                                        <p:attrNameLst>
                                          <p:attrName>style.visibility</p:attrName>
                                        </p:attrNameLst>
                                      </p:cBhvr>
                                      <p:to>
                                        <p:strVal val="visible"/>
                                      </p:to>
                                    </p:set>
                                    <p:animEffect transition="in" filter="fade">
                                      <p:cBhvr>
                                        <p:cTn id="50" dur="500"/>
                                        <p:tgtEl>
                                          <p:spTgt spid="225"/>
                                        </p:tgtEl>
                                      </p:cBhvr>
                                    </p:animEffect>
                                  </p:childTnLst>
                                </p:cTn>
                              </p:par>
                            </p:childTnLst>
                          </p:cTn>
                        </p:par>
                        <p:par>
                          <p:cTn id="51" fill="hold">
                            <p:stCondLst>
                              <p:cond delay="4000"/>
                            </p:stCondLst>
                            <p:childTnLst>
                              <p:par>
                                <p:cTn id="52" presetID="22" presetClass="entr" presetSubtype="1" fill="hold" grpId="0" nodeType="afterEffect">
                                  <p:stCondLst>
                                    <p:cond delay="0"/>
                                  </p:stCondLst>
                                  <p:childTnLst>
                                    <p:set>
                                      <p:cBhvr>
                                        <p:cTn id="53" dur="1" fill="hold">
                                          <p:stCondLst>
                                            <p:cond delay="0"/>
                                          </p:stCondLst>
                                        </p:cTn>
                                        <p:tgtEl>
                                          <p:spTgt spid="190"/>
                                        </p:tgtEl>
                                        <p:attrNameLst>
                                          <p:attrName>style.visibility</p:attrName>
                                        </p:attrNameLst>
                                      </p:cBhvr>
                                      <p:to>
                                        <p:strVal val="visible"/>
                                      </p:to>
                                    </p:set>
                                    <p:animEffect transition="in" filter="wipe(up)">
                                      <p:cBhvr>
                                        <p:cTn id="54" dur="500"/>
                                        <p:tgtEl>
                                          <p:spTgt spid="190"/>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500"/>
                                        <p:tgtEl>
                                          <p:spTgt spid="2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4"/>
                                        </p:tgtEl>
                                        <p:attrNameLst>
                                          <p:attrName>style.visibility</p:attrName>
                                        </p:attrNameLst>
                                      </p:cBhvr>
                                      <p:to>
                                        <p:strVal val="visible"/>
                                      </p:to>
                                    </p:set>
                                    <p:animEffect transition="in" filter="fade">
                                      <p:cBhvr>
                                        <p:cTn id="64" dur="500"/>
                                        <p:tgtEl>
                                          <p:spTgt spid="184"/>
                                        </p:tgtEl>
                                      </p:cBhvr>
                                    </p:animEffect>
                                  </p:childTnLst>
                                </p:cTn>
                              </p:par>
                            </p:childTnLst>
                          </p:cTn>
                        </p:par>
                        <p:par>
                          <p:cTn id="65" fill="hold">
                            <p:stCondLst>
                              <p:cond delay="5000"/>
                            </p:stCondLst>
                            <p:childTnLst>
                              <p:par>
                                <p:cTn id="66" presetID="22" presetClass="entr" presetSubtype="8" fill="hold" grpId="0" nodeType="afterEffect">
                                  <p:stCondLst>
                                    <p:cond delay="0"/>
                                  </p:stCondLst>
                                  <p:childTnLst>
                                    <p:set>
                                      <p:cBhvr>
                                        <p:cTn id="67" dur="1" fill="hold">
                                          <p:stCondLst>
                                            <p:cond delay="0"/>
                                          </p:stCondLst>
                                        </p:cTn>
                                        <p:tgtEl>
                                          <p:spTgt spid="236"/>
                                        </p:tgtEl>
                                        <p:attrNameLst>
                                          <p:attrName>style.visibility</p:attrName>
                                        </p:attrNameLst>
                                      </p:cBhvr>
                                      <p:to>
                                        <p:strVal val="visible"/>
                                      </p:to>
                                    </p:set>
                                    <p:animEffect transition="in" filter="wipe(left)">
                                      <p:cBhvr>
                                        <p:cTn id="68" dur="500"/>
                                        <p:tgtEl>
                                          <p:spTgt spid="236"/>
                                        </p:tgtEl>
                                      </p:cBhvr>
                                    </p:animEffect>
                                  </p:childTnLst>
                                </p:cTn>
                              </p:par>
                            </p:childTnLst>
                          </p:cTn>
                        </p:par>
                        <p:par>
                          <p:cTn id="69" fill="hold">
                            <p:stCondLst>
                              <p:cond delay="5500"/>
                            </p:stCondLst>
                            <p:childTnLst>
                              <p:par>
                                <p:cTn id="70" presetID="10" presetClass="entr" presetSubtype="0" fill="hold" nodeType="afterEffect">
                                  <p:stCondLst>
                                    <p:cond delay="0"/>
                                  </p:stCondLst>
                                  <p:childTnLst>
                                    <p:set>
                                      <p:cBhvr>
                                        <p:cTn id="71" dur="1" fill="hold">
                                          <p:stCondLst>
                                            <p:cond delay="0"/>
                                          </p:stCondLst>
                                        </p:cTn>
                                        <p:tgtEl>
                                          <p:spTgt spid="233"/>
                                        </p:tgtEl>
                                        <p:attrNameLst>
                                          <p:attrName>style.visibility</p:attrName>
                                        </p:attrNameLst>
                                      </p:cBhvr>
                                      <p:to>
                                        <p:strVal val="visible"/>
                                      </p:to>
                                    </p:set>
                                    <p:animEffect transition="in" filter="fade">
                                      <p:cBhvr>
                                        <p:cTn id="72" dur="500"/>
                                        <p:tgtEl>
                                          <p:spTgt spid="2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6"/>
                                        </p:tgtEl>
                                        <p:attrNameLst>
                                          <p:attrName>style.visibility</p:attrName>
                                        </p:attrNameLst>
                                      </p:cBhvr>
                                      <p:to>
                                        <p:strVal val="visible"/>
                                      </p:to>
                                    </p:set>
                                    <p:animEffect transition="in" filter="fade">
                                      <p:cBhvr>
                                        <p:cTn id="75" dur="500"/>
                                        <p:tgtEl>
                                          <p:spTgt spid="226"/>
                                        </p:tgtEl>
                                      </p:cBhvr>
                                    </p:animEffect>
                                  </p:childTnLst>
                                </p:cTn>
                              </p:par>
                            </p:childTnLst>
                          </p:cTn>
                        </p:par>
                        <p:par>
                          <p:cTn id="76" fill="hold">
                            <p:stCondLst>
                              <p:cond delay="6000"/>
                            </p:stCondLst>
                            <p:childTnLst>
                              <p:par>
                                <p:cTn id="77" presetID="10" presetClass="entr" presetSubtype="0" fill="hold" nodeType="afterEffect">
                                  <p:stCondLst>
                                    <p:cond delay="0"/>
                                  </p:stCondLst>
                                  <p:childTnLst>
                                    <p:set>
                                      <p:cBhvr>
                                        <p:cTn id="78" dur="1" fill="hold">
                                          <p:stCondLst>
                                            <p:cond delay="0"/>
                                          </p:stCondLst>
                                        </p:cTn>
                                        <p:tgtEl>
                                          <p:spTgt spid="237"/>
                                        </p:tgtEl>
                                        <p:attrNameLst>
                                          <p:attrName>style.visibility</p:attrName>
                                        </p:attrNameLst>
                                      </p:cBhvr>
                                      <p:to>
                                        <p:strVal val="visible"/>
                                      </p:to>
                                    </p:set>
                                    <p:animEffect transition="in" filter="fade">
                                      <p:cBhvr>
                                        <p:cTn id="79"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19" grpId="0" animBg="1"/>
      <p:bldP spid="120" grpId="0"/>
      <p:bldP spid="180" grpId="0" animBg="1"/>
      <p:bldP spid="181" grpId="0"/>
      <p:bldP spid="184" grpId="0"/>
      <p:bldP spid="190" grpId="0" animBg="1"/>
      <p:bldP spid="225" grpId="0"/>
      <p:bldP spid="226" grpId="0"/>
      <p:bldP spid="227" grpId="0"/>
      <p:bldP spid="236" grpId="0" animBg="1"/>
      <p:bldP spid="24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 name="Title 105"/>
          <p:cNvSpPr>
            <a:spLocks noGrp="1"/>
          </p:cNvSpPr>
          <p:nvPr>
            <p:ph type="title"/>
          </p:nvPr>
        </p:nvSpPr>
        <p:spPr/>
        <p:txBody>
          <a:bodyPr/>
          <a:lstStyle/>
          <a:p>
            <a:r>
              <a:rPr lang="en-US" dirty="0"/>
              <a:t>Protect sensitive data on unmanaged devices</a:t>
            </a:r>
          </a:p>
        </p:txBody>
      </p:sp>
      <p:grpSp>
        <p:nvGrpSpPr>
          <p:cNvPr id="78" name="Group 77">
            <a:extLst>
              <a:ext uri="{FF2B5EF4-FFF2-40B4-BE49-F238E27FC236}">
                <a16:creationId xmlns:a16="http://schemas.microsoft.com/office/drawing/2014/main" id="{B5D2FDC3-66D5-497F-B2D0-426907FF5C7D}"/>
              </a:ext>
            </a:extLst>
          </p:cNvPr>
          <p:cNvGrpSpPr/>
          <p:nvPr/>
        </p:nvGrpSpPr>
        <p:grpSpPr>
          <a:xfrm>
            <a:off x="463102" y="3197071"/>
            <a:ext cx="936862" cy="1295416"/>
            <a:chOff x="463102" y="2872096"/>
            <a:chExt cx="936862" cy="1295416"/>
          </a:xfrm>
        </p:grpSpPr>
        <p:sp>
          <p:nvSpPr>
            <p:cNvPr id="87" name="TextBox 86">
              <a:extLst>
                <a:ext uri="{FF2B5EF4-FFF2-40B4-BE49-F238E27FC236}">
                  <a16:creationId xmlns:a16="http://schemas.microsoft.com/office/drawing/2014/main" id="{FD5DC253-8648-44B7-B551-AFC926A48664}"/>
                </a:ext>
              </a:extLst>
            </p:cNvPr>
            <p:cNvSpPr txBox="1"/>
            <p:nvPr/>
          </p:nvSpPr>
          <p:spPr>
            <a:xfrm>
              <a:off x="463102" y="2872096"/>
              <a:ext cx="936862" cy="286232"/>
            </a:xfrm>
            <a:prstGeom prst="rect">
              <a:avLst/>
            </a:prstGeom>
          </p:spPr>
          <p:txBody>
            <a:bodyPr wrap="square">
              <a:spAutoFit/>
            </a:bodyPr>
            <a:lstStyle>
              <a:defPPr>
                <a:defRPr lang="en-US"/>
              </a:defPPr>
              <a:lvl1pPr algn="ctr" defTabSz="932239">
                <a:lnSpc>
                  <a:spcPct val="90000"/>
                </a:lnSpc>
                <a:defRPr sz="2000" b="1" kern="0">
                  <a:gradFill>
                    <a:gsLst>
                      <a:gs pos="1250">
                        <a:schemeClr val="tx1"/>
                      </a:gs>
                      <a:gs pos="98000">
                        <a:schemeClr val="tx1"/>
                      </a:gs>
                    </a:gsLst>
                    <a:lin ang="5400000" scaled="0"/>
                  </a:gradFill>
                  <a:latin typeface="Segoe UI"/>
                  <a:ea typeface="ＭＳ Ｐゴシック" charset="0"/>
                  <a:cs typeface="Segoe UI Semibold" panose="020B0702040204020203" pitchFamily="34" charset="0"/>
                </a:defRPr>
              </a:lvl1pPr>
            </a:lstStyle>
            <a:p>
              <a:r>
                <a:rPr lang="en-US" sz="1400" b="0" spc="120" dirty="0">
                  <a:gradFill>
                    <a:gsLst>
                      <a:gs pos="0">
                        <a:schemeClr val="tx1"/>
                      </a:gs>
                      <a:gs pos="100000">
                        <a:schemeClr val="tx1"/>
                      </a:gs>
                    </a:gsLst>
                    <a:lin ang="16200000" scaled="1"/>
                  </a:gradFill>
                  <a:latin typeface="Segoe UI Semibold" panose="020B0702040204020203" pitchFamily="34" charset="0"/>
                </a:rPr>
                <a:t>User</a:t>
              </a:r>
            </a:p>
          </p:txBody>
        </p:sp>
        <p:grpSp>
          <p:nvGrpSpPr>
            <p:cNvPr id="88" name="Group 87">
              <a:extLst>
                <a:ext uri="{FF2B5EF4-FFF2-40B4-BE49-F238E27FC236}">
                  <a16:creationId xmlns:a16="http://schemas.microsoft.com/office/drawing/2014/main" id="{6BC69627-4BCC-4B0D-88AB-637FBEDDE3BB}"/>
                </a:ext>
              </a:extLst>
            </p:cNvPr>
            <p:cNvGrpSpPr/>
            <p:nvPr/>
          </p:nvGrpSpPr>
          <p:grpSpPr>
            <a:xfrm>
              <a:off x="465232" y="3234909"/>
              <a:ext cx="932603" cy="932603"/>
              <a:chOff x="1173344" y="2616169"/>
              <a:chExt cx="932603" cy="932603"/>
            </a:xfrm>
          </p:grpSpPr>
          <p:sp>
            <p:nvSpPr>
              <p:cNvPr id="89" name="Oval 88">
                <a:extLst>
                  <a:ext uri="{FF2B5EF4-FFF2-40B4-BE49-F238E27FC236}">
                    <a16:creationId xmlns:a16="http://schemas.microsoft.com/office/drawing/2014/main" id="{1D7FC678-A587-4097-8016-D26E6037AAB3}"/>
                  </a:ext>
                </a:extLst>
              </p:cNvPr>
              <p:cNvSpPr/>
              <p:nvPr/>
            </p:nvSpPr>
            <p:spPr bwMode="auto">
              <a:xfrm>
                <a:off x="1173344" y="2616169"/>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people_4" title="Icon of a person">
                <a:extLst>
                  <a:ext uri="{FF2B5EF4-FFF2-40B4-BE49-F238E27FC236}">
                    <a16:creationId xmlns:a16="http://schemas.microsoft.com/office/drawing/2014/main" id="{C51E066B-9BF5-4138-8AF7-8B63A062EE99}"/>
                  </a:ext>
                </a:extLst>
              </p:cNvPr>
              <p:cNvSpPr>
                <a:spLocks noChangeAspect="1" noEditPoints="1"/>
              </p:cNvSpPr>
              <p:nvPr/>
            </p:nvSpPr>
            <p:spPr bwMode="auto">
              <a:xfrm>
                <a:off x="1478194" y="289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1" name="Freeform: Shape 90">
            <a:extLst>
              <a:ext uri="{FF2B5EF4-FFF2-40B4-BE49-F238E27FC236}">
                <a16:creationId xmlns:a16="http://schemas.microsoft.com/office/drawing/2014/main" id="{ECD9BF74-D059-4D94-9FEF-52B6EEB82C8D}"/>
              </a:ext>
            </a:extLst>
          </p:cNvPr>
          <p:cNvSpPr/>
          <p:nvPr/>
        </p:nvSpPr>
        <p:spPr bwMode="auto">
          <a:xfrm>
            <a:off x="1495232" y="4026185"/>
            <a:ext cx="64008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A36D22-234A-496F-93A8-F1AF13806E89}"/>
              </a:ext>
            </a:extLst>
          </p:cNvPr>
          <p:cNvGrpSpPr/>
          <p:nvPr/>
        </p:nvGrpSpPr>
        <p:grpSpPr>
          <a:xfrm>
            <a:off x="2230580" y="3559884"/>
            <a:ext cx="932603" cy="932603"/>
            <a:chOff x="2242410" y="3559884"/>
            <a:chExt cx="932603" cy="932603"/>
          </a:xfrm>
        </p:grpSpPr>
        <p:sp>
          <p:nvSpPr>
            <p:cNvPr id="95" name="Oval 94">
              <a:extLst>
                <a:ext uri="{FF2B5EF4-FFF2-40B4-BE49-F238E27FC236}">
                  <a16:creationId xmlns:a16="http://schemas.microsoft.com/office/drawing/2014/main" id="{804C67C7-D06D-410E-BADC-A02A3D806260}"/>
                </a:ext>
              </a:extLst>
            </p:cNvPr>
            <p:cNvSpPr/>
            <p:nvPr/>
          </p:nvSpPr>
          <p:spPr bwMode="auto">
            <a:xfrm>
              <a:off x="2242410" y="3559884"/>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Freeform 22">
              <a:extLst>
                <a:ext uri="{FF2B5EF4-FFF2-40B4-BE49-F238E27FC236}">
                  <a16:creationId xmlns:a16="http://schemas.microsoft.com/office/drawing/2014/main" id="{309BE651-0B49-4E25-96E2-5D33E9FDCD5F}"/>
                </a:ext>
              </a:extLst>
            </p:cNvPr>
            <p:cNvSpPr>
              <a:spLocks noChangeAspect="1" noEditPoints="1"/>
            </p:cNvSpPr>
            <p:nvPr/>
          </p:nvSpPr>
          <p:spPr bwMode="black">
            <a:xfrm>
              <a:off x="2412079" y="3841110"/>
              <a:ext cx="593264" cy="37015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98" name="Freeform: Shape 97">
            <a:extLst>
              <a:ext uri="{FF2B5EF4-FFF2-40B4-BE49-F238E27FC236}">
                <a16:creationId xmlns:a16="http://schemas.microsoft.com/office/drawing/2014/main" id="{135115FA-0B55-4DEE-8AE5-CC39DDE1F9AE}"/>
              </a:ext>
            </a:extLst>
          </p:cNvPr>
          <p:cNvSpPr/>
          <p:nvPr/>
        </p:nvSpPr>
        <p:spPr bwMode="auto">
          <a:xfrm>
            <a:off x="3258451" y="4026185"/>
            <a:ext cx="64008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B3F4D79-3774-4339-A64B-997B72D743F4}"/>
              </a:ext>
            </a:extLst>
          </p:cNvPr>
          <p:cNvGrpSpPr/>
          <p:nvPr/>
        </p:nvGrpSpPr>
        <p:grpSpPr>
          <a:xfrm>
            <a:off x="3993799" y="3559883"/>
            <a:ext cx="932603" cy="932603"/>
            <a:chOff x="4037317" y="3559883"/>
            <a:chExt cx="932603" cy="932603"/>
          </a:xfrm>
        </p:grpSpPr>
        <p:sp>
          <p:nvSpPr>
            <p:cNvPr id="100" name="Oval 99">
              <a:extLst>
                <a:ext uri="{FF2B5EF4-FFF2-40B4-BE49-F238E27FC236}">
                  <a16:creationId xmlns:a16="http://schemas.microsoft.com/office/drawing/2014/main" id="{906BFAC5-63AF-467D-93AE-59D9F62D9E4E}"/>
                </a:ext>
              </a:extLst>
            </p:cNvPr>
            <p:cNvSpPr/>
            <p:nvPr/>
          </p:nvSpPr>
          <p:spPr bwMode="auto">
            <a:xfrm>
              <a:off x="4037317" y="3559883"/>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err="1">
                <a:gradFill>
                  <a:gsLst>
                    <a:gs pos="0">
                      <a:srgbClr val="FFFFFF"/>
                    </a:gs>
                    <a:gs pos="100000">
                      <a:srgbClr val="FFFFFF"/>
                    </a:gs>
                  </a:gsLst>
                  <a:lin ang="5400000" scaled="0"/>
                </a:gradFill>
                <a:latin typeface="Segoe UI Semilight"/>
                <a:cs typeface="Segoe UI" pitchFamily="34" charset="0"/>
              </a:endParaRPr>
            </a:p>
          </p:txBody>
        </p:sp>
        <p:sp>
          <p:nvSpPr>
            <p:cNvPr id="115" name="Freeform 43">
              <a:extLst>
                <a:ext uri="{FF2B5EF4-FFF2-40B4-BE49-F238E27FC236}">
                  <a16:creationId xmlns:a16="http://schemas.microsoft.com/office/drawing/2014/main" id="{5E8D72D2-3D1C-47A1-90A3-11A662213CA4}"/>
                </a:ext>
              </a:extLst>
            </p:cNvPr>
            <p:cNvSpPr/>
            <p:nvPr/>
          </p:nvSpPr>
          <p:spPr>
            <a:xfrm>
              <a:off x="4324374" y="3780476"/>
              <a:ext cx="358489" cy="491416"/>
            </a:xfrm>
            <a:custGeom>
              <a:avLst/>
              <a:gdLst>
                <a:gd name="connsiteX0" fmla="*/ 671195 w 1866053"/>
                <a:gd name="connsiteY0" fmla="*/ 2056764 h 2557991"/>
                <a:gd name="connsiteX1" fmla="*/ 1172422 w 1866053"/>
                <a:gd name="connsiteY1" fmla="*/ 2056764 h 2557991"/>
                <a:gd name="connsiteX2" fmla="*/ 1172422 w 1866053"/>
                <a:gd name="connsiteY2" fmla="*/ 2557991 h 2557991"/>
                <a:gd name="connsiteX3" fmla="*/ 671195 w 1866053"/>
                <a:gd name="connsiteY3" fmla="*/ 2557991 h 2557991"/>
                <a:gd name="connsiteX4" fmla="*/ 1364826 w 1866053"/>
                <a:gd name="connsiteY4" fmla="*/ 1371176 h 2557991"/>
                <a:gd name="connsiteX5" fmla="*/ 1866053 w 1866053"/>
                <a:gd name="connsiteY5" fmla="*/ 1371176 h 2557991"/>
                <a:gd name="connsiteX6" fmla="*/ 1866053 w 1866053"/>
                <a:gd name="connsiteY6" fmla="*/ 1872403 h 2557991"/>
                <a:gd name="connsiteX7" fmla="*/ 1364826 w 1866053"/>
                <a:gd name="connsiteY7" fmla="*/ 1872403 h 2557991"/>
                <a:gd name="connsiteX8" fmla="*/ 682413 w 1866053"/>
                <a:gd name="connsiteY8" fmla="*/ 1371176 h 2557991"/>
                <a:gd name="connsiteX9" fmla="*/ 1183640 w 1866053"/>
                <a:gd name="connsiteY9" fmla="*/ 1371176 h 2557991"/>
                <a:gd name="connsiteX10" fmla="*/ 1183640 w 1866053"/>
                <a:gd name="connsiteY10" fmla="*/ 1872403 h 2557991"/>
                <a:gd name="connsiteX11" fmla="*/ 682413 w 1866053"/>
                <a:gd name="connsiteY11" fmla="*/ 1872403 h 2557991"/>
                <a:gd name="connsiteX12" fmla="*/ 0 w 1866053"/>
                <a:gd name="connsiteY12" fmla="*/ 1371176 h 2557991"/>
                <a:gd name="connsiteX13" fmla="*/ 501227 w 1866053"/>
                <a:gd name="connsiteY13" fmla="*/ 1371176 h 2557991"/>
                <a:gd name="connsiteX14" fmla="*/ 501227 w 1866053"/>
                <a:gd name="connsiteY14" fmla="*/ 1872403 h 2557991"/>
                <a:gd name="connsiteX15" fmla="*/ 0 w 1866053"/>
                <a:gd name="connsiteY15" fmla="*/ 1872403 h 2557991"/>
                <a:gd name="connsiteX16" fmla="*/ 1364826 w 1866053"/>
                <a:gd name="connsiteY16" fmla="*/ 685588 h 2557991"/>
                <a:gd name="connsiteX17" fmla="*/ 1866053 w 1866053"/>
                <a:gd name="connsiteY17" fmla="*/ 685588 h 2557991"/>
                <a:gd name="connsiteX18" fmla="*/ 1866053 w 1866053"/>
                <a:gd name="connsiteY18" fmla="*/ 1186815 h 2557991"/>
                <a:gd name="connsiteX19" fmla="*/ 1364826 w 1866053"/>
                <a:gd name="connsiteY19" fmla="*/ 1186815 h 2557991"/>
                <a:gd name="connsiteX20" fmla="*/ 682413 w 1866053"/>
                <a:gd name="connsiteY20" fmla="*/ 685588 h 2557991"/>
                <a:gd name="connsiteX21" fmla="*/ 1183640 w 1866053"/>
                <a:gd name="connsiteY21" fmla="*/ 685588 h 2557991"/>
                <a:gd name="connsiteX22" fmla="*/ 1183640 w 1866053"/>
                <a:gd name="connsiteY22" fmla="*/ 1186815 h 2557991"/>
                <a:gd name="connsiteX23" fmla="*/ 682413 w 1866053"/>
                <a:gd name="connsiteY23" fmla="*/ 1186815 h 2557991"/>
                <a:gd name="connsiteX24" fmla="*/ 0 w 1866053"/>
                <a:gd name="connsiteY24" fmla="*/ 685588 h 2557991"/>
                <a:gd name="connsiteX25" fmla="*/ 501227 w 1866053"/>
                <a:gd name="connsiteY25" fmla="*/ 685588 h 2557991"/>
                <a:gd name="connsiteX26" fmla="*/ 501227 w 1866053"/>
                <a:gd name="connsiteY26" fmla="*/ 1186815 h 2557991"/>
                <a:gd name="connsiteX27" fmla="*/ 0 w 1866053"/>
                <a:gd name="connsiteY27" fmla="*/ 1186815 h 2557991"/>
                <a:gd name="connsiteX28" fmla="*/ 1364826 w 1866053"/>
                <a:gd name="connsiteY28" fmla="*/ 0 h 2557991"/>
                <a:gd name="connsiteX29" fmla="*/ 1866053 w 1866053"/>
                <a:gd name="connsiteY29" fmla="*/ 0 h 2557991"/>
                <a:gd name="connsiteX30" fmla="*/ 1866053 w 1866053"/>
                <a:gd name="connsiteY30" fmla="*/ 501227 h 2557991"/>
                <a:gd name="connsiteX31" fmla="*/ 1364826 w 1866053"/>
                <a:gd name="connsiteY31" fmla="*/ 501227 h 2557991"/>
                <a:gd name="connsiteX32" fmla="*/ 682413 w 1866053"/>
                <a:gd name="connsiteY32" fmla="*/ 0 h 2557991"/>
                <a:gd name="connsiteX33" fmla="*/ 1183640 w 1866053"/>
                <a:gd name="connsiteY33" fmla="*/ 0 h 2557991"/>
                <a:gd name="connsiteX34" fmla="*/ 1183640 w 1866053"/>
                <a:gd name="connsiteY34" fmla="*/ 501227 h 2557991"/>
                <a:gd name="connsiteX35" fmla="*/ 682413 w 1866053"/>
                <a:gd name="connsiteY35" fmla="*/ 501227 h 2557991"/>
                <a:gd name="connsiteX36" fmla="*/ 0 w 1866053"/>
                <a:gd name="connsiteY36" fmla="*/ 0 h 2557991"/>
                <a:gd name="connsiteX37" fmla="*/ 501227 w 1866053"/>
                <a:gd name="connsiteY37" fmla="*/ 0 h 2557991"/>
                <a:gd name="connsiteX38" fmla="*/ 501227 w 1866053"/>
                <a:gd name="connsiteY38" fmla="*/ 501227 h 2557991"/>
                <a:gd name="connsiteX39" fmla="*/ 0 w 1866053"/>
                <a:gd name="connsiteY39" fmla="*/ 501227 h 255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6053" h="2557991">
                  <a:moveTo>
                    <a:pt x="671195" y="2056764"/>
                  </a:moveTo>
                  <a:lnTo>
                    <a:pt x="1172422" y="2056764"/>
                  </a:lnTo>
                  <a:lnTo>
                    <a:pt x="1172422" y="2557991"/>
                  </a:lnTo>
                  <a:lnTo>
                    <a:pt x="671195" y="2557991"/>
                  </a:lnTo>
                  <a:close/>
                  <a:moveTo>
                    <a:pt x="1364826" y="1371176"/>
                  </a:moveTo>
                  <a:lnTo>
                    <a:pt x="1866053" y="1371176"/>
                  </a:lnTo>
                  <a:lnTo>
                    <a:pt x="1866053" y="1872403"/>
                  </a:lnTo>
                  <a:lnTo>
                    <a:pt x="1364826" y="1872403"/>
                  </a:lnTo>
                  <a:close/>
                  <a:moveTo>
                    <a:pt x="682413" y="1371176"/>
                  </a:moveTo>
                  <a:lnTo>
                    <a:pt x="1183640" y="1371176"/>
                  </a:lnTo>
                  <a:lnTo>
                    <a:pt x="1183640" y="1872403"/>
                  </a:lnTo>
                  <a:lnTo>
                    <a:pt x="682413" y="1872403"/>
                  </a:lnTo>
                  <a:close/>
                  <a:moveTo>
                    <a:pt x="0" y="1371176"/>
                  </a:moveTo>
                  <a:lnTo>
                    <a:pt x="501227" y="1371176"/>
                  </a:lnTo>
                  <a:lnTo>
                    <a:pt x="501227" y="1872403"/>
                  </a:lnTo>
                  <a:lnTo>
                    <a:pt x="0" y="1872403"/>
                  </a:lnTo>
                  <a:close/>
                  <a:moveTo>
                    <a:pt x="1364826" y="685588"/>
                  </a:moveTo>
                  <a:lnTo>
                    <a:pt x="1866053" y="685588"/>
                  </a:lnTo>
                  <a:lnTo>
                    <a:pt x="1866053" y="1186815"/>
                  </a:lnTo>
                  <a:lnTo>
                    <a:pt x="1364826" y="1186815"/>
                  </a:lnTo>
                  <a:close/>
                  <a:moveTo>
                    <a:pt x="682413" y="685588"/>
                  </a:moveTo>
                  <a:lnTo>
                    <a:pt x="1183640" y="685588"/>
                  </a:lnTo>
                  <a:lnTo>
                    <a:pt x="1183640" y="1186815"/>
                  </a:lnTo>
                  <a:lnTo>
                    <a:pt x="682413" y="1186815"/>
                  </a:lnTo>
                  <a:close/>
                  <a:moveTo>
                    <a:pt x="0" y="685588"/>
                  </a:moveTo>
                  <a:lnTo>
                    <a:pt x="501227" y="685588"/>
                  </a:lnTo>
                  <a:lnTo>
                    <a:pt x="501227" y="1186815"/>
                  </a:lnTo>
                  <a:lnTo>
                    <a:pt x="0" y="1186815"/>
                  </a:lnTo>
                  <a:close/>
                  <a:moveTo>
                    <a:pt x="1364826" y="0"/>
                  </a:moveTo>
                  <a:lnTo>
                    <a:pt x="1866053" y="0"/>
                  </a:lnTo>
                  <a:lnTo>
                    <a:pt x="1866053" y="501227"/>
                  </a:lnTo>
                  <a:lnTo>
                    <a:pt x="1364826" y="501227"/>
                  </a:lnTo>
                  <a:close/>
                  <a:moveTo>
                    <a:pt x="682413" y="0"/>
                  </a:moveTo>
                  <a:lnTo>
                    <a:pt x="1183640" y="0"/>
                  </a:lnTo>
                  <a:lnTo>
                    <a:pt x="1183640" y="501227"/>
                  </a:lnTo>
                  <a:lnTo>
                    <a:pt x="682413" y="501227"/>
                  </a:lnTo>
                  <a:close/>
                  <a:moveTo>
                    <a:pt x="0" y="0"/>
                  </a:moveTo>
                  <a:lnTo>
                    <a:pt x="501227" y="0"/>
                  </a:lnTo>
                  <a:lnTo>
                    <a:pt x="501227" y="501227"/>
                  </a:lnTo>
                  <a:lnTo>
                    <a:pt x="0" y="501227"/>
                  </a:lnTo>
                  <a:close/>
                </a:path>
              </a:pathLst>
            </a:custGeom>
            <a:solidFill>
              <a:srgbClr val="F8F8F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prstClr val="white"/>
                </a:solidFill>
                <a:effectLst/>
                <a:uLnTx/>
                <a:uFillTx/>
                <a:latin typeface="Segoe UI"/>
                <a:ea typeface="+mn-ea"/>
                <a:cs typeface="+mn-cs"/>
              </a:endParaRPr>
            </a:p>
          </p:txBody>
        </p:sp>
      </p:grpSp>
      <p:sp>
        <p:nvSpPr>
          <p:cNvPr id="116" name="Freeform: Shape 115">
            <a:extLst>
              <a:ext uri="{FF2B5EF4-FFF2-40B4-BE49-F238E27FC236}">
                <a16:creationId xmlns:a16="http://schemas.microsoft.com/office/drawing/2014/main" id="{ADA232A4-D110-4829-8B69-EE53D04D8E13}"/>
              </a:ext>
            </a:extLst>
          </p:cNvPr>
          <p:cNvSpPr/>
          <p:nvPr/>
        </p:nvSpPr>
        <p:spPr bwMode="auto">
          <a:xfrm>
            <a:off x="5021670" y="4026185"/>
            <a:ext cx="64008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BE68815-E855-4C6D-94AE-8E64FEDC0F90}"/>
              </a:ext>
            </a:extLst>
          </p:cNvPr>
          <p:cNvGrpSpPr/>
          <p:nvPr/>
        </p:nvGrpSpPr>
        <p:grpSpPr>
          <a:xfrm>
            <a:off x="5757018" y="3559882"/>
            <a:ext cx="932603" cy="932603"/>
            <a:chOff x="5842860" y="3559882"/>
            <a:chExt cx="932603" cy="932603"/>
          </a:xfrm>
        </p:grpSpPr>
        <p:sp>
          <p:nvSpPr>
            <p:cNvPr id="118" name="Oval 117">
              <a:extLst>
                <a:ext uri="{FF2B5EF4-FFF2-40B4-BE49-F238E27FC236}">
                  <a16:creationId xmlns:a16="http://schemas.microsoft.com/office/drawing/2014/main" id="{A82D942A-8842-4E1C-93AC-36341104F8FB}"/>
                </a:ext>
              </a:extLst>
            </p:cNvPr>
            <p:cNvSpPr/>
            <p:nvPr/>
          </p:nvSpPr>
          <p:spPr bwMode="auto">
            <a:xfrm>
              <a:off x="5842860" y="3559882"/>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err="1">
                <a:gradFill>
                  <a:gsLst>
                    <a:gs pos="0">
                      <a:srgbClr val="FFFFFF"/>
                    </a:gs>
                    <a:gs pos="100000">
                      <a:srgbClr val="FFFFFF"/>
                    </a:gs>
                  </a:gsLst>
                  <a:lin ang="5400000" scaled="0"/>
                </a:gradFill>
                <a:latin typeface="Segoe UI Semilight"/>
                <a:cs typeface="Segoe UI" pitchFamily="34" charset="0"/>
              </a:endParaRPr>
            </a:p>
          </p:txBody>
        </p:sp>
        <p:grpSp>
          <p:nvGrpSpPr>
            <p:cNvPr id="119" name="Group 118">
              <a:extLst>
                <a:ext uri="{FF2B5EF4-FFF2-40B4-BE49-F238E27FC236}">
                  <a16:creationId xmlns:a16="http://schemas.microsoft.com/office/drawing/2014/main" id="{4AC828BF-D7FD-4C5A-8425-06805973B4CA}"/>
                </a:ext>
              </a:extLst>
            </p:cNvPr>
            <p:cNvGrpSpPr/>
            <p:nvPr/>
          </p:nvGrpSpPr>
          <p:grpSpPr>
            <a:xfrm>
              <a:off x="6127743" y="3785854"/>
              <a:ext cx="362837" cy="480660"/>
              <a:chOff x="7063209" y="2163774"/>
              <a:chExt cx="658103" cy="834116"/>
            </a:xfrm>
          </p:grpSpPr>
          <p:sp>
            <p:nvSpPr>
              <p:cNvPr id="120" name="Freeform 29">
                <a:extLst>
                  <a:ext uri="{FF2B5EF4-FFF2-40B4-BE49-F238E27FC236}">
                    <a16:creationId xmlns:a16="http://schemas.microsoft.com/office/drawing/2014/main" id="{509E5260-362A-4B1C-9054-8B0D8E1013B8}"/>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F62081C8-CF3F-4331-95CF-FD25A32B43E8}"/>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31">
                <a:extLst>
                  <a:ext uri="{FF2B5EF4-FFF2-40B4-BE49-F238E27FC236}">
                    <a16:creationId xmlns:a16="http://schemas.microsoft.com/office/drawing/2014/main" id="{86AC77C0-EEFC-4CFE-B8CC-8AE5AED7CDDA}"/>
                  </a:ext>
                </a:extLst>
              </p:cNvPr>
              <p:cNvSpPr>
                <a:spLocks noChangeArrowheads="1"/>
              </p:cNvSpPr>
              <p:nvPr/>
            </p:nvSpPr>
            <p:spPr bwMode="auto">
              <a:xfrm>
                <a:off x="7155849" y="2376905"/>
                <a:ext cx="102229" cy="243795"/>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32">
                <a:extLst>
                  <a:ext uri="{FF2B5EF4-FFF2-40B4-BE49-F238E27FC236}">
                    <a16:creationId xmlns:a16="http://schemas.microsoft.com/office/drawing/2014/main" id="{8DF7B9C8-6013-4B91-828A-73C7D1854D4F}"/>
                  </a:ext>
                </a:extLst>
              </p:cNvPr>
              <p:cNvSpPr>
                <a:spLocks noChangeArrowheads="1"/>
              </p:cNvSpPr>
              <p:nvPr/>
            </p:nvSpPr>
            <p:spPr bwMode="auto">
              <a:xfrm>
                <a:off x="7312388" y="2448970"/>
                <a:ext cx="76671" cy="171731"/>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33">
                <a:extLst>
                  <a:ext uri="{FF2B5EF4-FFF2-40B4-BE49-F238E27FC236}">
                    <a16:creationId xmlns:a16="http://schemas.microsoft.com/office/drawing/2014/main" id="{01C788D3-BDA7-4462-8424-2D334F488719}"/>
                  </a:ext>
                </a:extLst>
              </p:cNvPr>
              <p:cNvSpPr>
                <a:spLocks noChangeArrowheads="1"/>
              </p:cNvSpPr>
              <p:nvPr/>
            </p:nvSpPr>
            <p:spPr bwMode="auto">
              <a:xfrm>
                <a:off x="7441772" y="2501103"/>
                <a:ext cx="65491" cy="119599"/>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4">
                <a:extLst>
                  <a:ext uri="{FF2B5EF4-FFF2-40B4-BE49-F238E27FC236}">
                    <a16:creationId xmlns:a16="http://schemas.microsoft.com/office/drawing/2014/main" id="{7D3B524E-797E-4AE9-A519-9F98BA00B9DF}"/>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29" name="Line 35">
                <a:extLst>
                  <a:ext uri="{FF2B5EF4-FFF2-40B4-BE49-F238E27FC236}">
                    <a16:creationId xmlns:a16="http://schemas.microsoft.com/office/drawing/2014/main" id="{AE2CC50E-C0F9-4811-8F55-57CA22C940A3}"/>
                  </a:ext>
                </a:extLst>
              </p:cNvPr>
              <p:cNvSpPr>
                <a:spLocks noChangeShapeType="1"/>
              </p:cNvSpPr>
              <p:nvPr/>
            </p:nvSpPr>
            <p:spPr bwMode="auto">
              <a:xfrm flipH="1">
                <a:off x="7155849" y="2709631"/>
                <a:ext cx="175708" cy="0"/>
              </a:xfrm>
              <a:prstGeom prst="line">
                <a:avLst/>
              </a:prstGeom>
              <a:noFill/>
              <a:ln w="158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30" name="Line 36">
                <a:extLst>
                  <a:ext uri="{FF2B5EF4-FFF2-40B4-BE49-F238E27FC236}">
                    <a16:creationId xmlns:a16="http://schemas.microsoft.com/office/drawing/2014/main" id="{95FECBD8-3D34-473F-892E-1BAF9F271E70}"/>
                  </a:ext>
                </a:extLst>
              </p:cNvPr>
              <p:cNvSpPr>
                <a:spLocks noChangeShapeType="1"/>
              </p:cNvSpPr>
              <p:nvPr/>
            </p:nvSpPr>
            <p:spPr bwMode="auto">
              <a:xfrm flipH="1">
                <a:off x="7155849" y="2800098"/>
                <a:ext cx="132579" cy="0"/>
              </a:xfrm>
              <a:prstGeom prst="line">
                <a:avLst/>
              </a:prstGeom>
              <a:noFill/>
              <a:ln w="158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31" name="Line 37">
                <a:extLst>
                  <a:ext uri="{FF2B5EF4-FFF2-40B4-BE49-F238E27FC236}">
                    <a16:creationId xmlns:a16="http://schemas.microsoft.com/office/drawing/2014/main" id="{64307A27-BDF9-4E63-8365-60B75C6F4736}"/>
                  </a:ext>
                </a:extLst>
              </p:cNvPr>
              <p:cNvSpPr>
                <a:spLocks noChangeShapeType="1"/>
              </p:cNvSpPr>
              <p:nvPr/>
            </p:nvSpPr>
            <p:spPr bwMode="auto">
              <a:xfrm flipH="1">
                <a:off x="7155849" y="2884430"/>
                <a:ext cx="175708" cy="0"/>
              </a:xfrm>
              <a:prstGeom prst="line">
                <a:avLst/>
              </a:prstGeom>
              <a:noFill/>
              <a:ln w="158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33" name="Line 38">
                <a:extLst>
                  <a:ext uri="{FF2B5EF4-FFF2-40B4-BE49-F238E27FC236}">
                    <a16:creationId xmlns:a16="http://schemas.microsoft.com/office/drawing/2014/main" id="{BE686487-8CF2-4986-8AF6-585C69CC7E9E}"/>
                  </a:ext>
                </a:extLst>
              </p:cNvPr>
              <p:cNvSpPr>
                <a:spLocks noChangeShapeType="1"/>
              </p:cNvSpPr>
              <p:nvPr/>
            </p:nvSpPr>
            <p:spPr bwMode="auto">
              <a:xfrm flipH="1">
                <a:off x="7449759" y="2709631"/>
                <a:ext cx="175708" cy="0"/>
              </a:xfrm>
              <a:prstGeom prst="line">
                <a:avLst/>
              </a:prstGeom>
              <a:noFill/>
              <a:ln w="158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38" name="Line 39">
                <a:extLst>
                  <a:ext uri="{FF2B5EF4-FFF2-40B4-BE49-F238E27FC236}">
                    <a16:creationId xmlns:a16="http://schemas.microsoft.com/office/drawing/2014/main" id="{C3AE3ED6-6D2F-48C5-AF31-996300933DF6}"/>
                  </a:ext>
                </a:extLst>
              </p:cNvPr>
              <p:cNvSpPr>
                <a:spLocks noChangeShapeType="1"/>
              </p:cNvSpPr>
              <p:nvPr/>
            </p:nvSpPr>
            <p:spPr bwMode="auto">
              <a:xfrm flipH="1">
                <a:off x="7449759" y="2800098"/>
                <a:ext cx="134177" cy="0"/>
              </a:xfrm>
              <a:prstGeom prst="line">
                <a:avLst/>
              </a:prstGeom>
              <a:noFill/>
              <a:ln w="158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39" name="Line 40">
                <a:extLst>
                  <a:ext uri="{FF2B5EF4-FFF2-40B4-BE49-F238E27FC236}">
                    <a16:creationId xmlns:a16="http://schemas.microsoft.com/office/drawing/2014/main" id="{B673CD5F-559A-4E51-85B6-73C428EA9F2A}"/>
                  </a:ext>
                </a:extLst>
              </p:cNvPr>
              <p:cNvSpPr>
                <a:spLocks noChangeShapeType="1"/>
              </p:cNvSpPr>
              <p:nvPr/>
            </p:nvSpPr>
            <p:spPr bwMode="auto">
              <a:xfrm flipH="1">
                <a:off x="7449759" y="2884430"/>
                <a:ext cx="175708" cy="0"/>
              </a:xfrm>
              <a:prstGeom prst="line">
                <a:avLst/>
              </a:prstGeom>
              <a:noFill/>
              <a:ln w="158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E7197923-74C2-4FB4-91DA-98D8E07363BA}"/>
              </a:ext>
            </a:extLst>
          </p:cNvPr>
          <p:cNvGrpSpPr/>
          <p:nvPr/>
        </p:nvGrpSpPr>
        <p:grpSpPr>
          <a:xfrm>
            <a:off x="7520237" y="3555466"/>
            <a:ext cx="932603" cy="932603"/>
            <a:chOff x="7598833" y="3555466"/>
            <a:chExt cx="932603" cy="932603"/>
          </a:xfrm>
        </p:grpSpPr>
        <p:sp>
          <p:nvSpPr>
            <p:cNvPr id="146" name="Oval 145">
              <a:extLst>
                <a:ext uri="{FF2B5EF4-FFF2-40B4-BE49-F238E27FC236}">
                  <a16:creationId xmlns:a16="http://schemas.microsoft.com/office/drawing/2014/main" id="{19D91312-5709-4EB6-8250-D9E8E37ABD5E}"/>
                </a:ext>
              </a:extLst>
            </p:cNvPr>
            <p:cNvSpPr/>
            <p:nvPr/>
          </p:nvSpPr>
          <p:spPr bwMode="auto">
            <a:xfrm>
              <a:off x="7598833" y="3555466"/>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err="1">
                <a:gradFill>
                  <a:gsLst>
                    <a:gs pos="0">
                      <a:srgbClr val="FFFFFF"/>
                    </a:gs>
                    <a:gs pos="100000">
                      <a:srgbClr val="FFFFFF"/>
                    </a:gs>
                  </a:gsLst>
                  <a:lin ang="5400000" scaled="0"/>
                </a:gradFill>
                <a:latin typeface="Segoe UI Semilight"/>
                <a:cs typeface="Segoe UI" pitchFamily="34" charset="0"/>
              </a:endParaRPr>
            </a:p>
          </p:txBody>
        </p:sp>
        <p:grpSp>
          <p:nvGrpSpPr>
            <p:cNvPr id="147" name="Group 220">
              <a:extLst>
                <a:ext uri="{FF2B5EF4-FFF2-40B4-BE49-F238E27FC236}">
                  <a16:creationId xmlns:a16="http://schemas.microsoft.com/office/drawing/2014/main" id="{54EF160C-E0FC-429A-9726-1233E98156A1}"/>
                </a:ext>
              </a:extLst>
            </p:cNvPr>
            <p:cNvGrpSpPr>
              <a:grpSpLocks noChangeAspect="1"/>
            </p:cNvGrpSpPr>
            <p:nvPr/>
          </p:nvGrpSpPr>
          <p:grpSpPr bwMode="auto">
            <a:xfrm>
              <a:off x="7867650" y="3825901"/>
              <a:ext cx="394968" cy="391732"/>
              <a:chOff x="3795" y="2082"/>
              <a:chExt cx="244" cy="242"/>
            </a:xfrm>
          </p:grpSpPr>
          <p:sp>
            <p:nvSpPr>
              <p:cNvPr id="148" name="Freeform 221">
                <a:extLst>
                  <a:ext uri="{FF2B5EF4-FFF2-40B4-BE49-F238E27FC236}">
                    <a16:creationId xmlns:a16="http://schemas.microsoft.com/office/drawing/2014/main" id="{9C889D12-3C47-4CF5-A197-E8E4B84081B5}"/>
                  </a:ext>
                </a:extLst>
              </p:cNvPr>
              <p:cNvSpPr>
                <a:spLocks/>
              </p:cNvSpPr>
              <p:nvPr/>
            </p:nvSpPr>
            <p:spPr bwMode="auto">
              <a:xfrm>
                <a:off x="3795" y="2082"/>
                <a:ext cx="244" cy="24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path>
                </a:pathLst>
              </a:custGeom>
              <a:noFill/>
              <a:ln w="15875">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 name="Freeform 222">
                <a:extLst>
                  <a:ext uri="{FF2B5EF4-FFF2-40B4-BE49-F238E27FC236}">
                    <a16:creationId xmlns:a16="http://schemas.microsoft.com/office/drawing/2014/main" id="{D6D11359-B28C-4F27-85F2-3235ABBA7DA4}"/>
                  </a:ext>
                </a:extLst>
              </p:cNvPr>
              <p:cNvSpPr>
                <a:spLocks/>
              </p:cNvSpPr>
              <p:nvPr/>
            </p:nvSpPr>
            <p:spPr bwMode="auto">
              <a:xfrm>
                <a:off x="3834" y="2082"/>
                <a:ext cx="166" cy="109"/>
              </a:xfrm>
              <a:custGeom>
                <a:avLst/>
                <a:gdLst>
                  <a:gd name="T0" fmla="*/ 0 w 166"/>
                  <a:gd name="T1" fmla="*/ 0 h 109"/>
                  <a:gd name="T2" fmla="*/ 0 w 166"/>
                  <a:gd name="T3" fmla="*/ 109 h 109"/>
                  <a:gd name="T4" fmla="*/ 166 w 166"/>
                  <a:gd name="T5" fmla="*/ 109 h 109"/>
                  <a:gd name="T6" fmla="*/ 166 w 166"/>
                  <a:gd name="T7" fmla="*/ 0 h 109"/>
                </a:gdLst>
                <a:ahLst/>
                <a:cxnLst>
                  <a:cxn ang="0">
                    <a:pos x="T0" y="T1"/>
                  </a:cxn>
                  <a:cxn ang="0">
                    <a:pos x="T2" y="T3"/>
                  </a:cxn>
                  <a:cxn ang="0">
                    <a:pos x="T4" y="T5"/>
                  </a:cxn>
                  <a:cxn ang="0">
                    <a:pos x="T6" y="T7"/>
                  </a:cxn>
                </a:cxnLst>
                <a:rect l="0" t="0" r="r" b="b"/>
                <a:pathLst>
                  <a:path w="166" h="109">
                    <a:moveTo>
                      <a:pt x="0" y="0"/>
                    </a:moveTo>
                    <a:lnTo>
                      <a:pt x="0" y="109"/>
                    </a:lnTo>
                    <a:lnTo>
                      <a:pt x="166" y="109"/>
                    </a:lnTo>
                    <a:lnTo>
                      <a:pt x="166" y="0"/>
                    </a:lnTo>
                  </a:path>
                </a:pathLst>
              </a:custGeom>
              <a:noFill/>
              <a:ln w="15875">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 name="Freeform 223">
                <a:extLst>
                  <a:ext uri="{FF2B5EF4-FFF2-40B4-BE49-F238E27FC236}">
                    <a16:creationId xmlns:a16="http://schemas.microsoft.com/office/drawing/2014/main" id="{3E2858E6-167C-4BB1-BCC1-E65775EE9940}"/>
                  </a:ext>
                </a:extLst>
              </p:cNvPr>
              <p:cNvSpPr>
                <a:spLocks/>
              </p:cNvSpPr>
              <p:nvPr/>
            </p:nvSpPr>
            <p:spPr bwMode="auto">
              <a:xfrm>
                <a:off x="3861" y="2248"/>
                <a:ext cx="112" cy="76"/>
              </a:xfrm>
              <a:custGeom>
                <a:avLst/>
                <a:gdLst>
                  <a:gd name="T0" fmla="*/ 0 w 112"/>
                  <a:gd name="T1" fmla="*/ 76 h 76"/>
                  <a:gd name="T2" fmla="*/ 0 w 112"/>
                  <a:gd name="T3" fmla="*/ 0 h 76"/>
                  <a:gd name="T4" fmla="*/ 112 w 112"/>
                  <a:gd name="T5" fmla="*/ 0 h 76"/>
                  <a:gd name="T6" fmla="*/ 112 w 112"/>
                  <a:gd name="T7" fmla="*/ 76 h 76"/>
                </a:gdLst>
                <a:ahLst/>
                <a:cxnLst>
                  <a:cxn ang="0">
                    <a:pos x="T0" y="T1"/>
                  </a:cxn>
                  <a:cxn ang="0">
                    <a:pos x="T2" y="T3"/>
                  </a:cxn>
                  <a:cxn ang="0">
                    <a:pos x="T4" y="T5"/>
                  </a:cxn>
                  <a:cxn ang="0">
                    <a:pos x="T6" y="T7"/>
                  </a:cxn>
                </a:cxnLst>
                <a:rect l="0" t="0" r="r" b="b"/>
                <a:pathLst>
                  <a:path w="112" h="76">
                    <a:moveTo>
                      <a:pt x="0" y="76"/>
                    </a:moveTo>
                    <a:lnTo>
                      <a:pt x="0" y="0"/>
                    </a:lnTo>
                    <a:lnTo>
                      <a:pt x="112" y="0"/>
                    </a:lnTo>
                    <a:lnTo>
                      <a:pt x="112" y="76"/>
                    </a:lnTo>
                  </a:path>
                </a:pathLst>
              </a:custGeom>
              <a:noFill/>
              <a:ln w="15875">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Line 224">
                <a:extLst>
                  <a:ext uri="{FF2B5EF4-FFF2-40B4-BE49-F238E27FC236}">
                    <a16:creationId xmlns:a16="http://schemas.microsoft.com/office/drawing/2014/main" id="{7B6DD3AB-1D0B-4D00-AB81-D4566AFDC6D4}"/>
                  </a:ext>
                </a:extLst>
              </p:cNvPr>
              <p:cNvSpPr>
                <a:spLocks noChangeShapeType="1"/>
              </p:cNvSpPr>
              <p:nvPr/>
            </p:nvSpPr>
            <p:spPr bwMode="auto">
              <a:xfrm>
                <a:off x="3892" y="2281"/>
                <a:ext cx="0" cy="43"/>
              </a:xfrm>
              <a:prstGeom prst="line">
                <a:avLst/>
              </a:prstGeom>
              <a:noFill/>
              <a:ln w="15875">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52" name="Freeform: Shape 151">
            <a:extLst>
              <a:ext uri="{FF2B5EF4-FFF2-40B4-BE49-F238E27FC236}">
                <a16:creationId xmlns:a16="http://schemas.microsoft.com/office/drawing/2014/main" id="{7A4669F3-7896-41CE-89D2-0DB1A7F0ED72}"/>
              </a:ext>
            </a:extLst>
          </p:cNvPr>
          <p:cNvSpPr/>
          <p:nvPr/>
        </p:nvSpPr>
        <p:spPr bwMode="auto">
          <a:xfrm>
            <a:off x="6784889" y="4026185"/>
            <a:ext cx="64008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65" name="Group 164">
            <a:extLst>
              <a:ext uri="{FF2B5EF4-FFF2-40B4-BE49-F238E27FC236}">
                <a16:creationId xmlns:a16="http://schemas.microsoft.com/office/drawing/2014/main" id="{FCDA19B9-2A0C-4805-8736-9078EFFC0683}"/>
              </a:ext>
            </a:extLst>
          </p:cNvPr>
          <p:cNvGrpSpPr/>
          <p:nvPr/>
        </p:nvGrpSpPr>
        <p:grpSpPr>
          <a:xfrm>
            <a:off x="10366722" y="3550633"/>
            <a:ext cx="932603" cy="932603"/>
            <a:chOff x="2242410" y="3559884"/>
            <a:chExt cx="932603" cy="932603"/>
          </a:xfrm>
        </p:grpSpPr>
        <p:sp>
          <p:nvSpPr>
            <p:cNvPr id="166" name="Oval 165">
              <a:extLst>
                <a:ext uri="{FF2B5EF4-FFF2-40B4-BE49-F238E27FC236}">
                  <a16:creationId xmlns:a16="http://schemas.microsoft.com/office/drawing/2014/main" id="{7356286B-6EB8-4BDE-B409-91B5760199DD}"/>
                </a:ext>
              </a:extLst>
            </p:cNvPr>
            <p:cNvSpPr/>
            <p:nvPr/>
          </p:nvSpPr>
          <p:spPr bwMode="auto">
            <a:xfrm>
              <a:off x="2242410" y="3559884"/>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7" name="Freeform 22">
              <a:extLst>
                <a:ext uri="{FF2B5EF4-FFF2-40B4-BE49-F238E27FC236}">
                  <a16:creationId xmlns:a16="http://schemas.microsoft.com/office/drawing/2014/main" id="{7072240B-8DE0-4658-9142-504FCB9E2879}"/>
                </a:ext>
              </a:extLst>
            </p:cNvPr>
            <p:cNvSpPr>
              <a:spLocks noChangeAspect="1" noEditPoints="1"/>
            </p:cNvSpPr>
            <p:nvPr/>
          </p:nvSpPr>
          <p:spPr bwMode="black">
            <a:xfrm>
              <a:off x="2412079" y="3841110"/>
              <a:ext cx="593264" cy="37015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8" name="Freeform: Shape 167">
            <a:extLst>
              <a:ext uri="{FF2B5EF4-FFF2-40B4-BE49-F238E27FC236}">
                <a16:creationId xmlns:a16="http://schemas.microsoft.com/office/drawing/2014/main" id="{184AB5ED-55F2-4872-9CD8-D9EA96911500}"/>
              </a:ext>
            </a:extLst>
          </p:cNvPr>
          <p:cNvSpPr/>
          <p:nvPr/>
        </p:nvSpPr>
        <p:spPr bwMode="auto">
          <a:xfrm flipV="1">
            <a:off x="8567158" y="3980465"/>
            <a:ext cx="1710317" cy="45719"/>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8F0CEC7B-ECBF-442D-9639-5B8A27B509FE}"/>
              </a:ext>
            </a:extLst>
          </p:cNvPr>
          <p:cNvGrpSpPr/>
          <p:nvPr/>
        </p:nvGrpSpPr>
        <p:grpSpPr>
          <a:xfrm>
            <a:off x="4136012" y="2321917"/>
            <a:ext cx="648176" cy="648176"/>
            <a:chOff x="3939494" y="1665752"/>
            <a:chExt cx="635524" cy="635524"/>
          </a:xfrm>
        </p:grpSpPr>
        <p:sp>
          <p:nvSpPr>
            <p:cNvPr id="171" name="Manufacture circle">
              <a:extLst>
                <a:ext uri="{FF2B5EF4-FFF2-40B4-BE49-F238E27FC236}">
                  <a16:creationId xmlns:a16="http://schemas.microsoft.com/office/drawing/2014/main" id="{BBDB850A-89DD-47EF-8631-FAD7FC763D05}"/>
                </a:ext>
              </a:extLst>
            </p:cNvPr>
            <p:cNvSpPr/>
            <p:nvPr/>
          </p:nvSpPr>
          <p:spPr bwMode="auto">
            <a:xfrm>
              <a:off x="3939494" y="1665752"/>
              <a:ext cx="635524" cy="635524"/>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73" name="Picture 172">
              <a:extLst>
                <a:ext uri="{FF2B5EF4-FFF2-40B4-BE49-F238E27FC236}">
                  <a16:creationId xmlns:a16="http://schemas.microsoft.com/office/drawing/2014/main" id="{02B4C1A1-0110-47F6-878B-5EA2A5A04F6E}"/>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062184" y="1788442"/>
              <a:ext cx="390145" cy="390145"/>
            </a:xfrm>
            <a:prstGeom prst="rect">
              <a:avLst/>
            </a:prstGeom>
          </p:spPr>
        </p:pic>
      </p:grpSp>
      <p:grpSp>
        <p:nvGrpSpPr>
          <p:cNvPr id="19" name="Group 18">
            <a:extLst>
              <a:ext uri="{FF2B5EF4-FFF2-40B4-BE49-F238E27FC236}">
                <a16:creationId xmlns:a16="http://schemas.microsoft.com/office/drawing/2014/main" id="{7AD9ECA9-2AA8-4963-B201-7CF04EBDDA90}"/>
              </a:ext>
            </a:extLst>
          </p:cNvPr>
          <p:cNvGrpSpPr/>
          <p:nvPr/>
        </p:nvGrpSpPr>
        <p:grpSpPr>
          <a:xfrm>
            <a:off x="10366722" y="1958890"/>
            <a:ext cx="932603" cy="932603"/>
            <a:chOff x="10333038" y="2186541"/>
            <a:chExt cx="932603" cy="932603"/>
          </a:xfrm>
        </p:grpSpPr>
        <p:sp>
          <p:nvSpPr>
            <p:cNvPr id="175" name="Oval 174">
              <a:extLst>
                <a:ext uri="{FF2B5EF4-FFF2-40B4-BE49-F238E27FC236}">
                  <a16:creationId xmlns:a16="http://schemas.microsoft.com/office/drawing/2014/main" id="{5577EB3D-464E-4B14-BEE6-885DC783CE19}"/>
                </a:ext>
              </a:extLst>
            </p:cNvPr>
            <p:cNvSpPr/>
            <p:nvPr/>
          </p:nvSpPr>
          <p:spPr bwMode="auto">
            <a:xfrm>
              <a:off x="10333038" y="2186541"/>
              <a:ext cx="932603" cy="932603"/>
            </a:xfrm>
            <a:prstGeom prst="ellipse">
              <a:avLst/>
            </a:prstGeom>
            <a:no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err="1">
                <a:gradFill>
                  <a:gsLst>
                    <a:gs pos="0">
                      <a:srgbClr val="FFFFFF"/>
                    </a:gs>
                    <a:gs pos="100000">
                      <a:srgbClr val="FFFFFF"/>
                    </a:gs>
                  </a:gsLst>
                  <a:lin ang="5400000" scaled="0"/>
                </a:gradFill>
                <a:latin typeface="Segoe UI Semilight"/>
                <a:cs typeface="Segoe UI" pitchFamily="34" charset="0"/>
              </a:endParaRPr>
            </a:p>
          </p:txBody>
        </p:sp>
        <p:grpSp>
          <p:nvGrpSpPr>
            <p:cNvPr id="18" name="Group 17">
              <a:extLst>
                <a:ext uri="{FF2B5EF4-FFF2-40B4-BE49-F238E27FC236}">
                  <a16:creationId xmlns:a16="http://schemas.microsoft.com/office/drawing/2014/main" id="{5AD51432-E592-4711-94C0-C71A9B2D08EA}"/>
                </a:ext>
              </a:extLst>
            </p:cNvPr>
            <p:cNvGrpSpPr/>
            <p:nvPr/>
          </p:nvGrpSpPr>
          <p:grpSpPr>
            <a:xfrm>
              <a:off x="10477699" y="2447925"/>
              <a:ext cx="643282" cy="409834"/>
              <a:chOff x="10427505" y="2415948"/>
              <a:chExt cx="743669" cy="473790"/>
            </a:xfrm>
          </p:grpSpPr>
          <p:grpSp>
            <p:nvGrpSpPr>
              <p:cNvPr id="176" name="Group 220">
                <a:extLst>
                  <a:ext uri="{FF2B5EF4-FFF2-40B4-BE49-F238E27FC236}">
                    <a16:creationId xmlns:a16="http://schemas.microsoft.com/office/drawing/2014/main" id="{BF7BABAF-0D76-4474-8550-709308E53277}"/>
                  </a:ext>
                </a:extLst>
              </p:cNvPr>
              <p:cNvGrpSpPr>
                <a:grpSpLocks noChangeAspect="1"/>
              </p:cNvGrpSpPr>
              <p:nvPr/>
            </p:nvGrpSpPr>
            <p:grpSpPr bwMode="auto">
              <a:xfrm>
                <a:off x="10682704" y="2575263"/>
                <a:ext cx="233272" cy="231360"/>
                <a:chOff x="3795" y="2082"/>
                <a:chExt cx="244" cy="242"/>
              </a:xfrm>
            </p:grpSpPr>
            <p:sp>
              <p:nvSpPr>
                <p:cNvPr id="178" name="Freeform 221">
                  <a:extLst>
                    <a:ext uri="{FF2B5EF4-FFF2-40B4-BE49-F238E27FC236}">
                      <a16:creationId xmlns:a16="http://schemas.microsoft.com/office/drawing/2014/main" id="{9BDFE5F2-F2D3-4B46-9CE3-CF81F264F068}"/>
                    </a:ext>
                  </a:extLst>
                </p:cNvPr>
                <p:cNvSpPr>
                  <a:spLocks/>
                </p:cNvSpPr>
                <p:nvPr/>
              </p:nvSpPr>
              <p:spPr bwMode="auto">
                <a:xfrm>
                  <a:off x="3795" y="2082"/>
                  <a:ext cx="244" cy="24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path>
                  </a:pathLst>
                </a:custGeom>
                <a:noFill/>
                <a:ln w="15875">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222">
                  <a:extLst>
                    <a:ext uri="{FF2B5EF4-FFF2-40B4-BE49-F238E27FC236}">
                      <a16:creationId xmlns:a16="http://schemas.microsoft.com/office/drawing/2014/main" id="{8AECBED8-EF1F-4EE1-9421-23F8B907B058}"/>
                    </a:ext>
                  </a:extLst>
                </p:cNvPr>
                <p:cNvSpPr>
                  <a:spLocks/>
                </p:cNvSpPr>
                <p:nvPr/>
              </p:nvSpPr>
              <p:spPr bwMode="auto">
                <a:xfrm>
                  <a:off x="3834" y="2082"/>
                  <a:ext cx="166" cy="109"/>
                </a:xfrm>
                <a:custGeom>
                  <a:avLst/>
                  <a:gdLst>
                    <a:gd name="T0" fmla="*/ 0 w 166"/>
                    <a:gd name="T1" fmla="*/ 0 h 109"/>
                    <a:gd name="T2" fmla="*/ 0 w 166"/>
                    <a:gd name="T3" fmla="*/ 109 h 109"/>
                    <a:gd name="T4" fmla="*/ 166 w 166"/>
                    <a:gd name="T5" fmla="*/ 109 h 109"/>
                    <a:gd name="T6" fmla="*/ 166 w 166"/>
                    <a:gd name="T7" fmla="*/ 0 h 109"/>
                  </a:gdLst>
                  <a:ahLst/>
                  <a:cxnLst>
                    <a:cxn ang="0">
                      <a:pos x="T0" y="T1"/>
                    </a:cxn>
                    <a:cxn ang="0">
                      <a:pos x="T2" y="T3"/>
                    </a:cxn>
                    <a:cxn ang="0">
                      <a:pos x="T4" y="T5"/>
                    </a:cxn>
                    <a:cxn ang="0">
                      <a:pos x="T6" y="T7"/>
                    </a:cxn>
                  </a:cxnLst>
                  <a:rect l="0" t="0" r="r" b="b"/>
                  <a:pathLst>
                    <a:path w="166" h="109">
                      <a:moveTo>
                        <a:pt x="0" y="0"/>
                      </a:moveTo>
                      <a:lnTo>
                        <a:pt x="0" y="109"/>
                      </a:lnTo>
                      <a:lnTo>
                        <a:pt x="166" y="109"/>
                      </a:lnTo>
                      <a:lnTo>
                        <a:pt x="166" y="0"/>
                      </a:lnTo>
                    </a:path>
                  </a:pathLst>
                </a:custGeom>
                <a:noFill/>
                <a:ln w="15875">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223">
                  <a:extLst>
                    <a:ext uri="{FF2B5EF4-FFF2-40B4-BE49-F238E27FC236}">
                      <a16:creationId xmlns:a16="http://schemas.microsoft.com/office/drawing/2014/main" id="{6DD7611B-FA14-44B7-91F0-D3E23C9B0BAF}"/>
                    </a:ext>
                  </a:extLst>
                </p:cNvPr>
                <p:cNvSpPr>
                  <a:spLocks/>
                </p:cNvSpPr>
                <p:nvPr/>
              </p:nvSpPr>
              <p:spPr bwMode="auto">
                <a:xfrm>
                  <a:off x="3861" y="2248"/>
                  <a:ext cx="112" cy="76"/>
                </a:xfrm>
                <a:custGeom>
                  <a:avLst/>
                  <a:gdLst>
                    <a:gd name="T0" fmla="*/ 0 w 112"/>
                    <a:gd name="T1" fmla="*/ 76 h 76"/>
                    <a:gd name="T2" fmla="*/ 0 w 112"/>
                    <a:gd name="T3" fmla="*/ 0 h 76"/>
                    <a:gd name="T4" fmla="*/ 112 w 112"/>
                    <a:gd name="T5" fmla="*/ 0 h 76"/>
                    <a:gd name="T6" fmla="*/ 112 w 112"/>
                    <a:gd name="T7" fmla="*/ 76 h 76"/>
                  </a:gdLst>
                  <a:ahLst/>
                  <a:cxnLst>
                    <a:cxn ang="0">
                      <a:pos x="T0" y="T1"/>
                    </a:cxn>
                    <a:cxn ang="0">
                      <a:pos x="T2" y="T3"/>
                    </a:cxn>
                    <a:cxn ang="0">
                      <a:pos x="T4" y="T5"/>
                    </a:cxn>
                    <a:cxn ang="0">
                      <a:pos x="T6" y="T7"/>
                    </a:cxn>
                  </a:cxnLst>
                  <a:rect l="0" t="0" r="r" b="b"/>
                  <a:pathLst>
                    <a:path w="112" h="76">
                      <a:moveTo>
                        <a:pt x="0" y="76"/>
                      </a:moveTo>
                      <a:lnTo>
                        <a:pt x="0" y="0"/>
                      </a:lnTo>
                      <a:lnTo>
                        <a:pt x="112" y="0"/>
                      </a:lnTo>
                      <a:lnTo>
                        <a:pt x="112" y="76"/>
                      </a:lnTo>
                    </a:path>
                  </a:pathLst>
                </a:custGeom>
                <a:noFill/>
                <a:ln w="15875">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Line 224">
                  <a:extLst>
                    <a:ext uri="{FF2B5EF4-FFF2-40B4-BE49-F238E27FC236}">
                      <a16:creationId xmlns:a16="http://schemas.microsoft.com/office/drawing/2014/main" id="{CD8D0EBB-2B45-4957-ABBA-C5773A95BC63}"/>
                    </a:ext>
                  </a:extLst>
                </p:cNvPr>
                <p:cNvSpPr>
                  <a:spLocks noChangeShapeType="1"/>
                </p:cNvSpPr>
                <p:nvPr/>
              </p:nvSpPr>
              <p:spPr bwMode="auto">
                <a:xfrm>
                  <a:off x="3892" y="2281"/>
                  <a:ext cx="0" cy="43"/>
                </a:xfrm>
                <a:prstGeom prst="line">
                  <a:avLst/>
                </a:prstGeom>
                <a:noFill/>
                <a:ln w="15875">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7" name="Freeform 71">
                <a:extLst>
                  <a:ext uri="{FF2B5EF4-FFF2-40B4-BE49-F238E27FC236}">
                    <a16:creationId xmlns:a16="http://schemas.microsoft.com/office/drawing/2014/main" id="{6F0B7555-F599-4613-B256-E93A4405F32E}"/>
                  </a:ext>
                </a:extLst>
              </p:cNvPr>
              <p:cNvSpPr>
                <a:spLocks/>
              </p:cNvSpPr>
              <p:nvPr/>
            </p:nvSpPr>
            <p:spPr bwMode="auto">
              <a:xfrm flipH="1">
                <a:off x="10427505" y="2415948"/>
                <a:ext cx="743669" cy="473790"/>
              </a:xfrm>
              <a:custGeom>
                <a:avLst/>
                <a:gdLst>
                  <a:gd name="T0" fmla="*/ 344 w 344"/>
                  <a:gd name="T1" fmla="*/ 151 h 217"/>
                  <a:gd name="T2" fmla="*/ 278 w 344"/>
                  <a:gd name="T3" fmla="*/ 85 h 217"/>
                  <a:gd name="T4" fmla="*/ 278 w 344"/>
                  <a:gd name="T5" fmla="*/ 85 h 217"/>
                  <a:gd name="T6" fmla="*/ 184 w 344"/>
                  <a:gd name="T7" fmla="*/ 0 h 217"/>
                  <a:gd name="T8" fmla="*/ 104 w 344"/>
                  <a:gd name="T9" fmla="*/ 45 h 217"/>
                  <a:gd name="T10" fmla="*/ 86 w 344"/>
                  <a:gd name="T11" fmla="*/ 44 h 217"/>
                  <a:gd name="T12" fmla="*/ 0 w 344"/>
                  <a:gd name="T13" fmla="*/ 130 h 217"/>
                  <a:gd name="T14" fmla="*/ 86 w 344"/>
                  <a:gd name="T15" fmla="*/ 217 h 217"/>
                  <a:gd name="T16" fmla="*/ 88 w 344"/>
                  <a:gd name="T17" fmla="*/ 217 h 217"/>
                  <a:gd name="T18" fmla="*/ 88 w 344"/>
                  <a:gd name="T19" fmla="*/ 217 h 217"/>
                  <a:gd name="T20" fmla="*/ 281 w 344"/>
                  <a:gd name="T21" fmla="*/ 217 h 217"/>
                  <a:gd name="T22" fmla="*/ 281 w 344"/>
                  <a:gd name="T23" fmla="*/ 216 h 217"/>
                  <a:gd name="T24" fmla="*/ 344 w 344"/>
                  <a:gd name="T25" fmla="*/ 15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344" y="151"/>
                    </a:moveTo>
                    <a:cubicBezTo>
                      <a:pt x="344" y="114"/>
                      <a:pt x="315" y="85"/>
                      <a:pt x="278" y="85"/>
                    </a:cubicBezTo>
                    <a:cubicBezTo>
                      <a:pt x="278" y="85"/>
                      <a:pt x="278" y="85"/>
                      <a:pt x="278" y="85"/>
                    </a:cubicBezTo>
                    <a:cubicBezTo>
                      <a:pt x="273" y="37"/>
                      <a:pt x="233" y="0"/>
                      <a:pt x="184" y="0"/>
                    </a:cubicBezTo>
                    <a:cubicBezTo>
                      <a:pt x="150" y="0"/>
                      <a:pt x="121" y="18"/>
                      <a:pt x="104" y="45"/>
                    </a:cubicBezTo>
                    <a:cubicBezTo>
                      <a:pt x="98" y="44"/>
                      <a:pt x="92" y="44"/>
                      <a:pt x="86" y="44"/>
                    </a:cubicBezTo>
                    <a:cubicBezTo>
                      <a:pt x="39" y="44"/>
                      <a:pt x="0" y="82"/>
                      <a:pt x="0" y="130"/>
                    </a:cubicBezTo>
                    <a:cubicBezTo>
                      <a:pt x="0" y="178"/>
                      <a:pt x="39" y="217"/>
                      <a:pt x="86" y="217"/>
                    </a:cubicBezTo>
                    <a:cubicBezTo>
                      <a:pt x="87" y="217"/>
                      <a:pt x="87" y="217"/>
                      <a:pt x="88" y="217"/>
                    </a:cubicBezTo>
                    <a:cubicBezTo>
                      <a:pt x="88" y="217"/>
                      <a:pt x="88" y="217"/>
                      <a:pt x="88" y="217"/>
                    </a:cubicBezTo>
                    <a:cubicBezTo>
                      <a:pt x="281" y="217"/>
                      <a:pt x="281" y="217"/>
                      <a:pt x="281" y="217"/>
                    </a:cubicBezTo>
                    <a:cubicBezTo>
                      <a:pt x="281" y="216"/>
                      <a:pt x="281" y="216"/>
                      <a:pt x="281" y="216"/>
                    </a:cubicBezTo>
                    <a:cubicBezTo>
                      <a:pt x="316" y="215"/>
                      <a:pt x="344" y="186"/>
                      <a:pt x="344" y="151"/>
                    </a:cubicBezTo>
                    <a:close/>
                  </a:path>
                </a:pathLst>
              </a:custGeom>
              <a:noFill/>
              <a:ln w="15875">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82" name="TextBox 181">
            <a:extLst>
              <a:ext uri="{FF2B5EF4-FFF2-40B4-BE49-F238E27FC236}">
                <a16:creationId xmlns:a16="http://schemas.microsoft.com/office/drawing/2014/main" id="{A8A894BF-0624-40FC-B47C-1CB6AFEEEF9A}"/>
              </a:ext>
            </a:extLst>
          </p:cNvPr>
          <p:cNvSpPr txBox="1"/>
          <p:nvPr/>
        </p:nvSpPr>
        <p:spPr>
          <a:xfrm>
            <a:off x="3737648" y="4562441"/>
            <a:ext cx="1444904" cy="528606"/>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pPr algn="ctr"/>
            <a:r>
              <a:rPr lang="en-US" dirty="0"/>
              <a:t>User is prompted to create a PIN</a:t>
            </a:r>
          </a:p>
          <a:p>
            <a:pPr algn="ctr"/>
            <a:endParaRPr lang="en-US" dirty="0"/>
          </a:p>
        </p:txBody>
      </p:sp>
      <p:sp>
        <p:nvSpPr>
          <p:cNvPr id="183" name="TextBox 182">
            <a:extLst>
              <a:ext uri="{FF2B5EF4-FFF2-40B4-BE49-F238E27FC236}">
                <a16:creationId xmlns:a16="http://schemas.microsoft.com/office/drawing/2014/main" id="{CF5E188E-D545-4583-910E-FB03EC130076}"/>
              </a:ext>
            </a:extLst>
          </p:cNvPr>
          <p:cNvSpPr txBox="1"/>
          <p:nvPr/>
        </p:nvSpPr>
        <p:spPr>
          <a:xfrm>
            <a:off x="5487495" y="4562441"/>
            <a:ext cx="1461484" cy="674031"/>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pPr algn="ctr"/>
            <a:r>
              <a:rPr lang="en-US" dirty="0"/>
              <a:t>User edits document stored in OneDrive for Business</a:t>
            </a:r>
          </a:p>
        </p:txBody>
      </p:sp>
      <p:sp>
        <p:nvSpPr>
          <p:cNvPr id="184" name="TextBox 183">
            <a:extLst>
              <a:ext uri="{FF2B5EF4-FFF2-40B4-BE49-F238E27FC236}">
                <a16:creationId xmlns:a16="http://schemas.microsoft.com/office/drawing/2014/main" id="{3C095DA0-C359-4CB5-88BB-F9B039591846}"/>
              </a:ext>
            </a:extLst>
          </p:cNvPr>
          <p:cNvSpPr txBox="1"/>
          <p:nvPr/>
        </p:nvSpPr>
        <p:spPr>
          <a:xfrm>
            <a:off x="7343096" y="4562441"/>
            <a:ext cx="1286883" cy="383182"/>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pPr algn="ctr"/>
            <a:r>
              <a:rPr lang="en-US" dirty="0"/>
              <a:t>User saves document to…</a:t>
            </a:r>
          </a:p>
        </p:txBody>
      </p:sp>
      <p:sp>
        <p:nvSpPr>
          <p:cNvPr id="185" name="TextBox 184">
            <a:extLst>
              <a:ext uri="{FF2B5EF4-FFF2-40B4-BE49-F238E27FC236}">
                <a16:creationId xmlns:a16="http://schemas.microsoft.com/office/drawing/2014/main" id="{412211E6-6446-4F08-8B1C-80E79201170C}"/>
              </a:ext>
            </a:extLst>
          </p:cNvPr>
          <p:cNvSpPr txBox="1"/>
          <p:nvPr/>
        </p:nvSpPr>
        <p:spPr>
          <a:xfrm>
            <a:off x="1973699" y="4562441"/>
            <a:ext cx="1444904" cy="528606"/>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pPr algn="ctr"/>
            <a:r>
              <a:rPr lang="en-US" dirty="0"/>
              <a:t>User adds business account to OneDrive app</a:t>
            </a:r>
          </a:p>
        </p:txBody>
      </p:sp>
      <p:sp>
        <p:nvSpPr>
          <p:cNvPr id="186" name="CONFIDENTIAL SALES APP">
            <a:extLst>
              <a:ext uri="{FF2B5EF4-FFF2-40B4-BE49-F238E27FC236}">
                <a16:creationId xmlns:a16="http://schemas.microsoft.com/office/drawing/2014/main" id="{069BF39D-F1A0-4BF7-B4FB-280F51EDE1DC}"/>
              </a:ext>
            </a:extLst>
          </p:cNvPr>
          <p:cNvSpPr txBox="1"/>
          <p:nvPr/>
        </p:nvSpPr>
        <p:spPr>
          <a:xfrm>
            <a:off x="10271457" y="4562441"/>
            <a:ext cx="1123132" cy="383182"/>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pPr algn="ctr"/>
            <a:r>
              <a:rPr lang="en-US" b="1" dirty="0"/>
              <a:t>OneDrive</a:t>
            </a:r>
            <a:br>
              <a:rPr lang="en-US" b="1" dirty="0"/>
            </a:br>
            <a:r>
              <a:rPr lang="en-US" b="1" dirty="0"/>
              <a:t>for Business</a:t>
            </a:r>
          </a:p>
        </p:txBody>
      </p:sp>
      <p:sp>
        <p:nvSpPr>
          <p:cNvPr id="187" name="Rectangle 186">
            <a:extLst>
              <a:ext uri="{FF2B5EF4-FFF2-40B4-BE49-F238E27FC236}">
                <a16:creationId xmlns:a16="http://schemas.microsoft.com/office/drawing/2014/main" id="{978C13F2-DB17-4575-9658-A15EBF86BA91}"/>
              </a:ext>
            </a:extLst>
          </p:cNvPr>
          <p:cNvSpPr/>
          <p:nvPr/>
        </p:nvSpPr>
        <p:spPr>
          <a:xfrm>
            <a:off x="8694438" y="4562441"/>
            <a:ext cx="1463770" cy="237757"/>
          </a:xfrm>
          <a:prstGeom prst="rect">
            <a:avLst/>
          </a:prstGeom>
        </p:spPr>
        <p:txBody>
          <a:bodyPr wrap="square">
            <a:spAutoFit/>
          </a:bodyPr>
          <a:lstStyle/>
          <a:p>
            <a:pPr algn="ctr" defTabSz="932239">
              <a:lnSpc>
                <a:spcPct val="90000"/>
              </a:lnSpc>
            </a:pPr>
            <a: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t>Allow access</a:t>
            </a:r>
          </a:p>
        </p:txBody>
      </p:sp>
      <p:sp>
        <p:nvSpPr>
          <p:cNvPr id="188" name="TextBox 187">
            <a:extLst>
              <a:ext uri="{FF2B5EF4-FFF2-40B4-BE49-F238E27FC236}">
                <a16:creationId xmlns:a16="http://schemas.microsoft.com/office/drawing/2014/main" id="{093FA8D0-3FD2-4BBD-852D-BA2A3D7E08DE}"/>
              </a:ext>
            </a:extLst>
          </p:cNvPr>
          <p:cNvSpPr txBox="1"/>
          <p:nvPr/>
        </p:nvSpPr>
        <p:spPr>
          <a:xfrm>
            <a:off x="4840010" y="2202223"/>
            <a:ext cx="2294215" cy="383182"/>
          </a:xfrm>
          <a:prstGeom prst="rect">
            <a:avLst/>
          </a:prstGeom>
        </p:spPr>
        <p:txBody>
          <a:bodyPr wrap="square">
            <a:spAutoFit/>
          </a:bodyPr>
          <a:lstStyle>
            <a:defPPr>
              <a:defRPr lang="en-US"/>
            </a:defPPr>
            <a:lvl1pPr defTabSz="932239">
              <a:lnSpc>
                <a:spcPct val="90000"/>
              </a:lnSpc>
              <a:defRPr sz="1050" kern="0" spc="120">
                <a:gradFill>
                  <a:gsLst>
                    <a:gs pos="0">
                      <a:schemeClr val="tx1"/>
                    </a:gs>
                    <a:gs pos="100000">
                      <a:schemeClr val="tx1"/>
                    </a:gs>
                  </a:gsLst>
                  <a:lin ang="16200000" scaled="1"/>
                </a:gradFill>
                <a:ea typeface="ＭＳ Ｐゴシック" charset="0"/>
                <a:cs typeface="Segoe UI Semibold" panose="020B0702040204020203" pitchFamily="34" charset="0"/>
              </a:defRPr>
            </a:lvl1pPr>
          </a:lstStyle>
          <a:p>
            <a:r>
              <a:rPr lang="en-US" b="1" dirty="0"/>
              <a:t>Intune configures app protection policy</a:t>
            </a:r>
          </a:p>
        </p:txBody>
      </p:sp>
      <p:sp>
        <p:nvSpPr>
          <p:cNvPr id="189" name="Rectangle 188">
            <a:extLst>
              <a:ext uri="{FF2B5EF4-FFF2-40B4-BE49-F238E27FC236}">
                <a16:creationId xmlns:a16="http://schemas.microsoft.com/office/drawing/2014/main" id="{8295E7B5-96F4-4A1C-878C-821AA5B4D1C2}"/>
              </a:ext>
            </a:extLst>
          </p:cNvPr>
          <p:cNvSpPr/>
          <p:nvPr/>
        </p:nvSpPr>
        <p:spPr>
          <a:xfrm>
            <a:off x="4840009" y="2559508"/>
            <a:ext cx="2584953" cy="528606"/>
          </a:xfrm>
          <a:prstGeom prst="rect">
            <a:avLst/>
          </a:prstGeom>
        </p:spPr>
        <p:txBody>
          <a:bodyPr wrap="square">
            <a:spAutoFit/>
          </a:bodyPr>
          <a:lstStyle/>
          <a:p>
            <a:pPr marL="171450" indent="-171450" defTabSz="932239">
              <a:lnSpc>
                <a:spcPct val="90000"/>
              </a:lnSpc>
              <a:buFont typeface="Arial" panose="020B0604020202020204" pitchFamily="34" charset="0"/>
              <a:buChar char="•"/>
            </a:pPr>
            <a: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t>Copy/Paste/Save As controls</a:t>
            </a:r>
          </a:p>
          <a:p>
            <a:pPr marL="171450" indent="-171450" defTabSz="932239">
              <a:lnSpc>
                <a:spcPct val="90000"/>
              </a:lnSpc>
              <a:buFont typeface="Arial" panose="020B0604020202020204" pitchFamily="34" charset="0"/>
              <a:buChar char="•"/>
            </a:pPr>
            <a: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t>PIN required</a:t>
            </a:r>
          </a:p>
          <a:p>
            <a:pPr marL="171450" indent="-171450" defTabSz="932239">
              <a:lnSpc>
                <a:spcPct val="90000"/>
              </a:lnSpc>
              <a:buFont typeface="Arial" panose="020B0604020202020204" pitchFamily="34" charset="0"/>
              <a:buChar char="•"/>
            </a:pPr>
            <a:r>
              <a:rPr lang="en-US" sz="1050" kern="0" spc="120" dirty="0">
                <a:gradFill>
                  <a:gsLst>
                    <a:gs pos="0">
                      <a:schemeClr val="tx1"/>
                    </a:gs>
                    <a:gs pos="100000">
                      <a:schemeClr val="tx1"/>
                    </a:gs>
                  </a:gsLst>
                  <a:lin ang="16200000" scaled="1"/>
                </a:gradFill>
                <a:ea typeface="ＭＳ Ｐゴシック" charset="0"/>
                <a:cs typeface="Segoe UI Semibold" panose="020B0702040204020203" pitchFamily="34" charset="0"/>
              </a:rPr>
              <a:t>Encrypt storage</a:t>
            </a:r>
          </a:p>
        </p:txBody>
      </p:sp>
      <p:sp>
        <p:nvSpPr>
          <p:cNvPr id="190" name="Freeform: Shape 189">
            <a:extLst>
              <a:ext uri="{FF2B5EF4-FFF2-40B4-BE49-F238E27FC236}">
                <a16:creationId xmlns:a16="http://schemas.microsoft.com/office/drawing/2014/main" id="{4CD0A0CB-6767-4959-BE80-C16FBB5DEB08}"/>
              </a:ext>
            </a:extLst>
          </p:cNvPr>
          <p:cNvSpPr/>
          <p:nvPr/>
        </p:nvSpPr>
        <p:spPr bwMode="auto">
          <a:xfrm>
            <a:off x="3161686" y="2943225"/>
            <a:ext cx="993040" cy="764340"/>
          </a:xfrm>
          <a:custGeom>
            <a:avLst/>
            <a:gdLst>
              <a:gd name="connsiteX0" fmla="*/ 0 w 1571625"/>
              <a:gd name="connsiteY0" fmla="*/ 1209675 h 1209675"/>
              <a:gd name="connsiteX1" fmla="*/ 1571625 w 1571625"/>
              <a:gd name="connsiteY1" fmla="*/ 0 h 1209675"/>
            </a:gdLst>
            <a:ahLst/>
            <a:cxnLst>
              <a:cxn ang="0">
                <a:pos x="connsiteX0" y="connsiteY0"/>
              </a:cxn>
              <a:cxn ang="0">
                <a:pos x="connsiteX1" y="connsiteY1"/>
              </a:cxn>
            </a:cxnLst>
            <a:rect l="l" t="t" r="r" b="b"/>
            <a:pathLst>
              <a:path w="1571625" h="1209675">
                <a:moveTo>
                  <a:pt x="0" y="1209675"/>
                </a:moveTo>
                <a:lnTo>
                  <a:pt x="1571625"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1" name="Freeform: Shape 190">
            <a:extLst>
              <a:ext uri="{FF2B5EF4-FFF2-40B4-BE49-F238E27FC236}">
                <a16:creationId xmlns:a16="http://schemas.microsoft.com/office/drawing/2014/main" id="{3232B013-0782-43BB-8885-FE006977F870}"/>
              </a:ext>
            </a:extLst>
          </p:cNvPr>
          <p:cNvSpPr/>
          <p:nvPr/>
        </p:nvSpPr>
        <p:spPr bwMode="auto">
          <a:xfrm rot="5400000">
            <a:off x="4277220" y="3269415"/>
            <a:ext cx="365760" cy="0"/>
          </a:xfrm>
          <a:custGeom>
            <a:avLst/>
            <a:gdLst>
              <a:gd name="connsiteX0" fmla="*/ 0 w 1016000"/>
              <a:gd name="connsiteY0" fmla="*/ 0 h 0"/>
              <a:gd name="connsiteX1" fmla="*/ 1016000 w 1016000"/>
              <a:gd name="connsiteY1" fmla="*/ 0 h 0"/>
            </a:gdLst>
            <a:ahLst/>
            <a:cxnLst>
              <a:cxn ang="0">
                <a:pos x="connsiteX0" y="connsiteY0"/>
              </a:cxn>
              <a:cxn ang="0">
                <a:pos x="connsiteX1" y="connsiteY1"/>
              </a:cxn>
            </a:cxnLst>
            <a:rect l="l" t="t" r="r" b="b"/>
            <a:pathLst>
              <a:path w="1016000">
                <a:moveTo>
                  <a:pt x="0" y="0"/>
                </a:moveTo>
                <a:lnTo>
                  <a:pt x="101600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2" name="Freeform: Shape 191">
            <a:extLst>
              <a:ext uri="{FF2B5EF4-FFF2-40B4-BE49-F238E27FC236}">
                <a16:creationId xmlns:a16="http://schemas.microsoft.com/office/drawing/2014/main" id="{C7BB1FE0-E53E-47D2-B121-BFBF7FFCB0D6}"/>
              </a:ext>
            </a:extLst>
          </p:cNvPr>
          <p:cNvSpPr/>
          <p:nvPr/>
        </p:nvSpPr>
        <p:spPr bwMode="auto">
          <a:xfrm>
            <a:off x="8452840" y="2652112"/>
            <a:ext cx="1853210" cy="1055452"/>
          </a:xfrm>
          <a:custGeom>
            <a:avLst/>
            <a:gdLst>
              <a:gd name="connsiteX0" fmla="*/ 0 w 1571625"/>
              <a:gd name="connsiteY0" fmla="*/ 1209675 h 1209675"/>
              <a:gd name="connsiteX1" fmla="*/ 1571625 w 1571625"/>
              <a:gd name="connsiteY1" fmla="*/ 0 h 1209675"/>
            </a:gdLst>
            <a:ahLst/>
            <a:cxnLst>
              <a:cxn ang="0">
                <a:pos x="connsiteX0" y="connsiteY0"/>
              </a:cxn>
              <a:cxn ang="0">
                <a:pos x="connsiteX1" y="connsiteY1"/>
              </a:cxn>
            </a:cxnLst>
            <a:rect l="l" t="t" r="r" b="b"/>
            <a:pathLst>
              <a:path w="1571625" h="1209675">
                <a:moveTo>
                  <a:pt x="0" y="1209675"/>
                </a:moveTo>
                <a:lnTo>
                  <a:pt x="1571625"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20495B2B-C0AA-4D99-BE56-6162D5FFD319}"/>
              </a:ext>
            </a:extLst>
          </p:cNvPr>
          <p:cNvGrpSpPr/>
          <p:nvPr/>
        </p:nvGrpSpPr>
        <p:grpSpPr>
          <a:xfrm>
            <a:off x="9121378" y="3705226"/>
            <a:ext cx="634500" cy="634500"/>
            <a:chOff x="8977008" y="3527599"/>
            <a:chExt cx="932603" cy="932603"/>
          </a:xfrm>
        </p:grpSpPr>
        <p:sp>
          <p:nvSpPr>
            <p:cNvPr id="164" name="Oval 163">
              <a:extLst>
                <a:ext uri="{FF2B5EF4-FFF2-40B4-BE49-F238E27FC236}">
                  <a16:creationId xmlns:a16="http://schemas.microsoft.com/office/drawing/2014/main" id="{FD1875CF-7781-48A7-925A-EF50B98842C5}"/>
                </a:ext>
              </a:extLst>
            </p:cNvPr>
            <p:cNvSpPr/>
            <p:nvPr/>
          </p:nvSpPr>
          <p:spPr bwMode="auto">
            <a:xfrm>
              <a:off x="8977008" y="3527599"/>
              <a:ext cx="932603" cy="932603"/>
            </a:xfrm>
            <a:prstGeom prst="ellipse">
              <a:avLst/>
            </a:prstGeom>
            <a:solidFill>
              <a:srgbClr val="F8F8F8"/>
            </a:solid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dirty="0" err="1">
                <a:gradFill>
                  <a:gsLst>
                    <a:gs pos="0">
                      <a:srgbClr val="FFFFFF"/>
                    </a:gs>
                    <a:gs pos="100000">
                      <a:srgbClr val="FFFFFF"/>
                    </a:gs>
                  </a:gsLst>
                  <a:lin ang="5400000" scaled="0"/>
                </a:gradFill>
                <a:latin typeface="Segoe UI Semilight"/>
                <a:cs typeface="Segoe UI" pitchFamily="34" charset="0"/>
              </a:endParaRPr>
            </a:p>
          </p:txBody>
        </p:sp>
        <p:sp>
          <p:nvSpPr>
            <p:cNvPr id="153" name="check 3" title="Icon of a checkmark with a circle around it">
              <a:extLst>
                <a:ext uri="{FF2B5EF4-FFF2-40B4-BE49-F238E27FC236}">
                  <a16:creationId xmlns:a16="http://schemas.microsoft.com/office/drawing/2014/main" id="{0A22171A-2201-4514-83B6-150C17C3011E}"/>
                </a:ext>
              </a:extLst>
            </p:cNvPr>
            <p:cNvSpPr>
              <a:spLocks noChangeAspect="1" noEditPoints="1"/>
            </p:cNvSpPr>
            <p:nvPr/>
          </p:nvSpPr>
          <p:spPr bwMode="auto">
            <a:xfrm>
              <a:off x="9172826" y="3724983"/>
              <a:ext cx="540966" cy="53783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177A42F4-3F8A-462F-83CF-99F595379D00}"/>
              </a:ext>
            </a:extLst>
          </p:cNvPr>
          <p:cNvGrpSpPr/>
          <p:nvPr/>
        </p:nvGrpSpPr>
        <p:grpSpPr>
          <a:xfrm>
            <a:off x="9121378" y="2814510"/>
            <a:ext cx="634500" cy="634500"/>
            <a:chOff x="8375214" y="5035787"/>
            <a:chExt cx="374904" cy="374904"/>
          </a:xfrm>
        </p:grpSpPr>
        <p:sp>
          <p:nvSpPr>
            <p:cNvPr id="162" name="Oval 161">
              <a:extLst>
                <a:ext uri="{FF2B5EF4-FFF2-40B4-BE49-F238E27FC236}">
                  <a16:creationId xmlns:a16="http://schemas.microsoft.com/office/drawing/2014/main" id="{BB0969EF-A87F-4366-950D-2596756FECA4}"/>
                </a:ext>
              </a:extLst>
            </p:cNvPr>
            <p:cNvSpPr/>
            <p:nvPr/>
          </p:nvSpPr>
          <p:spPr bwMode="auto">
            <a:xfrm>
              <a:off x="8375214" y="5035787"/>
              <a:ext cx="374904" cy="374904"/>
            </a:xfrm>
            <a:prstGeom prst="ellipse">
              <a:avLst/>
            </a:prstGeom>
            <a:solidFill>
              <a:srgbClr val="F8F8F8"/>
            </a:solidFill>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5507" dirty="0" err="1">
                <a:gradFill>
                  <a:gsLst>
                    <a:gs pos="0">
                      <a:srgbClr val="FFFFFF"/>
                    </a:gs>
                    <a:gs pos="100000">
                      <a:srgbClr val="FFFFFF"/>
                    </a:gs>
                  </a:gsLst>
                  <a:lin ang="5400000" scaled="0"/>
                </a:gradFill>
                <a:latin typeface="Segoe UI Semilight"/>
                <a:cs typeface="Segoe UI" pitchFamily="34" charset="0"/>
              </a:endParaRPr>
            </a:p>
          </p:txBody>
        </p:sp>
        <p:sp>
          <p:nvSpPr>
            <p:cNvPr id="163" name="Plus Sign 162">
              <a:extLst>
                <a:ext uri="{FF2B5EF4-FFF2-40B4-BE49-F238E27FC236}">
                  <a16:creationId xmlns:a16="http://schemas.microsoft.com/office/drawing/2014/main" id="{07716E4C-4D08-4C10-99FC-BB1B31D3F6C7}"/>
                </a:ext>
              </a:extLst>
            </p:cNvPr>
            <p:cNvSpPr/>
            <p:nvPr/>
          </p:nvSpPr>
          <p:spPr bwMode="auto">
            <a:xfrm rot="2700000">
              <a:off x="8421192" y="5081766"/>
              <a:ext cx="282948" cy="282947"/>
            </a:xfrm>
            <a:prstGeom prst="mathPlus">
              <a:avLst>
                <a:gd name="adj1" fmla="val 3665"/>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3" name="Rectangle 72">
            <a:extLst>
              <a:ext uri="{FF2B5EF4-FFF2-40B4-BE49-F238E27FC236}">
                <a16:creationId xmlns:a16="http://schemas.microsoft.com/office/drawing/2014/main" id="{4894C77A-D83A-45C7-BE04-C8A09444A1EC}"/>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2118658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left)">
                                      <p:cBhvr>
                                        <p:cTn id="11" dur="500"/>
                                        <p:tgtEl>
                                          <p:spTgt spid="9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5"/>
                                        </p:tgtEl>
                                        <p:attrNameLst>
                                          <p:attrName>style.visibility</p:attrName>
                                        </p:attrNameLst>
                                      </p:cBhvr>
                                      <p:to>
                                        <p:strVal val="visible"/>
                                      </p:to>
                                    </p:set>
                                    <p:animEffect transition="in" filter="fade">
                                      <p:cBhvr>
                                        <p:cTn id="18" dur="500"/>
                                        <p:tgtEl>
                                          <p:spTgt spid="185"/>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Effect transition="in" filter="wipe(down)">
                                      <p:cBhvr>
                                        <p:cTn id="22" dur="500"/>
                                        <p:tgtEl>
                                          <p:spTgt spid="19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500"/>
                                        <p:tgtEl>
                                          <p:spTgt spid="17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88"/>
                                        </p:tgtEl>
                                        <p:attrNameLst>
                                          <p:attrName>style.visibility</p:attrName>
                                        </p:attrNameLst>
                                      </p:cBhvr>
                                      <p:to>
                                        <p:strVal val="visible"/>
                                      </p:to>
                                    </p:set>
                                    <p:animEffect transition="in" filter="fade">
                                      <p:cBhvr>
                                        <p:cTn id="30" dur="500"/>
                                        <p:tgtEl>
                                          <p:spTgt spid="188"/>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fade">
                                      <p:cBhvr>
                                        <p:cTn id="34" dur="500"/>
                                        <p:tgtEl>
                                          <p:spTgt spid="18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wipe(up)">
                                      <p:cBhvr>
                                        <p:cTn id="37" dur="500"/>
                                        <p:tgtEl>
                                          <p:spTgt spid="19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wipe(left)">
                                      <p:cBhvr>
                                        <p:cTn id="40" dur="500"/>
                                        <p:tgtEl>
                                          <p:spTgt spid="98"/>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116"/>
                                        </p:tgtEl>
                                        <p:attrNameLst>
                                          <p:attrName>style.visibility</p:attrName>
                                        </p:attrNameLst>
                                      </p:cBhvr>
                                      <p:to>
                                        <p:strVal val="visible"/>
                                      </p:to>
                                    </p:set>
                                    <p:animEffect transition="in" filter="wipe(left)">
                                      <p:cBhvr>
                                        <p:cTn id="51" dur="500"/>
                                        <p:tgtEl>
                                          <p:spTgt spid="116"/>
                                        </p:tgtEl>
                                      </p:cBhvr>
                                    </p:animEffect>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animEffect transition="in" filter="fade">
                                      <p:cBhvr>
                                        <p:cTn id="58" dur="500"/>
                                        <p:tgtEl>
                                          <p:spTgt spid="183"/>
                                        </p:tgtEl>
                                      </p:cBhvr>
                                    </p:animEffect>
                                  </p:childTnLst>
                                </p:cTn>
                              </p:par>
                            </p:childTnLst>
                          </p:cTn>
                        </p:par>
                        <p:par>
                          <p:cTn id="59" fill="hold">
                            <p:stCondLst>
                              <p:cond delay="5000"/>
                            </p:stCondLst>
                            <p:childTnLst>
                              <p:par>
                                <p:cTn id="60" presetID="22" presetClass="entr" presetSubtype="8" fill="hold" grpId="0" nodeType="after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wipe(left)">
                                      <p:cBhvr>
                                        <p:cTn id="62" dur="500"/>
                                        <p:tgtEl>
                                          <p:spTgt spid="152"/>
                                        </p:tgtEl>
                                      </p:cBhvr>
                                    </p:animEffect>
                                  </p:childTnLst>
                                </p:cTn>
                              </p:par>
                            </p:childTnLst>
                          </p:cTn>
                        </p:par>
                        <p:par>
                          <p:cTn id="63" fill="hold">
                            <p:stCondLst>
                              <p:cond delay="5500"/>
                            </p:stCondLst>
                            <p:childTnLst>
                              <p:par>
                                <p:cTn id="64" presetID="10" presetClass="entr" presetSubtype="0"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animEffect transition="in" filter="fade">
                                      <p:cBhvr>
                                        <p:cTn id="69" dur="500"/>
                                        <p:tgtEl>
                                          <p:spTgt spid="18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92"/>
                                        </p:tgtEl>
                                        <p:attrNameLst>
                                          <p:attrName>style.visibility</p:attrName>
                                        </p:attrNameLst>
                                      </p:cBhvr>
                                      <p:to>
                                        <p:strVal val="visible"/>
                                      </p:to>
                                    </p:set>
                                    <p:animEffect transition="in" filter="wipe(down)">
                                      <p:cBhvr>
                                        <p:cTn id="74" dur="500"/>
                                        <p:tgtEl>
                                          <p:spTgt spid="192"/>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159"/>
                                        </p:tgtEl>
                                        <p:attrNameLst>
                                          <p:attrName>style.visibility</p:attrName>
                                        </p:attrNameLst>
                                      </p:cBhvr>
                                      <p:to>
                                        <p:strVal val="visible"/>
                                      </p:to>
                                    </p:set>
                                    <p:animEffect transition="in" filter="fade">
                                      <p:cBhvr>
                                        <p:cTn id="82" dur="500"/>
                                        <p:tgtEl>
                                          <p:spTgt spid="159"/>
                                        </p:tgtEl>
                                      </p:cBhvr>
                                    </p:animEffect>
                                  </p:childTnLst>
                                </p:cTn>
                              </p:par>
                            </p:childTnLst>
                          </p:cTn>
                        </p:par>
                        <p:par>
                          <p:cTn id="83" fill="hold">
                            <p:stCondLst>
                              <p:cond delay="1500"/>
                            </p:stCondLst>
                            <p:childTnLst>
                              <p:par>
                                <p:cTn id="84" presetID="10" presetClass="entr" presetSubtype="0" fill="hold" nodeType="afterEffect">
                                  <p:stCondLst>
                                    <p:cond delay="0"/>
                                  </p:stCondLst>
                                  <p:childTnLst>
                                    <p:set>
                                      <p:cBhvr>
                                        <p:cTn id="85" dur="1" fill="hold">
                                          <p:stCondLst>
                                            <p:cond delay="0"/>
                                          </p:stCondLst>
                                        </p:cTn>
                                        <p:tgtEl>
                                          <p:spTgt spid="165"/>
                                        </p:tgtEl>
                                        <p:attrNameLst>
                                          <p:attrName>style.visibility</p:attrName>
                                        </p:attrNameLst>
                                      </p:cBhvr>
                                      <p:to>
                                        <p:strVal val="visible"/>
                                      </p:to>
                                    </p:set>
                                    <p:animEffect transition="in" filter="fade">
                                      <p:cBhvr>
                                        <p:cTn id="86" dur="500"/>
                                        <p:tgtEl>
                                          <p:spTgt spid="16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86"/>
                                        </p:tgtEl>
                                        <p:attrNameLst>
                                          <p:attrName>style.visibility</p:attrName>
                                        </p:attrNameLst>
                                      </p:cBhvr>
                                      <p:to>
                                        <p:strVal val="visible"/>
                                      </p:to>
                                    </p:set>
                                    <p:animEffect transition="in" filter="fade">
                                      <p:cBhvr>
                                        <p:cTn id="89" dur="500"/>
                                        <p:tgtEl>
                                          <p:spTgt spid="186"/>
                                        </p:tgtEl>
                                      </p:cBhvr>
                                    </p:animEffect>
                                  </p:childTnLst>
                                </p:cTn>
                              </p:par>
                            </p:childTnLst>
                          </p:cTn>
                        </p:par>
                        <p:par>
                          <p:cTn id="90" fill="hold">
                            <p:stCondLst>
                              <p:cond delay="2000"/>
                            </p:stCondLst>
                            <p:childTnLst>
                              <p:par>
                                <p:cTn id="91" presetID="22" presetClass="entr" presetSubtype="8" fill="hold" grpId="0" nodeType="afterEffect">
                                  <p:stCondLst>
                                    <p:cond delay="0"/>
                                  </p:stCondLst>
                                  <p:childTnLst>
                                    <p:set>
                                      <p:cBhvr>
                                        <p:cTn id="92" dur="1" fill="hold">
                                          <p:stCondLst>
                                            <p:cond delay="0"/>
                                          </p:stCondLst>
                                        </p:cTn>
                                        <p:tgtEl>
                                          <p:spTgt spid="168"/>
                                        </p:tgtEl>
                                        <p:attrNameLst>
                                          <p:attrName>style.visibility</p:attrName>
                                        </p:attrNameLst>
                                      </p:cBhvr>
                                      <p:to>
                                        <p:strVal val="visible"/>
                                      </p:to>
                                    </p:set>
                                    <p:animEffect transition="in" filter="wipe(left)">
                                      <p:cBhvr>
                                        <p:cTn id="93" dur="500"/>
                                        <p:tgtEl>
                                          <p:spTgt spid="168"/>
                                        </p:tgtEl>
                                      </p:cBhvr>
                                    </p:animEffect>
                                  </p:childTnLst>
                                </p:cTn>
                              </p:par>
                            </p:childTnLst>
                          </p:cTn>
                        </p:par>
                        <p:par>
                          <p:cTn id="94" fill="hold">
                            <p:stCondLst>
                              <p:cond delay="2500"/>
                            </p:stCondLst>
                            <p:childTnLst>
                              <p:par>
                                <p:cTn id="95" presetID="10" presetClass="entr" presetSubtype="0" fill="hold"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87"/>
                                        </p:tgtEl>
                                        <p:attrNameLst>
                                          <p:attrName>style.visibility</p:attrName>
                                        </p:attrNameLst>
                                      </p:cBhvr>
                                      <p:to>
                                        <p:strVal val="visible"/>
                                      </p:to>
                                    </p:set>
                                    <p:animEffect transition="in" filter="fade">
                                      <p:cBhvr>
                                        <p:cTn id="100"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8" grpId="0" animBg="1"/>
      <p:bldP spid="116" grpId="0" animBg="1"/>
      <p:bldP spid="152" grpId="0" animBg="1"/>
      <p:bldP spid="168" grpId="0" animBg="1"/>
      <p:bldP spid="182" grpId="0"/>
      <p:bldP spid="183" grpId="0"/>
      <p:bldP spid="184" grpId="0"/>
      <p:bldP spid="185" grpId="0"/>
      <p:bldP spid="186" grpId="0"/>
      <p:bldP spid="187" grpId="0"/>
      <p:bldP spid="188" grpId="0"/>
      <p:bldP spid="189" grpId="0"/>
      <p:bldP spid="190" grpId="0" animBg="1"/>
      <p:bldP spid="191" grpId="0" animBg="1"/>
      <p:bldP spid="19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0">
            <a:extLst>
              <a:ext uri="{FF2B5EF4-FFF2-40B4-BE49-F238E27FC236}">
                <a16:creationId xmlns:a16="http://schemas.microsoft.com/office/drawing/2014/main" id="{5D3FB236-DA46-4572-9822-035D5299E58C}"/>
              </a:ext>
            </a:extLst>
          </p:cNvPr>
          <p:cNvSpPr txBox="1"/>
          <p:nvPr/>
        </p:nvSpPr>
        <p:spPr>
          <a:xfrm flipH="1">
            <a:off x="3284620"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36" name="3D">
            <a:extLst>
              <a:ext uri="{FF2B5EF4-FFF2-40B4-BE49-F238E27FC236}">
                <a16:creationId xmlns:a16="http://schemas.microsoft.com/office/drawing/2014/main" id="{2BF17158-5B92-43D7-8C07-77D4B5E35A09}"/>
              </a:ext>
            </a:extLst>
          </p:cNvPr>
          <p:cNvSpPr>
            <a:spLocks noChangeAspect="1" noEditPoints="1"/>
          </p:cNvSpPr>
          <p:nvPr/>
        </p:nvSpPr>
        <p:spPr bwMode="auto">
          <a:xfrm>
            <a:off x="4027990"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6">
            <a:extLst>
              <a:ext uri="{FF2B5EF4-FFF2-40B4-BE49-F238E27FC236}">
                <a16:creationId xmlns:a16="http://schemas.microsoft.com/office/drawing/2014/main" id="{15922851-FBB2-48EC-8981-778F9A00F976}"/>
              </a:ext>
            </a:extLst>
          </p:cNvPr>
          <p:cNvSpPr>
            <a:spLocks/>
          </p:cNvSpPr>
          <p:nvPr/>
        </p:nvSpPr>
        <p:spPr bwMode="auto">
          <a:xfrm flipH="1">
            <a:off x="3148000" y="1003000"/>
            <a:ext cx="2477439" cy="2477438"/>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0" y="0"/>
                  <a:pt x="671" y="300"/>
                  <a:pt x="671" y="671"/>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Freeform 7">
            <a:extLst>
              <a:ext uri="{FF2B5EF4-FFF2-40B4-BE49-F238E27FC236}">
                <a16:creationId xmlns:a16="http://schemas.microsoft.com/office/drawing/2014/main" id="{23D4E994-609F-4182-9233-CAB72DEE19A9}"/>
              </a:ext>
            </a:extLst>
          </p:cNvPr>
          <p:cNvSpPr>
            <a:spLocks/>
          </p:cNvSpPr>
          <p:nvPr/>
        </p:nvSpPr>
        <p:spPr bwMode="auto">
          <a:xfrm flipH="1">
            <a:off x="3291817" y="1363896"/>
            <a:ext cx="3386465" cy="1592833"/>
          </a:xfrm>
          <a:custGeom>
            <a:avLst/>
            <a:gdLst>
              <a:gd name="T0" fmla="*/ 0 w 917"/>
              <a:gd name="T1" fmla="*/ 185 h 431"/>
              <a:gd name="T2" fmla="*/ 917 w 917"/>
              <a:gd name="T3" fmla="*/ 431 h 431"/>
            </a:gdLst>
            <a:ahLst/>
            <a:cxnLst>
              <a:cxn ang="0">
                <a:pos x="T0" y="T1"/>
              </a:cxn>
              <a:cxn ang="0">
                <a:pos x="T2" y="T3"/>
              </a:cxn>
            </a:cxnLst>
            <a:rect l="0" t="0" r="r" b="b"/>
            <a:pathLst>
              <a:path w="917" h="431">
                <a:moveTo>
                  <a:pt x="0" y="185"/>
                </a:moveTo>
                <a:cubicBezTo>
                  <a:pt x="321" y="0"/>
                  <a:pt x="732" y="110"/>
                  <a:pt x="917" y="431"/>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30" name="Freeform 8">
            <a:extLst>
              <a:ext uri="{FF2B5EF4-FFF2-40B4-BE49-F238E27FC236}">
                <a16:creationId xmlns:a16="http://schemas.microsoft.com/office/drawing/2014/main" id="{E959E3CF-788B-4ADC-8408-AB74F631EEAB}"/>
              </a:ext>
            </a:extLst>
          </p:cNvPr>
          <p:cNvSpPr>
            <a:spLocks/>
          </p:cNvSpPr>
          <p:nvPr/>
        </p:nvSpPr>
        <p:spPr bwMode="auto">
          <a:xfrm flipH="1">
            <a:off x="3674420" y="1890987"/>
            <a:ext cx="3389179" cy="1595546"/>
          </a:xfrm>
          <a:custGeom>
            <a:avLst/>
            <a:gdLst>
              <a:gd name="T0" fmla="*/ 0 w 917"/>
              <a:gd name="T1" fmla="*/ 432 h 432"/>
              <a:gd name="T2" fmla="*/ 917 w 917"/>
              <a:gd name="T3" fmla="*/ 186 h 432"/>
            </a:gdLst>
            <a:ahLst/>
            <a:cxnLst>
              <a:cxn ang="0">
                <a:pos x="T0" y="T1"/>
              </a:cxn>
              <a:cxn ang="0">
                <a:pos x="T2" y="T3"/>
              </a:cxn>
            </a:cxnLst>
            <a:rect l="0" t="0" r="r" b="b"/>
            <a:pathLst>
              <a:path w="917" h="432">
                <a:moveTo>
                  <a:pt x="0" y="432"/>
                </a:moveTo>
                <a:cubicBezTo>
                  <a:pt x="185" y="110"/>
                  <a:pt x="596" y="0"/>
                  <a:pt x="917" y="186"/>
                </a:cubicBezTo>
              </a:path>
            </a:pathLst>
          </a:custGeom>
          <a:noFill/>
          <a:ln w="19050" cap="flat" cmpd="sng" algn="ctr">
            <a:solidFill>
              <a:schemeClr val="tx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Freeform 9">
            <a:extLst>
              <a:ext uri="{FF2B5EF4-FFF2-40B4-BE49-F238E27FC236}">
                <a16:creationId xmlns:a16="http://schemas.microsoft.com/office/drawing/2014/main" id="{AC4D1ABF-6E5E-4AF1-B6A7-53FAB93F0504}"/>
              </a:ext>
            </a:extLst>
          </p:cNvPr>
          <p:cNvSpPr>
            <a:spLocks/>
          </p:cNvSpPr>
          <p:nvPr/>
        </p:nvSpPr>
        <p:spPr bwMode="auto">
          <a:xfrm flipH="1">
            <a:off x="4203558" y="2435307"/>
            <a:ext cx="2480151" cy="2482865"/>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 name="TextBox 10">
            <a:extLst>
              <a:ext uri="{FF2B5EF4-FFF2-40B4-BE49-F238E27FC236}">
                <a16:creationId xmlns:a16="http://schemas.microsoft.com/office/drawing/2014/main" id="{94F62D86-8AE3-48DC-B89B-C1F057D8E8D9}"/>
              </a:ext>
            </a:extLst>
          </p:cNvPr>
          <p:cNvSpPr txBox="1"/>
          <p:nvPr/>
        </p:nvSpPr>
        <p:spPr>
          <a:xfrm>
            <a:off x="6479872" y="705037"/>
            <a:ext cx="2730417"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baseline="0" noProof="0" dirty="0">
                <a:ln>
                  <a:noFill/>
                </a:ln>
                <a:solidFill>
                  <a:srgbClr val="FFFFFF">
                    <a:lumMod val="75000"/>
                  </a:srgbClr>
                </a:solidFill>
                <a:effectLst/>
                <a:uLnTx/>
                <a:uFillTx/>
                <a:latin typeface="Segoe UI Semilight"/>
                <a:ea typeface="+mn-ea"/>
                <a:cs typeface="Segoe UI" pitchFamily="34" charset="0"/>
              </a:rPr>
              <a:t>Identity &amp; access management </a:t>
            </a:r>
          </a:p>
        </p:txBody>
      </p:sp>
      <p:sp>
        <p:nvSpPr>
          <p:cNvPr id="82" name="TextBox 10">
            <a:extLst>
              <a:ext uri="{FF2B5EF4-FFF2-40B4-BE49-F238E27FC236}">
                <a16:creationId xmlns:a16="http://schemas.microsoft.com/office/drawing/2014/main" id="{FD871B1C-44DD-4877-B782-FD6C255AC55D}"/>
              </a:ext>
            </a:extLst>
          </p:cNvPr>
          <p:cNvSpPr txBox="1"/>
          <p:nvPr/>
        </p:nvSpPr>
        <p:spPr>
          <a:xfrm>
            <a:off x="7513102" y="1860678"/>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72" fontAlgn="base">
              <a:lnSpc>
                <a:spcPct val="90000"/>
              </a:lnSpc>
              <a:spcBef>
                <a:spcPct val="0"/>
              </a:spcBef>
              <a:spcAft>
                <a:spcPct val="0"/>
              </a:spcAft>
              <a:defRPr/>
            </a:pPr>
            <a:r>
              <a:rPr lang="en-US" spc="120" dirty="0">
                <a:solidFill>
                  <a:srgbClr val="FFFFFF">
                    <a:lumMod val="75000"/>
                  </a:srgbClr>
                </a:solidFill>
                <a:latin typeface="Segoe UI Semilight"/>
                <a:cs typeface="Segoe UI" pitchFamily="34" charset="0"/>
              </a:rPr>
              <a:t>Information protection</a:t>
            </a:r>
          </a:p>
        </p:txBody>
      </p:sp>
      <p:sp>
        <p:nvSpPr>
          <p:cNvPr id="83" name="TextBox 10">
            <a:extLst>
              <a:ext uri="{FF2B5EF4-FFF2-40B4-BE49-F238E27FC236}">
                <a16:creationId xmlns:a16="http://schemas.microsoft.com/office/drawing/2014/main" id="{2335FC4E-4419-4EDE-B70E-2B4E08D53173}"/>
              </a:ext>
            </a:extLst>
          </p:cNvPr>
          <p:cNvSpPr txBox="1"/>
          <p:nvPr/>
        </p:nvSpPr>
        <p:spPr>
          <a:xfrm>
            <a:off x="7148202" y="4993887"/>
            <a:ext cx="206208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baseline="0" noProof="0" dirty="0">
                <a:ln>
                  <a:noFill/>
                </a:ln>
                <a:solidFill>
                  <a:srgbClr val="FFFFFF">
                    <a:lumMod val="75000"/>
                  </a:srgbClr>
                </a:solidFill>
                <a:effectLst/>
                <a:uLnTx/>
                <a:uFillTx/>
                <a:latin typeface="Segoe UI Semilight"/>
                <a:ea typeface="+mn-ea"/>
                <a:cs typeface="Segoe UI" pitchFamily="34" charset="0"/>
              </a:rPr>
              <a:t>Security management</a:t>
            </a:r>
          </a:p>
        </p:txBody>
      </p:sp>
      <p:sp>
        <p:nvSpPr>
          <p:cNvPr id="84" name="TextBox 10">
            <a:extLst>
              <a:ext uri="{FF2B5EF4-FFF2-40B4-BE49-F238E27FC236}">
                <a16:creationId xmlns:a16="http://schemas.microsoft.com/office/drawing/2014/main" id="{B00AF9FE-4371-412B-BFA6-50464E23D267}"/>
              </a:ext>
            </a:extLst>
          </p:cNvPr>
          <p:cNvSpPr txBox="1"/>
          <p:nvPr/>
        </p:nvSpPr>
        <p:spPr>
          <a:xfrm>
            <a:off x="7782048" y="3395447"/>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72" fontAlgn="base">
              <a:lnSpc>
                <a:spcPct val="90000"/>
              </a:lnSpc>
              <a:spcBef>
                <a:spcPct val="0"/>
              </a:spcBef>
              <a:spcAft>
                <a:spcPct val="0"/>
              </a:spcAft>
              <a:defRPr/>
            </a:pPr>
            <a:r>
              <a:rPr lang="en-US" spc="120" dirty="0">
                <a:gradFill>
                  <a:gsLst>
                    <a:gs pos="0">
                      <a:srgbClr val="353535"/>
                    </a:gs>
                    <a:gs pos="100000">
                      <a:srgbClr val="353535"/>
                    </a:gs>
                  </a:gsLst>
                  <a:lin ang="5400000" scaled="0"/>
                </a:gradFill>
                <a:latin typeface="Segoe UI Semilight"/>
                <a:cs typeface="Segoe UI" pitchFamily="34" charset="0"/>
              </a:rPr>
              <a:t>Threat </a:t>
            </a:r>
            <a:br>
              <a:rPr lang="en-US" spc="120" dirty="0">
                <a:gradFill>
                  <a:gsLst>
                    <a:gs pos="0">
                      <a:srgbClr val="353535"/>
                    </a:gs>
                    <a:gs pos="100000">
                      <a:srgbClr val="353535"/>
                    </a:gs>
                  </a:gsLst>
                  <a:lin ang="5400000" scaled="0"/>
                </a:gradFill>
                <a:latin typeface="Segoe UI Semilight"/>
                <a:cs typeface="Segoe UI" pitchFamily="34" charset="0"/>
              </a:rPr>
            </a:br>
            <a:r>
              <a:rPr lang="en-US" spc="120" dirty="0">
                <a:gradFill>
                  <a:gsLst>
                    <a:gs pos="0">
                      <a:srgbClr val="353535"/>
                    </a:gs>
                    <a:gs pos="100000">
                      <a:srgbClr val="353535"/>
                    </a:gs>
                  </a:gsLst>
                  <a:lin ang="5400000" scaled="0"/>
                </a:gradFill>
                <a:latin typeface="Segoe UI Semilight"/>
                <a:cs typeface="Segoe UI" pitchFamily="34" charset="0"/>
              </a:rPr>
              <a:t>protection</a:t>
            </a:r>
          </a:p>
        </p:txBody>
      </p:sp>
      <p:grpSp>
        <p:nvGrpSpPr>
          <p:cNvPr id="5" name="Group 4">
            <a:extLst>
              <a:ext uri="{FF2B5EF4-FFF2-40B4-BE49-F238E27FC236}">
                <a16:creationId xmlns:a16="http://schemas.microsoft.com/office/drawing/2014/main" id="{E8548629-7125-4597-B211-4934B4CEDD55}"/>
              </a:ext>
            </a:extLst>
          </p:cNvPr>
          <p:cNvGrpSpPr/>
          <p:nvPr/>
        </p:nvGrpSpPr>
        <p:grpSpPr>
          <a:xfrm>
            <a:off x="5625439" y="609860"/>
            <a:ext cx="781282" cy="781282"/>
            <a:chOff x="5625439" y="609860"/>
            <a:chExt cx="781282" cy="781282"/>
          </a:xfrm>
        </p:grpSpPr>
        <p:sp>
          <p:nvSpPr>
            <p:cNvPr id="69" name="Oval 68">
              <a:extLst>
                <a:ext uri="{FF2B5EF4-FFF2-40B4-BE49-F238E27FC236}">
                  <a16:creationId xmlns:a16="http://schemas.microsoft.com/office/drawing/2014/main" id="{8BECBA14-DC6F-4469-A9F6-0006303F699B}"/>
                </a:ext>
              </a:extLst>
            </p:cNvPr>
            <p:cNvSpPr/>
            <p:nvPr/>
          </p:nvSpPr>
          <p:spPr bwMode="auto">
            <a:xfrm>
              <a:off x="5625439" y="609860"/>
              <a:ext cx="781282" cy="781282"/>
            </a:xfrm>
            <a:prstGeom prst="ellipse">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ContactCard_EEBD">
              <a:extLst>
                <a:ext uri="{FF2B5EF4-FFF2-40B4-BE49-F238E27FC236}">
                  <a16:creationId xmlns:a16="http://schemas.microsoft.com/office/drawing/2014/main" id="{0F9FD0EF-9227-4D1E-8577-46F8A56CF6E6}"/>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3FE946B-5220-415C-B173-7F7AE1D5A75A}"/>
              </a:ext>
            </a:extLst>
          </p:cNvPr>
          <p:cNvGrpSpPr/>
          <p:nvPr/>
        </p:nvGrpSpPr>
        <p:grpSpPr>
          <a:xfrm>
            <a:off x="6922619" y="3277719"/>
            <a:ext cx="781282" cy="781282"/>
            <a:chOff x="6621825" y="1828525"/>
            <a:chExt cx="781282" cy="781282"/>
          </a:xfrm>
          <a:solidFill>
            <a:schemeClr val="bg1">
              <a:lumMod val="75000"/>
            </a:schemeClr>
          </a:solidFill>
        </p:grpSpPr>
        <p:sp>
          <p:nvSpPr>
            <p:cNvPr id="74" name="Oval 73">
              <a:extLst>
                <a:ext uri="{FF2B5EF4-FFF2-40B4-BE49-F238E27FC236}">
                  <a16:creationId xmlns:a16="http://schemas.microsoft.com/office/drawing/2014/main" id="{68067144-A29F-4D5E-B2CC-4704920C18E7}"/>
                </a:ext>
              </a:extLst>
            </p:cNvPr>
            <p:cNvSpPr/>
            <p:nvPr/>
          </p:nvSpPr>
          <p:spPr bwMode="auto">
            <a:xfrm rot="1643308">
              <a:off x="6621825" y="1828525"/>
              <a:ext cx="781282" cy="78128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Shield_EA18">
              <a:extLst>
                <a:ext uri="{FF2B5EF4-FFF2-40B4-BE49-F238E27FC236}">
                  <a16:creationId xmlns:a16="http://schemas.microsoft.com/office/drawing/2014/main" id="{EA884035-A965-4E25-951D-EC8CA745E7F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tx2"/>
            </a:solidFill>
            <a:ln w="15875" cap="sq">
              <a:solidFill>
                <a:srgbClr val="E6E6E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265D6638-4A52-49FE-8317-AE970EF59EA6}"/>
              </a:ext>
            </a:extLst>
          </p:cNvPr>
          <p:cNvGrpSpPr/>
          <p:nvPr/>
        </p:nvGrpSpPr>
        <p:grpSpPr>
          <a:xfrm>
            <a:off x="6665582" y="1765502"/>
            <a:ext cx="781282" cy="781282"/>
            <a:chOff x="6873999" y="3404401"/>
            <a:chExt cx="781282" cy="781282"/>
          </a:xfrm>
          <a:solidFill>
            <a:schemeClr val="bg1">
              <a:lumMod val="75000"/>
            </a:schemeClr>
          </a:solidFill>
        </p:grpSpPr>
        <p:sp>
          <p:nvSpPr>
            <p:cNvPr id="76" name="Oval 75">
              <a:extLst>
                <a:ext uri="{FF2B5EF4-FFF2-40B4-BE49-F238E27FC236}">
                  <a16:creationId xmlns:a16="http://schemas.microsoft.com/office/drawing/2014/main" id="{2B9CEE52-2311-412E-BDC7-4DED08E6026F}"/>
                </a:ext>
              </a:extLst>
            </p:cNvPr>
            <p:cNvSpPr/>
            <p:nvPr/>
          </p:nvSpPr>
          <p:spPr bwMode="auto">
            <a:xfrm rot="3422427">
              <a:off x="6873999" y="3404401"/>
              <a:ext cx="781282" cy="7812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document_6">
              <a:extLst>
                <a:ext uri="{FF2B5EF4-FFF2-40B4-BE49-F238E27FC236}">
                  <a16:creationId xmlns:a16="http://schemas.microsoft.com/office/drawing/2014/main" id="{BBED4135-C26E-4B16-9EDA-8888F7435FC1}"/>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solidFill>
              <a:schemeClr val="bg1">
                <a:lumMod val="75000"/>
              </a:schemeClr>
            </a:solidFill>
            <a:ln w="15875" cap="sq">
              <a:solidFill>
                <a:srgbClr val="E6E6E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5" name="Oval 64">
            <a:extLst>
              <a:ext uri="{FF2B5EF4-FFF2-40B4-BE49-F238E27FC236}">
                <a16:creationId xmlns:a16="http://schemas.microsoft.com/office/drawing/2014/main" id="{9C25BABB-A9FA-4AE8-A248-7ACB2234A56E}"/>
              </a:ext>
            </a:extLst>
          </p:cNvPr>
          <p:cNvSpPr/>
          <p:nvPr/>
        </p:nvSpPr>
        <p:spPr bwMode="auto">
          <a:xfrm>
            <a:off x="3145599" y="2435376"/>
            <a:ext cx="2106840" cy="210684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51EBA469-3692-412A-A887-E1AB5D6A3906}"/>
              </a:ext>
            </a:extLst>
          </p:cNvPr>
          <p:cNvSpPr txBox="1"/>
          <p:nvPr/>
        </p:nvSpPr>
        <p:spPr>
          <a:xfrm>
            <a:off x="-2415257" y="3058058"/>
            <a:ext cx="5227028"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Built in</a:t>
            </a: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 </a:t>
            </a:r>
            <a:b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b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security</a:t>
            </a:r>
          </a:p>
        </p:txBody>
      </p:sp>
      <p:grpSp>
        <p:nvGrpSpPr>
          <p:cNvPr id="27" name="Group 26">
            <a:extLst>
              <a:ext uri="{FF2B5EF4-FFF2-40B4-BE49-F238E27FC236}">
                <a16:creationId xmlns:a16="http://schemas.microsoft.com/office/drawing/2014/main" id="{97C75DD8-E3C4-4190-80E2-A142C4D189D3}"/>
              </a:ext>
            </a:extLst>
          </p:cNvPr>
          <p:cNvGrpSpPr/>
          <p:nvPr/>
        </p:nvGrpSpPr>
        <p:grpSpPr>
          <a:xfrm>
            <a:off x="6293768" y="4898711"/>
            <a:ext cx="781282" cy="781282"/>
            <a:chOff x="6293768" y="4898711"/>
            <a:chExt cx="781282" cy="781282"/>
          </a:xfrm>
        </p:grpSpPr>
        <p:sp>
          <p:nvSpPr>
            <p:cNvPr id="32" name="Oval 31">
              <a:extLst>
                <a:ext uri="{FF2B5EF4-FFF2-40B4-BE49-F238E27FC236}">
                  <a16:creationId xmlns:a16="http://schemas.microsoft.com/office/drawing/2014/main" id="{3B93EB34-C804-4748-9774-EF2C58A8A255}"/>
                </a:ext>
              </a:extLst>
            </p:cNvPr>
            <p:cNvSpPr/>
            <p:nvPr/>
          </p:nvSpPr>
          <p:spPr bwMode="auto">
            <a:xfrm rot="5400000">
              <a:off x="6293768" y="4898711"/>
              <a:ext cx="781282" cy="7812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AC758232-EE50-4050-8058-ADE9812EEE34}"/>
                </a:ext>
              </a:extLst>
            </p:cNvPr>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328162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a:extLst>
              <a:ext uri="{FF2B5EF4-FFF2-40B4-BE49-F238E27FC236}">
                <a16:creationId xmlns:a16="http://schemas.microsoft.com/office/drawing/2014/main" id="{2BE74551-84EA-4076-99F8-5BB7CFFAE62E}"/>
              </a:ext>
            </a:extLst>
          </p:cNvPr>
          <p:cNvSpPr txBox="1"/>
          <p:nvPr/>
        </p:nvSpPr>
        <p:spPr>
          <a:xfrm>
            <a:off x="274639" y="2852738"/>
            <a:ext cx="5883615" cy="3434786"/>
          </a:xfrm>
          <a:prstGeom prst="rect">
            <a:avLst/>
          </a:prstGeom>
          <a:noFill/>
        </p:spPr>
        <p:txBody>
          <a:bodyPr wrap="square" lIns="182880" tIns="146304" rIns="182880" bIns="146304" rtlCol="0">
            <a:spAutoFit/>
          </a:bodyPr>
          <a:lstStyle>
            <a:defPPr>
              <a:defRPr lang="en-US"/>
            </a:defPPr>
            <a:lvl1pPr defTabSz="914224">
              <a:lnSpc>
                <a:spcPct val="90000"/>
              </a:lnSpc>
              <a:spcBef>
                <a:spcPts val="1200"/>
              </a:spcBef>
              <a:spcAft>
                <a:spcPts val="1200"/>
              </a:spcAft>
              <a:defRPr sz="2400" spc="7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sz="2000" dirty="0"/>
              <a:t>How quickly can you detect suspicious activities on your network?</a:t>
            </a:r>
          </a:p>
          <a:p>
            <a:r>
              <a:rPr lang="en-US" sz="2000" dirty="0"/>
              <a:t>How do you know if credentials have </a:t>
            </a:r>
            <a:br>
              <a:rPr lang="en-US" sz="2000" dirty="0"/>
            </a:br>
            <a:r>
              <a:rPr lang="en-US" sz="2000" dirty="0"/>
              <a:t>been compromised? </a:t>
            </a:r>
          </a:p>
          <a:p>
            <a:r>
              <a:rPr lang="en-US" sz="2000" dirty="0"/>
              <a:t>How quickly can you remediate </a:t>
            </a:r>
            <a:br>
              <a:rPr lang="en-US" sz="2000" dirty="0"/>
            </a:br>
            <a:r>
              <a:rPr lang="en-US" sz="2000" dirty="0"/>
              <a:t>advanced threats?</a:t>
            </a:r>
          </a:p>
          <a:p>
            <a:r>
              <a:rPr lang="en-US" sz="2000" dirty="0"/>
              <a:t>How do you protect your users from </a:t>
            </a:r>
            <a:br>
              <a:rPr lang="en-US" sz="2000" dirty="0"/>
            </a:br>
            <a:r>
              <a:rPr lang="en-US" sz="2000" dirty="0"/>
              <a:t>email threats? </a:t>
            </a:r>
          </a:p>
        </p:txBody>
      </p:sp>
      <p:pic>
        <p:nvPicPr>
          <p:cNvPr id="180" name="Picture 179">
            <a:extLst>
              <a:ext uri="{FF2B5EF4-FFF2-40B4-BE49-F238E27FC236}">
                <a16:creationId xmlns:a16="http://schemas.microsoft.com/office/drawing/2014/main" id="{333D82C3-8999-43B1-A22B-8925421D43E6}"/>
              </a:ext>
            </a:extLst>
          </p:cNvPr>
          <p:cNvPicPr>
            <a:picLocks noChangeAspect="1"/>
          </p:cNvPicPr>
          <p:nvPr/>
        </p:nvPicPr>
        <p:blipFill rotWithShape="1">
          <a:blip r:embed="rId4"/>
          <a:srcRect l="14087" t="478" r="27678"/>
          <a:stretch/>
        </p:blipFill>
        <p:spPr>
          <a:xfrm>
            <a:off x="6261759" y="993"/>
            <a:ext cx="6173834" cy="6992541"/>
          </a:xfrm>
          <a:prstGeom prst="rect">
            <a:avLst/>
          </a:prstGeom>
        </p:spPr>
      </p:pic>
      <p:sp>
        <p:nvSpPr>
          <p:cNvPr id="3" name="Title 2">
            <a:extLst>
              <a:ext uri="{FF2B5EF4-FFF2-40B4-BE49-F238E27FC236}">
                <a16:creationId xmlns:a16="http://schemas.microsoft.com/office/drawing/2014/main" id="{1161CEC3-0CD3-44AA-92E3-6FEA53B4C889}"/>
              </a:ext>
            </a:extLst>
          </p:cNvPr>
          <p:cNvSpPr>
            <a:spLocks noGrp="1"/>
          </p:cNvSpPr>
          <p:nvPr>
            <p:ph type="title"/>
          </p:nvPr>
        </p:nvSpPr>
        <p:spPr>
          <a:xfrm>
            <a:off x="274639" y="295274"/>
            <a:ext cx="5984875" cy="2145737"/>
          </a:xfrm>
        </p:spPr>
        <p:txBody>
          <a:bodyPr/>
          <a:lstStyle/>
          <a:p>
            <a:r>
              <a:rPr lang="en-US" dirty="0"/>
              <a:t>How do you protect your organization from </a:t>
            </a:r>
            <a:r>
              <a:rPr lang="en-US" dirty="0">
                <a:gradFill>
                  <a:gsLst>
                    <a:gs pos="1250">
                      <a:schemeClr val="tx2"/>
                    </a:gs>
                    <a:gs pos="100000">
                      <a:schemeClr val="tx2"/>
                    </a:gs>
                  </a:gsLst>
                  <a:lin ang="5400000" scaled="0"/>
                </a:gradFill>
              </a:rPr>
              <a:t>advanced threats</a:t>
            </a:r>
            <a:r>
              <a:rPr lang="en-US" dirty="0"/>
              <a:t>?</a:t>
            </a:r>
          </a:p>
        </p:txBody>
      </p:sp>
      <p:sp>
        <p:nvSpPr>
          <p:cNvPr id="225" name="Rectangle 224">
            <a:extLst>
              <a:ext uri="{FF2B5EF4-FFF2-40B4-BE49-F238E27FC236}">
                <a16:creationId xmlns:a16="http://schemas.microsoft.com/office/drawing/2014/main" id="{70E9116B-D966-4898-9323-3897F877B35B}"/>
              </a:ext>
            </a:extLst>
          </p:cNvPr>
          <p:cNvSpPr/>
          <p:nvPr/>
        </p:nvSpPr>
        <p:spPr bwMode="auto">
          <a:xfrm>
            <a:off x="4838700" y="6699251"/>
            <a:ext cx="1423059" cy="29527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650286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1.04672E-6 -2.30595E-6 L 0.01545 -2.30595E-6 " pathEditMode="relative" rAng="0" ptsTypes="AA">
                                      <p:cBhvr>
                                        <p:cTn id="9" dur="750" spd="-100000" fill="hold"/>
                                        <p:tgtEl>
                                          <p:spTgt spid="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par>
                                <p:cTn id="13" presetID="42" presetClass="path" presetSubtype="0" decel="100000" fill="hold" grpId="1" nodeType="withEffect">
                                  <p:stCondLst>
                                    <p:cond delay="0"/>
                                  </p:stCondLst>
                                  <p:childTnLst>
                                    <p:animMotion origin="layout" path="M 3.71202E-6 2.8552E-6 L 3.71202E-6 0.02156 " pathEditMode="relative" rAng="0" ptsTypes="AA">
                                      <p:cBhvr>
                                        <p:cTn id="14" dur="750" spd="-100000" fill="hold"/>
                                        <p:tgtEl>
                                          <p:spTgt spid="167"/>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7" grpId="1"/>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44B1-9CD6-4C10-A1A9-64A5042FB209}"/>
              </a:ext>
            </a:extLst>
          </p:cNvPr>
          <p:cNvSpPr>
            <a:spLocks noGrp="1"/>
          </p:cNvSpPr>
          <p:nvPr>
            <p:ph type="title"/>
          </p:nvPr>
        </p:nvSpPr>
        <p:spPr/>
        <p:txBody>
          <a:bodyPr/>
          <a:lstStyle/>
          <a:p>
            <a:r>
              <a:rPr lang="en-US" dirty="0"/>
              <a:t>Threat protection</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Built in, cloud driven, automatic protection </a:t>
            </a:r>
          </a:p>
        </p:txBody>
      </p:sp>
      <p:sp>
        <p:nvSpPr>
          <p:cNvPr id="29" name="TextBox 10">
            <a:extLst>
              <a:ext uri="{FF2B5EF4-FFF2-40B4-BE49-F238E27FC236}">
                <a16:creationId xmlns:a16="http://schemas.microsoft.com/office/drawing/2014/main" id="{A9EB1394-B791-49C2-8931-2F82F437BD12}"/>
              </a:ext>
            </a:extLst>
          </p:cNvPr>
          <p:cNvSpPr txBox="1"/>
          <p:nvPr/>
        </p:nvSpPr>
        <p:spPr>
          <a:xfrm>
            <a:off x="4927601" y="4028633"/>
            <a:ext cx="2581272"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Detect attacks faster and block them</a:t>
            </a:r>
          </a:p>
        </p:txBody>
      </p:sp>
      <p:sp>
        <p:nvSpPr>
          <p:cNvPr id="31" name="TextBox 10">
            <a:extLst>
              <a:ext uri="{FF2B5EF4-FFF2-40B4-BE49-F238E27FC236}">
                <a16:creationId xmlns:a16="http://schemas.microsoft.com/office/drawing/2014/main" id="{7FD9BB88-6387-4C10-8B33-C53F7B27898B}"/>
              </a:ext>
            </a:extLst>
          </p:cNvPr>
          <p:cNvSpPr txBox="1"/>
          <p:nvPr/>
        </p:nvSpPr>
        <p:spPr>
          <a:xfrm>
            <a:off x="1118483" y="4028633"/>
            <a:ext cx="257860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Reduce attack surface</a:t>
            </a:r>
          </a:p>
        </p:txBody>
      </p:sp>
      <p:sp>
        <p:nvSpPr>
          <p:cNvPr id="33" name="TextBox 10">
            <a:extLst>
              <a:ext uri="{FF2B5EF4-FFF2-40B4-BE49-F238E27FC236}">
                <a16:creationId xmlns:a16="http://schemas.microsoft.com/office/drawing/2014/main" id="{595FBF1B-61E9-4BE4-B9D9-A1DDC3B5EC3B}"/>
              </a:ext>
            </a:extLst>
          </p:cNvPr>
          <p:cNvSpPr txBox="1"/>
          <p:nvPr/>
        </p:nvSpPr>
        <p:spPr>
          <a:xfrm>
            <a:off x="8504238" y="4028633"/>
            <a:ext cx="3048898" cy="840230"/>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Respond automatically </a:t>
            </a:r>
            <a:b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b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to breaches where appropriate</a:t>
            </a:r>
          </a:p>
        </p:txBody>
      </p:sp>
      <p:grpSp>
        <p:nvGrpSpPr>
          <p:cNvPr id="8" name="Group 7">
            <a:extLst>
              <a:ext uri="{FF2B5EF4-FFF2-40B4-BE49-F238E27FC236}">
                <a16:creationId xmlns:a16="http://schemas.microsoft.com/office/drawing/2014/main" id="{DCC3A567-6C8E-48FB-B9E4-19FFE0D762B0}"/>
              </a:ext>
            </a:extLst>
          </p:cNvPr>
          <p:cNvGrpSpPr/>
          <p:nvPr/>
        </p:nvGrpSpPr>
        <p:grpSpPr>
          <a:xfrm>
            <a:off x="1847197" y="2614852"/>
            <a:ext cx="1235727" cy="960208"/>
            <a:chOff x="1847197" y="2614852"/>
            <a:chExt cx="1235727" cy="960208"/>
          </a:xfrm>
        </p:grpSpPr>
        <p:sp>
          <p:nvSpPr>
            <p:cNvPr id="47" name="MiniContract_E93B" title="Icon of a rectangle on the lower-left inside a larger rectangle with an arrow pointed to the lower-left corner">
              <a:extLst>
                <a:ext uri="{FF2B5EF4-FFF2-40B4-BE49-F238E27FC236}">
                  <a16:creationId xmlns:a16="http://schemas.microsoft.com/office/drawing/2014/main" id="{E551BD0A-343F-4D48-B225-99CA42DC47E4}"/>
                </a:ext>
              </a:extLst>
            </p:cNvPr>
            <p:cNvSpPr>
              <a:spLocks noChangeAspect="1" noEditPoints="1"/>
            </p:cNvSpPr>
            <p:nvPr/>
          </p:nvSpPr>
          <p:spPr bwMode="auto">
            <a:xfrm>
              <a:off x="1847197" y="2614852"/>
              <a:ext cx="989204" cy="838485"/>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0" name="Oval 39">
              <a:extLst>
                <a:ext uri="{FF2B5EF4-FFF2-40B4-BE49-F238E27FC236}">
                  <a16:creationId xmlns:a16="http://schemas.microsoft.com/office/drawing/2014/main" id="{805BFD65-4D1E-441A-A308-249500EF226C}"/>
                </a:ext>
              </a:extLst>
            </p:cNvPr>
            <p:cNvSpPr/>
            <p:nvPr/>
          </p:nvSpPr>
          <p:spPr bwMode="auto">
            <a:xfrm>
              <a:off x="2516430" y="3008566"/>
              <a:ext cx="566494" cy="56649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shield_3" title="Icon of a shield with an exclamation point inside">
              <a:extLst>
                <a:ext uri="{FF2B5EF4-FFF2-40B4-BE49-F238E27FC236}">
                  <a16:creationId xmlns:a16="http://schemas.microsoft.com/office/drawing/2014/main" id="{8B03FC03-D299-4834-AD74-8FB0637216A3}"/>
                </a:ext>
              </a:extLst>
            </p:cNvPr>
            <p:cNvSpPr>
              <a:spLocks noChangeAspect="1" noEditPoints="1"/>
            </p:cNvSpPr>
            <p:nvPr/>
          </p:nvSpPr>
          <p:spPr bwMode="auto">
            <a:xfrm>
              <a:off x="2571088" y="3085955"/>
              <a:ext cx="431650" cy="437482"/>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551B7F7-0845-4209-8320-299B52F4217C}"/>
              </a:ext>
            </a:extLst>
          </p:cNvPr>
          <p:cNvGrpSpPr/>
          <p:nvPr/>
        </p:nvGrpSpPr>
        <p:grpSpPr>
          <a:xfrm>
            <a:off x="5692775" y="2524135"/>
            <a:ext cx="1119202" cy="1231398"/>
            <a:chOff x="5692775" y="2524135"/>
            <a:chExt cx="1119202" cy="1231398"/>
          </a:xfrm>
        </p:grpSpPr>
        <p:sp>
          <p:nvSpPr>
            <p:cNvPr id="43" name="Oval 42">
              <a:extLst>
                <a:ext uri="{FF2B5EF4-FFF2-40B4-BE49-F238E27FC236}">
                  <a16:creationId xmlns:a16="http://schemas.microsoft.com/office/drawing/2014/main" id="{7D2820BD-50B6-440D-A95D-9461368BC0F5}"/>
                </a:ext>
              </a:extLst>
            </p:cNvPr>
            <p:cNvSpPr/>
            <p:nvPr/>
          </p:nvSpPr>
          <p:spPr bwMode="auto">
            <a:xfrm>
              <a:off x="6151922" y="3095479"/>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ED37162E-AE13-45D5-A7B1-1F80C22DF2BB}"/>
                </a:ext>
              </a:extLst>
            </p:cNvPr>
            <p:cNvGrpSpPr/>
            <p:nvPr/>
          </p:nvGrpSpPr>
          <p:grpSpPr>
            <a:xfrm>
              <a:off x="5692775" y="2524135"/>
              <a:ext cx="1050925" cy="1050925"/>
              <a:chOff x="4550432" y="-2303065"/>
              <a:chExt cx="1050925" cy="1050925"/>
            </a:xfrm>
          </p:grpSpPr>
          <p:sp>
            <p:nvSpPr>
              <p:cNvPr id="5" name="Oval 4">
                <a:extLst>
                  <a:ext uri="{FF2B5EF4-FFF2-40B4-BE49-F238E27FC236}">
                    <a16:creationId xmlns:a16="http://schemas.microsoft.com/office/drawing/2014/main" id="{0887D9F4-575E-47E5-B312-C212DFCC58BD}"/>
                  </a:ext>
                </a:extLst>
              </p:cNvPr>
              <p:cNvSpPr/>
              <p:nvPr/>
            </p:nvSpPr>
            <p:spPr bwMode="auto">
              <a:xfrm>
                <a:off x="4914364" y="-1939133"/>
                <a:ext cx="323060" cy="323060"/>
              </a:xfrm>
              <a:prstGeom prst="ellips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45" name="Oval 44">
                <a:extLst>
                  <a:ext uri="{FF2B5EF4-FFF2-40B4-BE49-F238E27FC236}">
                    <a16:creationId xmlns:a16="http://schemas.microsoft.com/office/drawing/2014/main" id="{1AF4196E-C137-48C9-BA8A-16CAA27AAA2E}"/>
                  </a:ext>
                </a:extLst>
              </p:cNvPr>
              <p:cNvSpPr/>
              <p:nvPr/>
            </p:nvSpPr>
            <p:spPr bwMode="auto">
              <a:xfrm>
                <a:off x="4734253" y="-2119244"/>
                <a:ext cx="683283" cy="683283"/>
              </a:xfrm>
              <a:prstGeom prst="ellips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46" name="Oval 45">
                <a:extLst>
                  <a:ext uri="{FF2B5EF4-FFF2-40B4-BE49-F238E27FC236}">
                    <a16:creationId xmlns:a16="http://schemas.microsoft.com/office/drawing/2014/main" id="{3B9E97A2-BC0F-4F95-9BC5-4EDB66AFC112}"/>
                  </a:ext>
                </a:extLst>
              </p:cNvPr>
              <p:cNvSpPr/>
              <p:nvPr/>
            </p:nvSpPr>
            <p:spPr bwMode="auto">
              <a:xfrm>
                <a:off x="4550432" y="-2303065"/>
                <a:ext cx="1050925" cy="1050925"/>
              </a:xfrm>
              <a:prstGeom prst="ellips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sp>
            <p:nvSpPr>
              <p:cNvPr id="3" name="Freeform: Shape 2">
                <a:extLst>
                  <a:ext uri="{FF2B5EF4-FFF2-40B4-BE49-F238E27FC236}">
                    <a16:creationId xmlns:a16="http://schemas.microsoft.com/office/drawing/2014/main" id="{B238C29D-95F7-43FD-BDCB-C5736E342ABF}"/>
                  </a:ext>
                </a:extLst>
              </p:cNvPr>
              <p:cNvSpPr/>
              <p:nvPr/>
            </p:nvSpPr>
            <p:spPr bwMode="auto">
              <a:xfrm>
                <a:off x="5075894" y="-2297907"/>
                <a:ext cx="0" cy="1042416"/>
              </a:xfrm>
              <a:custGeom>
                <a:avLst/>
                <a:gdLst>
                  <a:gd name="connsiteX0" fmla="*/ 0 w 0"/>
                  <a:gd name="connsiteY0" fmla="*/ 0 h 1059656"/>
                  <a:gd name="connsiteX1" fmla="*/ 0 w 0"/>
                  <a:gd name="connsiteY1" fmla="*/ 1059656 h 1059656"/>
                </a:gdLst>
                <a:ahLst/>
                <a:cxnLst>
                  <a:cxn ang="0">
                    <a:pos x="connsiteX0" y="connsiteY0"/>
                  </a:cxn>
                  <a:cxn ang="0">
                    <a:pos x="connsiteX1" y="connsiteY1"/>
                  </a:cxn>
                </a:cxnLst>
                <a:rect l="l" t="t" r="r" b="b"/>
                <a:pathLst>
                  <a:path h="1059656">
                    <a:moveTo>
                      <a:pt x="0" y="0"/>
                    </a:moveTo>
                    <a:lnTo>
                      <a:pt x="0" y="10596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8" name="Freeform: Shape 47">
                <a:extLst>
                  <a:ext uri="{FF2B5EF4-FFF2-40B4-BE49-F238E27FC236}">
                    <a16:creationId xmlns:a16="http://schemas.microsoft.com/office/drawing/2014/main" id="{76527BEF-AA4B-439F-B72B-7AC1C4341046}"/>
                  </a:ext>
                </a:extLst>
              </p:cNvPr>
              <p:cNvSpPr/>
              <p:nvPr/>
            </p:nvSpPr>
            <p:spPr bwMode="auto">
              <a:xfrm rot="5400000">
                <a:off x="5074990" y="-2298811"/>
                <a:ext cx="0" cy="1042416"/>
              </a:xfrm>
              <a:custGeom>
                <a:avLst/>
                <a:gdLst>
                  <a:gd name="connsiteX0" fmla="*/ 0 w 0"/>
                  <a:gd name="connsiteY0" fmla="*/ 0 h 1059656"/>
                  <a:gd name="connsiteX1" fmla="*/ 0 w 0"/>
                  <a:gd name="connsiteY1" fmla="*/ 1059656 h 1059656"/>
                </a:gdLst>
                <a:ahLst/>
                <a:cxnLst>
                  <a:cxn ang="0">
                    <a:pos x="connsiteX0" y="connsiteY0"/>
                  </a:cxn>
                  <a:cxn ang="0">
                    <a:pos x="connsiteX1" y="connsiteY1"/>
                  </a:cxn>
                </a:cxnLst>
                <a:rect l="l" t="t" r="r" b="b"/>
                <a:pathLst>
                  <a:path h="1059656">
                    <a:moveTo>
                      <a:pt x="0" y="0"/>
                    </a:moveTo>
                    <a:lnTo>
                      <a:pt x="0" y="10596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Freeform: Shape 3">
                <a:extLst>
                  <a:ext uri="{FF2B5EF4-FFF2-40B4-BE49-F238E27FC236}">
                    <a16:creationId xmlns:a16="http://schemas.microsoft.com/office/drawing/2014/main" id="{E0145B13-AFDD-4F6A-A6B7-AE6A31479AD9}"/>
                  </a:ext>
                </a:extLst>
              </p:cNvPr>
              <p:cNvSpPr/>
              <p:nvPr/>
            </p:nvSpPr>
            <p:spPr bwMode="auto">
              <a:xfrm>
                <a:off x="5076825" y="-2064544"/>
                <a:ext cx="288131" cy="288131"/>
              </a:xfrm>
              <a:custGeom>
                <a:avLst/>
                <a:gdLst>
                  <a:gd name="connsiteX0" fmla="*/ 0 w 288131"/>
                  <a:gd name="connsiteY0" fmla="*/ 288131 h 288131"/>
                  <a:gd name="connsiteX1" fmla="*/ 288131 w 288131"/>
                  <a:gd name="connsiteY1" fmla="*/ 0 h 288131"/>
                </a:gdLst>
                <a:ahLst/>
                <a:cxnLst>
                  <a:cxn ang="0">
                    <a:pos x="connsiteX0" y="connsiteY0"/>
                  </a:cxn>
                  <a:cxn ang="0">
                    <a:pos x="connsiteX1" y="connsiteY1"/>
                  </a:cxn>
                </a:cxnLst>
                <a:rect l="l" t="t" r="r" b="b"/>
                <a:pathLst>
                  <a:path w="288131" h="288131">
                    <a:moveTo>
                      <a:pt x="0" y="288131"/>
                    </a:moveTo>
                    <a:lnTo>
                      <a:pt x="288131" y="0"/>
                    </a:lnTo>
                  </a:path>
                </a:pathLst>
              </a:custGeom>
              <a:noFill/>
              <a:ln w="15875"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3CCCE81-44F5-4563-BCA0-6826BA196C79}"/>
                  </a:ext>
                </a:extLst>
              </p:cNvPr>
              <p:cNvSpPr/>
              <p:nvPr/>
            </p:nvSpPr>
            <p:spPr bwMode="auto">
              <a:xfrm>
                <a:off x="5131598" y="-2166933"/>
                <a:ext cx="138104" cy="138104"/>
              </a:xfrm>
              <a:prstGeom prst="ellipse">
                <a:avLst/>
              </a:prstGeom>
              <a:solidFill>
                <a:srgbClr val="F8F8F8"/>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C17E6B03-A68A-4995-8620-0102E7E13C8F}"/>
                  </a:ext>
                </a:extLst>
              </p:cNvPr>
              <p:cNvSpPr/>
              <p:nvPr/>
            </p:nvSpPr>
            <p:spPr bwMode="auto">
              <a:xfrm>
                <a:off x="4919257" y="-1940322"/>
                <a:ext cx="74212" cy="74212"/>
              </a:xfrm>
              <a:prstGeom prst="ellipse">
                <a:avLst/>
              </a:prstGeom>
              <a:solidFill>
                <a:srgbClr val="F8F8F8"/>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97574612-BACE-4200-A4E0-56EF73183A46}"/>
                  </a:ext>
                </a:extLst>
              </p:cNvPr>
              <p:cNvSpPr/>
              <p:nvPr/>
            </p:nvSpPr>
            <p:spPr bwMode="auto">
              <a:xfrm>
                <a:off x="4919487" y="-1546583"/>
                <a:ext cx="165322" cy="165322"/>
              </a:xfrm>
              <a:prstGeom prst="ellipse">
                <a:avLst/>
              </a:prstGeom>
              <a:solidFill>
                <a:srgbClr val="F8F8F8"/>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C5B0E773-D27B-4B34-8F95-D62877D9A092}"/>
              </a:ext>
            </a:extLst>
          </p:cNvPr>
          <p:cNvGrpSpPr/>
          <p:nvPr/>
        </p:nvGrpSpPr>
        <p:grpSpPr>
          <a:xfrm>
            <a:off x="9320711" y="2522379"/>
            <a:ext cx="1415953" cy="1099461"/>
            <a:chOff x="9503352" y="2522379"/>
            <a:chExt cx="1415953" cy="1099461"/>
          </a:xfrm>
        </p:grpSpPr>
        <p:sp>
          <p:nvSpPr>
            <p:cNvPr id="51" name="DevUpdate_ECC5" title="Icon of a clock with an arrow around it pointing clockwise">
              <a:extLst>
                <a:ext uri="{FF2B5EF4-FFF2-40B4-BE49-F238E27FC236}">
                  <a16:creationId xmlns:a16="http://schemas.microsoft.com/office/drawing/2014/main" id="{63AEF4B1-12C6-440D-9EB5-4EC3F08E005C}"/>
                </a:ext>
              </a:extLst>
            </p:cNvPr>
            <p:cNvSpPr>
              <a:spLocks noChangeAspect="1" noEditPoints="1"/>
            </p:cNvSpPr>
            <p:nvPr/>
          </p:nvSpPr>
          <p:spPr bwMode="auto">
            <a:xfrm>
              <a:off x="9503352" y="2522379"/>
              <a:ext cx="1050671" cy="1050925"/>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52" name="Group 51">
              <a:extLst>
                <a:ext uri="{FF2B5EF4-FFF2-40B4-BE49-F238E27FC236}">
                  <a16:creationId xmlns:a16="http://schemas.microsoft.com/office/drawing/2014/main" id="{B5A6113A-40C7-42B8-A52F-1EECD3BF86E7}"/>
                </a:ext>
              </a:extLst>
            </p:cNvPr>
            <p:cNvGrpSpPr/>
            <p:nvPr/>
          </p:nvGrpSpPr>
          <p:grpSpPr>
            <a:xfrm>
              <a:off x="10259250" y="2961786"/>
              <a:ext cx="660055" cy="660054"/>
              <a:chOff x="2453105" y="3257535"/>
              <a:chExt cx="660055" cy="660054"/>
            </a:xfrm>
          </p:grpSpPr>
          <p:sp>
            <p:nvSpPr>
              <p:cNvPr id="53" name="Oval 52">
                <a:extLst>
                  <a:ext uri="{FF2B5EF4-FFF2-40B4-BE49-F238E27FC236}">
                    <a16:creationId xmlns:a16="http://schemas.microsoft.com/office/drawing/2014/main" id="{8C23F488-7C1E-4376-B3C9-E7593BDC2A9A}"/>
                  </a:ext>
                </a:extLst>
              </p:cNvPr>
              <p:cNvSpPr/>
              <p:nvPr/>
            </p:nvSpPr>
            <p:spPr bwMode="auto">
              <a:xfrm>
                <a:off x="2453105"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check 3" title="Icon of a checkmark with a circle around it">
                <a:extLst>
                  <a:ext uri="{FF2B5EF4-FFF2-40B4-BE49-F238E27FC236}">
                    <a16:creationId xmlns:a16="http://schemas.microsoft.com/office/drawing/2014/main" id="{28058070-C807-47F9-97FB-F146EE892837}"/>
                  </a:ext>
                </a:extLst>
              </p:cNvPr>
              <p:cNvSpPr>
                <a:spLocks noChangeAspect="1" noEditPoints="1"/>
              </p:cNvSpPr>
              <p:nvPr/>
            </p:nvSpPr>
            <p:spPr bwMode="auto">
              <a:xfrm>
                <a:off x="2536326"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custDataLst>
      <p:tags r:id="rId1"/>
    </p:custDataLst>
    <p:extLst>
      <p:ext uri="{BB962C8B-B14F-4D97-AF65-F5344CB8AC3E}">
        <p14:creationId xmlns:p14="http://schemas.microsoft.com/office/powerpoint/2010/main" val="2753672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3.00045E-6 L 0 0.02156 " pathEditMode="relative" rAng="0" ptsTypes="AA">
                                      <p:cBhvr>
                                        <p:cTn id="9" dur="750" spd="-100000" fill="hold"/>
                                        <p:tgtEl>
                                          <p:spTgt spid="8"/>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0 -3.00045E-6 L 0 0.02156 " pathEditMode="relative" rAng="0" ptsTypes="AA">
                                      <p:cBhvr>
                                        <p:cTn id="14" dur="750" spd="-100000" fill="hold"/>
                                        <p:tgtEl>
                                          <p:spTgt spid="10"/>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0 -3.00045E-6 L 0 0.02156 " pathEditMode="relative" rAng="0" ptsTypes="AA">
                                      <p:cBhvr>
                                        <p:cTn id="19" dur="750" spd="-100000" fill="hold"/>
                                        <p:tgtEl>
                                          <p:spTgt spid="9"/>
                                        </p:tgtEl>
                                        <p:attrNameLst>
                                          <p:attrName>ppt_x</p:attrName>
                                          <p:attrName>ppt_y</p:attrName>
                                        </p:attrNameLst>
                                      </p:cBhvr>
                                      <p:rCtr x="0" y="1067"/>
                                    </p:animMotion>
                                  </p:childTnLst>
                                </p:cTn>
                              </p:par>
                              <p:par>
                                <p:cTn id="20" presetID="10" presetClass="entr" presetSubtype="0" fill="hold" grpId="0" nodeType="withEffect">
                                  <p:stCondLst>
                                    <p:cond delay="1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100000" fill="hold" grpId="1" nodeType="withEffect">
                                  <p:stCondLst>
                                    <p:cond delay="150"/>
                                  </p:stCondLst>
                                  <p:childTnLst>
                                    <p:animMotion origin="layout" path="M 0 -3.00045E-6 L 0 0.02156 " pathEditMode="relative" rAng="0" ptsTypes="AA">
                                      <p:cBhvr>
                                        <p:cTn id="24" dur="750" spd="-100000" fill="hold"/>
                                        <p:tgtEl>
                                          <p:spTgt spid="31"/>
                                        </p:tgtEl>
                                        <p:attrNameLst>
                                          <p:attrName>ppt_x</p:attrName>
                                          <p:attrName>ppt_y</p:attrName>
                                        </p:attrNameLst>
                                      </p:cBhvr>
                                      <p:rCtr x="0" y="1067"/>
                                    </p:animMotion>
                                  </p:childTnLst>
                                </p:cTn>
                              </p:par>
                              <p:par>
                                <p:cTn id="25" presetID="10" presetClass="entr" presetSubtype="0" fill="hold" grpId="0" nodeType="withEffect">
                                  <p:stCondLst>
                                    <p:cond delay="1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150"/>
                                  </p:stCondLst>
                                  <p:childTnLst>
                                    <p:animMotion origin="layout" path="M 0 -3.00045E-6 L 0 0.02156 " pathEditMode="relative" rAng="0" ptsTypes="AA">
                                      <p:cBhvr>
                                        <p:cTn id="29" dur="750" spd="-100000" fill="hold"/>
                                        <p:tgtEl>
                                          <p:spTgt spid="29"/>
                                        </p:tgtEl>
                                        <p:attrNameLst>
                                          <p:attrName>ppt_x</p:attrName>
                                          <p:attrName>ppt_y</p:attrName>
                                        </p:attrNameLst>
                                      </p:cBhvr>
                                      <p:rCtr x="0" y="1067"/>
                                    </p:animMotion>
                                  </p:childTnLst>
                                </p:cTn>
                              </p:par>
                              <p:par>
                                <p:cTn id="30" presetID="10" presetClass="entr" presetSubtype="0" fill="hold" grpId="0" nodeType="withEffect">
                                  <p:stCondLst>
                                    <p:cond delay="15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42" presetClass="path" presetSubtype="0" decel="100000" fill="hold" grpId="1" nodeType="withEffect">
                                  <p:stCondLst>
                                    <p:cond delay="150"/>
                                  </p:stCondLst>
                                  <p:childTnLst>
                                    <p:animMotion origin="layout" path="M 0 -3.00045E-6 L 0 0.02156 " pathEditMode="relative" rAng="0" ptsTypes="AA">
                                      <p:cBhvr>
                                        <p:cTn id="34" dur="750" spd="-100000" fill="hold"/>
                                        <p:tgtEl>
                                          <p:spTgt spid="33"/>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1" grpId="0"/>
      <p:bldP spid="31" grpId="1"/>
      <p:bldP spid="33" grpId="0"/>
      <p:bldP spid="3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a:extLst>
              <a:ext uri="{FF2B5EF4-FFF2-40B4-BE49-F238E27FC236}">
                <a16:creationId xmlns:a16="http://schemas.microsoft.com/office/drawing/2014/main" id="{2BE74551-84EA-4076-99F8-5BB7CFFAE62E}"/>
              </a:ext>
            </a:extLst>
          </p:cNvPr>
          <p:cNvSpPr txBox="1"/>
          <p:nvPr/>
        </p:nvSpPr>
        <p:spPr>
          <a:xfrm>
            <a:off x="291100" y="2421334"/>
            <a:ext cx="5754099" cy="3347504"/>
          </a:xfrm>
          <a:prstGeom prst="rect">
            <a:avLst/>
          </a:prstGeom>
          <a:noFill/>
        </p:spPr>
        <p:txBody>
          <a:bodyPr wrap="square" lIns="182880" tIns="146304" rIns="182880" bIns="146304" rtlCol="0">
            <a:noAutofit/>
          </a:bodyPr>
          <a:lstStyle>
            <a:defPPr>
              <a:defRPr lang="en-US"/>
            </a:defPPr>
            <a:lvl1pPr defTabSz="914224">
              <a:lnSpc>
                <a:spcPct val="90000"/>
              </a:lnSpc>
              <a:spcBef>
                <a:spcPts val="1200"/>
              </a:spcBef>
              <a:spcAft>
                <a:spcPts val="1200"/>
              </a:spcAft>
              <a:defRPr sz="2400" spc="7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Assess your security state </a:t>
            </a:r>
            <a:r>
              <a:rPr lang="en-US" kern="0" dirty="0">
                <a:latin typeface="Segoe UI Semibold" panose="020B0702040204020203" pitchFamily="34" charset="0"/>
                <a:ea typeface="Segoe UI Black" panose="020B0A02040204020203" pitchFamily="34" charset="0"/>
                <a:cs typeface="Segoe UI Semibold" panose="020B0702040204020203" pitchFamily="34" charset="0"/>
              </a:rPr>
              <a:t>continuously</a:t>
            </a:r>
          </a:p>
          <a:p>
            <a:r>
              <a:rPr lang="en-US" dirty="0"/>
              <a:t>Enable security controls, and </a:t>
            </a:r>
            <a:br>
              <a:rPr lang="en-US" dirty="0"/>
            </a:br>
            <a:r>
              <a:rPr lang="en-US" dirty="0"/>
              <a:t>receive recommendation for </a:t>
            </a:r>
            <a:br>
              <a:rPr lang="en-US" dirty="0"/>
            </a:br>
            <a:r>
              <a:rPr lang="en-US" dirty="0"/>
              <a:t>further improvements</a:t>
            </a:r>
          </a:p>
          <a:p>
            <a:r>
              <a:rPr lang="en-US" dirty="0"/>
              <a:t>Remediate vulnerabilities </a:t>
            </a:r>
            <a:br>
              <a:rPr lang="en-US" dirty="0"/>
            </a:br>
            <a:r>
              <a:rPr lang="en-US" dirty="0"/>
              <a:t>and </a:t>
            </a:r>
            <a:r>
              <a:rPr lang="en-US" kern="0" dirty="0">
                <a:latin typeface="Segoe UI Semibold" panose="020B0702040204020203" pitchFamily="34" charset="0"/>
                <a:ea typeface="Segoe UI Black" panose="020B0A02040204020203" pitchFamily="34" charset="0"/>
                <a:cs typeface="Segoe UI Semibold" panose="020B0702040204020203" pitchFamily="34" charset="0"/>
              </a:rPr>
              <a:t>drive</a:t>
            </a:r>
            <a:r>
              <a:rPr lang="en-US" dirty="0"/>
              <a:t> compliance</a:t>
            </a:r>
          </a:p>
        </p:txBody>
      </p:sp>
      <p:sp>
        <p:nvSpPr>
          <p:cNvPr id="3" name="Title 2">
            <a:extLst>
              <a:ext uri="{FF2B5EF4-FFF2-40B4-BE49-F238E27FC236}">
                <a16:creationId xmlns:a16="http://schemas.microsoft.com/office/drawing/2014/main" id="{1161CEC3-0CD3-44AA-92E3-6FEA53B4C889}"/>
              </a:ext>
            </a:extLst>
          </p:cNvPr>
          <p:cNvSpPr>
            <a:spLocks noGrp="1"/>
          </p:cNvSpPr>
          <p:nvPr>
            <p:ph type="title"/>
          </p:nvPr>
        </p:nvSpPr>
        <p:spPr>
          <a:xfrm>
            <a:off x="274639" y="1390577"/>
            <a:ext cx="8054352" cy="1155839"/>
          </a:xfrm>
        </p:spPr>
        <p:txBody>
          <a:bodyPr/>
          <a:lstStyle/>
          <a:p>
            <a:r>
              <a:rPr lang="en-US" dirty="0"/>
              <a:t>Reduce attack surface</a:t>
            </a:r>
            <a:endPar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p:txBody>
      </p:sp>
      <p:sp>
        <p:nvSpPr>
          <p:cNvPr id="225" name="Rectangle 224">
            <a:extLst>
              <a:ext uri="{FF2B5EF4-FFF2-40B4-BE49-F238E27FC236}">
                <a16:creationId xmlns:a16="http://schemas.microsoft.com/office/drawing/2014/main" id="{70E9116B-D966-4898-9323-3897F877B35B}"/>
              </a:ext>
            </a:extLst>
          </p:cNvPr>
          <p:cNvSpPr/>
          <p:nvPr/>
        </p:nvSpPr>
        <p:spPr bwMode="auto">
          <a:xfrm>
            <a:off x="4838700" y="6699251"/>
            <a:ext cx="1423059" cy="29527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4FE232C-487D-49F0-9A84-AE5D6CABA343}"/>
              </a:ext>
            </a:extLst>
          </p:cNvPr>
          <p:cNvPicPr>
            <a:picLocks noChangeAspect="1"/>
          </p:cNvPicPr>
          <p:nvPr/>
        </p:nvPicPr>
        <p:blipFill>
          <a:blip r:embed="rId4"/>
          <a:stretch>
            <a:fillRect/>
          </a:stretch>
        </p:blipFill>
        <p:spPr>
          <a:xfrm>
            <a:off x="6218237" y="2070760"/>
            <a:ext cx="6218238" cy="4922772"/>
          </a:xfrm>
          <a:prstGeom prst="rect">
            <a:avLst/>
          </a:prstGeom>
        </p:spPr>
      </p:pic>
      <p:pic>
        <p:nvPicPr>
          <p:cNvPr id="7" name="Picture 6">
            <a:extLst>
              <a:ext uri="{FF2B5EF4-FFF2-40B4-BE49-F238E27FC236}">
                <a16:creationId xmlns:a16="http://schemas.microsoft.com/office/drawing/2014/main" id="{1DDAF66A-9A4E-4393-83CE-4E4942961BF2}"/>
              </a:ext>
            </a:extLst>
          </p:cNvPr>
          <p:cNvPicPr>
            <a:picLocks noChangeAspect="1"/>
          </p:cNvPicPr>
          <p:nvPr/>
        </p:nvPicPr>
        <p:blipFill rotWithShape="1">
          <a:blip r:embed="rId5"/>
          <a:srcRect l="19914" t="11562" r="39519"/>
          <a:stretch/>
        </p:blipFill>
        <p:spPr>
          <a:xfrm>
            <a:off x="8717280" y="-30481"/>
            <a:ext cx="3719195" cy="4560761"/>
          </a:xfrm>
          <a:prstGeom prst="rect">
            <a:avLst/>
          </a:prstGeom>
          <a:ln>
            <a:solidFill>
              <a:schemeClr val="bg1">
                <a:lumMod val="95000"/>
              </a:schemeClr>
            </a:solidFill>
          </a:ln>
        </p:spPr>
      </p:pic>
      <p:sp>
        <p:nvSpPr>
          <p:cNvPr id="8" name="Rectangle 7">
            <a:extLst>
              <a:ext uri="{FF2B5EF4-FFF2-40B4-BE49-F238E27FC236}">
                <a16:creationId xmlns:a16="http://schemas.microsoft.com/office/drawing/2014/main" id="{4C7F7970-C5F3-4A86-BA88-D5C4198DC965}"/>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23244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1.99387E-6 -4.40763E-6 L 0.01544 -4.40763E-6 " pathEditMode="relative" rAng="0" ptsTypes="AA">
                                      <p:cBhvr>
                                        <p:cTn id="9" dur="750" spd="-100000" fill="hold"/>
                                        <p:tgtEl>
                                          <p:spTgt spid="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par>
                                <p:cTn id="13" presetID="42" presetClass="path" presetSubtype="0" decel="100000" fill="hold" grpId="1" nodeType="withEffect">
                                  <p:stCondLst>
                                    <p:cond delay="0"/>
                                  </p:stCondLst>
                                  <p:childTnLst>
                                    <p:animMotion origin="layout" path="M 8.22058E-7 1.82478E-6 L 8.22058E-7 0.02156 " pathEditMode="relative" rAng="0" ptsTypes="AA">
                                      <p:cBhvr>
                                        <p:cTn id="14" dur="750" spd="-100000" fill="hold"/>
                                        <p:tgtEl>
                                          <p:spTgt spid="167"/>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7" grpId="1"/>
      <p:bldP spid="3" grpId="0"/>
      <p:bldP spid="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E3802BF5-FA43-4E95-A88C-6A3C549C949C}"/>
              </a:ext>
            </a:extLst>
          </p:cNvPr>
          <p:cNvSpPr/>
          <p:nvPr/>
        </p:nvSpPr>
        <p:spPr bwMode="auto">
          <a:xfrm>
            <a:off x="6855299" y="986971"/>
            <a:ext cx="5020582" cy="5020582"/>
          </a:xfrm>
          <a:prstGeom prst="ellipse">
            <a:avLst/>
          </a:prstGeom>
          <a:solidFill>
            <a:srgbClr val="F8F8F8"/>
          </a:solidFill>
          <a:ln w="15875" cap="flat" cmpd="sng" algn="ctr">
            <a:solidFill>
              <a:schemeClr val="bg1">
                <a:lumMod val="85000"/>
              </a:schemeClr>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Title 29">
            <a:extLst>
              <a:ext uri="{FF2B5EF4-FFF2-40B4-BE49-F238E27FC236}">
                <a16:creationId xmlns:a16="http://schemas.microsoft.com/office/drawing/2014/main" id="{728294AF-4D2A-4BC6-B322-40DF849A32AC}"/>
              </a:ext>
            </a:extLst>
          </p:cNvPr>
          <p:cNvSpPr>
            <a:spLocks noGrp="1"/>
          </p:cNvSpPr>
          <p:nvPr>
            <p:ph type="title"/>
          </p:nvPr>
        </p:nvSpPr>
        <p:spPr>
          <a:xfrm>
            <a:off x="274639" y="1396178"/>
            <a:ext cx="6271304" cy="917575"/>
          </a:xfrm>
        </p:spPr>
        <p:txBody>
          <a:bodyPr/>
          <a:lstStyle/>
          <a:p>
            <a:r>
              <a:rPr lang="en-US" dirty="0"/>
              <a:t>Detect and block attacks</a:t>
            </a:r>
          </a:p>
        </p:txBody>
      </p:sp>
      <p:sp>
        <p:nvSpPr>
          <p:cNvPr id="131" name="Rectangle 130">
            <a:extLst>
              <a:ext uri="{FF2B5EF4-FFF2-40B4-BE49-F238E27FC236}">
                <a16:creationId xmlns:a16="http://schemas.microsoft.com/office/drawing/2014/main" id="{713678B8-CBCF-460B-B36D-C24227A4F3FE}"/>
              </a:ext>
            </a:extLst>
          </p:cNvPr>
          <p:cNvSpPr/>
          <p:nvPr/>
        </p:nvSpPr>
        <p:spPr>
          <a:xfrm>
            <a:off x="274639" y="2424473"/>
            <a:ext cx="6380244" cy="3207488"/>
          </a:xfrm>
          <a:prstGeom prst="rect">
            <a:avLst/>
          </a:prstGeom>
          <a:noFill/>
        </p:spPr>
        <p:txBody>
          <a:bodyPr wrap="square" lIns="182880" tIns="146304" rIns="182880" bIns="146304" rtlCol="0">
            <a:noAutofit/>
          </a:bodyPr>
          <a:lstStyle/>
          <a:p>
            <a:pPr defTabSz="914224">
              <a:lnSpc>
                <a:spcPct val="90000"/>
              </a:lnSpc>
              <a:spcBef>
                <a:spcPts val="1200"/>
              </a:spcBef>
              <a:spcAft>
                <a:spcPts val="1200"/>
              </a:spcAft>
            </a:pPr>
            <a: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Gain </a:t>
            </a:r>
            <a:r>
              <a:rPr lang="en-US" sz="2400" kern="0" spc="70" dirty="0">
                <a:gradFill>
                  <a:gsLst>
                    <a:gs pos="1250">
                      <a:schemeClr val="tx1"/>
                    </a:gs>
                    <a:gs pos="100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visibility</a:t>
            </a:r>
            <a: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and </a:t>
            </a:r>
            <a:r>
              <a:rPr lang="en-US" sz="2400" kern="0" spc="70" dirty="0">
                <a:gradFill>
                  <a:gsLst>
                    <a:gs pos="1250">
                      <a:schemeClr val="tx1"/>
                    </a:gs>
                    <a:gs pos="100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reduce</a:t>
            </a:r>
            <a: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blind spots</a:t>
            </a:r>
          </a:p>
          <a:p>
            <a:pPr defTabSz="914224">
              <a:lnSpc>
                <a:spcPct val="90000"/>
              </a:lnSpc>
              <a:spcBef>
                <a:spcPts val="1200"/>
              </a:spcBef>
              <a:spcAft>
                <a:spcPts val="1200"/>
              </a:spcAft>
            </a:pPr>
            <a: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Detect attacks and </a:t>
            </a:r>
            <a:r>
              <a:rPr lang="en-US" sz="2400" kern="0" spc="70" dirty="0">
                <a:gradFill>
                  <a:gsLst>
                    <a:gs pos="1250">
                      <a:schemeClr val="tx1"/>
                    </a:gs>
                    <a:gs pos="100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zero-day </a:t>
            </a:r>
            <a: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exploits </a:t>
            </a:r>
          </a:p>
          <a:p>
            <a:pPr defTabSz="914224">
              <a:lnSpc>
                <a:spcPct val="90000"/>
              </a:lnSpc>
              <a:spcBef>
                <a:spcPts val="1200"/>
              </a:spcBef>
              <a:spcAft>
                <a:spcPts val="1200"/>
              </a:spcAft>
            </a:pPr>
            <a: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Investigate your cloud ecosystem, </a:t>
            </a:r>
            <a:b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the device, and your identities</a:t>
            </a:r>
          </a:p>
          <a:p>
            <a:pPr defTabSz="914224">
              <a:lnSpc>
                <a:spcPct val="90000"/>
              </a:lnSpc>
              <a:spcBef>
                <a:spcPts val="1200"/>
              </a:spcBef>
              <a:spcAft>
                <a:spcPts val="1200"/>
              </a:spcAft>
            </a:pPr>
            <a:r>
              <a:rPr lang="en-US" sz="2400" spc="7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Cloud-driven advanced behavioral analytics and machine learning</a:t>
            </a:r>
          </a:p>
        </p:txBody>
      </p:sp>
      <p:grpSp>
        <p:nvGrpSpPr>
          <p:cNvPr id="4" name="Group 3">
            <a:extLst>
              <a:ext uri="{FF2B5EF4-FFF2-40B4-BE49-F238E27FC236}">
                <a16:creationId xmlns:a16="http://schemas.microsoft.com/office/drawing/2014/main" id="{5F979AD6-88F7-48D3-98D8-F0891D9C6B10}"/>
              </a:ext>
            </a:extLst>
          </p:cNvPr>
          <p:cNvGrpSpPr/>
          <p:nvPr/>
        </p:nvGrpSpPr>
        <p:grpSpPr>
          <a:xfrm>
            <a:off x="7082973" y="1214645"/>
            <a:ext cx="4565234" cy="4565234"/>
            <a:chOff x="6792687" y="1218029"/>
            <a:chExt cx="4565234" cy="4565234"/>
          </a:xfrm>
        </p:grpSpPr>
        <p:sp>
          <p:nvSpPr>
            <p:cNvPr id="31" name="Oval 30">
              <a:extLst>
                <a:ext uri="{FF2B5EF4-FFF2-40B4-BE49-F238E27FC236}">
                  <a16:creationId xmlns:a16="http://schemas.microsoft.com/office/drawing/2014/main" id="{49024ABE-EBD3-4282-B6AE-CD2E944C6DAB}"/>
                </a:ext>
              </a:extLst>
            </p:cNvPr>
            <p:cNvSpPr/>
            <p:nvPr/>
          </p:nvSpPr>
          <p:spPr bwMode="auto">
            <a:xfrm>
              <a:off x="6792687" y="1218029"/>
              <a:ext cx="4565234" cy="4565234"/>
            </a:xfrm>
            <a:prstGeom prst="ellipse">
              <a:avLst/>
            </a:prstGeom>
            <a:solidFill>
              <a:srgbClr val="F8F8F8"/>
            </a:solidFill>
            <a:ln w="15875" cap="flat" cmpd="sng" algn="ctr">
              <a:solidFill>
                <a:schemeClr val="tx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9D4C44C0-5641-4322-9A59-54208D5EB70D}"/>
                </a:ext>
              </a:extLst>
            </p:cNvPr>
            <p:cNvSpPr txBox="1"/>
            <p:nvPr/>
          </p:nvSpPr>
          <p:spPr>
            <a:xfrm>
              <a:off x="7606691" y="4556218"/>
              <a:ext cx="2937227" cy="885523"/>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defPPr>
                <a:defRPr lang="en-US"/>
              </a:defPPr>
              <a:lvl1pPr defTabSz="932472" fontAlgn="base">
                <a:lnSpc>
                  <a:spcPct val="90000"/>
                </a:lnSpc>
                <a:spcBef>
                  <a:spcPct val="0"/>
                </a:spcBef>
                <a:spcAft>
                  <a:spcPts val="800"/>
                </a:spcAft>
                <a:tabLst>
                  <a:tab pos="524586" algn="l"/>
                </a:tabLst>
                <a:defRPr sz="1400" kern="0" spc="120">
                  <a:gradFill>
                    <a:gsLst>
                      <a:gs pos="0">
                        <a:schemeClr val="tx1"/>
                      </a:gs>
                      <a:gs pos="100000">
                        <a:schemeClr val="tx1"/>
                      </a:gs>
                    </a:gsLst>
                    <a:lin ang="16200000" scaled="1"/>
                  </a:gradFill>
                  <a:latin typeface="Segoe UI Semibold" panose="020B0702040204020203" pitchFamily="34" charset="0"/>
                  <a:ea typeface="ＭＳ Ｐゴシック"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600" b="1" dirty="0">
                  <a:gradFill>
                    <a:gsLst>
                      <a:gs pos="0">
                        <a:schemeClr val="tx2"/>
                      </a:gs>
                      <a:gs pos="100000">
                        <a:schemeClr val="tx2"/>
                      </a:gs>
                    </a:gsLst>
                    <a:lin ang="16200000" scaled="1"/>
                  </a:gradFill>
                  <a:latin typeface="+mn-lt"/>
                </a:rPr>
                <a:t>POWERED BY </a:t>
              </a:r>
              <a:br>
                <a:rPr lang="en-US" sz="1600" b="1" dirty="0">
                  <a:gradFill>
                    <a:gsLst>
                      <a:gs pos="0">
                        <a:schemeClr val="tx2"/>
                      </a:gs>
                      <a:gs pos="100000">
                        <a:schemeClr val="tx2"/>
                      </a:gs>
                    </a:gsLst>
                    <a:lin ang="16200000" scaled="1"/>
                  </a:gradFill>
                  <a:latin typeface="+mn-lt"/>
                </a:rPr>
              </a:br>
              <a:r>
                <a:rPr lang="en-US" sz="1600" b="1" dirty="0">
                  <a:gradFill>
                    <a:gsLst>
                      <a:gs pos="0">
                        <a:schemeClr val="tx2"/>
                      </a:gs>
                      <a:gs pos="100000">
                        <a:schemeClr val="tx2"/>
                      </a:gs>
                    </a:gsLst>
                    <a:lin ang="16200000" scaled="1"/>
                  </a:gradFill>
                  <a:latin typeface="+mn-lt"/>
                </a:rPr>
                <a:t>THE INTELLIGENT SECURITY GRAPH</a:t>
              </a:r>
            </a:p>
          </p:txBody>
        </p:sp>
        <p:grpSp>
          <p:nvGrpSpPr>
            <p:cNvPr id="3" name="Group 2">
              <a:extLst>
                <a:ext uri="{FF2B5EF4-FFF2-40B4-BE49-F238E27FC236}">
                  <a16:creationId xmlns:a16="http://schemas.microsoft.com/office/drawing/2014/main" id="{CE0B0409-FB3F-4C48-874A-A23772AE4588}"/>
                </a:ext>
              </a:extLst>
            </p:cNvPr>
            <p:cNvGrpSpPr/>
            <p:nvPr/>
          </p:nvGrpSpPr>
          <p:grpSpPr>
            <a:xfrm>
              <a:off x="7440942" y="2191658"/>
              <a:ext cx="3268724" cy="2036466"/>
              <a:chOff x="7659858" y="2328045"/>
              <a:chExt cx="2830892" cy="1763691"/>
            </a:xfrm>
          </p:grpSpPr>
          <p:sp>
            <p:nvSpPr>
              <p:cNvPr id="11" name="cloud" title="Icon of a cloud">
                <a:extLst>
                  <a:ext uri="{FF2B5EF4-FFF2-40B4-BE49-F238E27FC236}">
                    <a16:creationId xmlns:a16="http://schemas.microsoft.com/office/drawing/2014/main" id="{F962074C-6FBC-4A07-94C3-A157E0ECA9DA}"/>
                  </a:ext>
                </a:extLst>
              </p:cNvPr>
              <p:cNvSpPr>
                <a:spLocks noChangeAspect="1"/>
              </p:cNvSpPr>
              <p:nvPr/>
            </p:nvSpPr>
            <p:spPr bwMode="auto">
              <a:xfrm flipH="1">
                <a:off x="7659858" y="2328045"/>
                <a:ext cx="1412685" cy="9000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8F8F8"/>
              </a:solid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cloud" title="Icon of a cloud">
                <a:extLst>
                  <a:ext uri="{FF2B5EF4-FFF2-40B4-BE49-F238E27FC236}">
                    <a16:creationId xmlns:a16="http://schemas.microsoft.com/office/drawing/2014/main" id="{AD6BF091-2767-4EF8-9466-1A97AB167EC4}"/>
                  </a:ext>
                </a:extLst>
              </p:cNvPr>
              <p:cNvSpPr>
                <a:spLocks noChangeAspect="1"/>
              </p:cNvSpPr>
              <p:nvPr/>
            </p:nvSpPr>
            <p:spPr bwMode="auto">
              <a:xfrm>
                <a:off x="8055110" y="2539996"/>
                <a:ext cx="2435640" cy="155174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tx2"/>
              </a:solidFill>
              <a:ln w="25400" cap="sq">
                <a:solidFill>
                  <a:srgbClr val="F8F8F8"/>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Processing_E9F5" title="Icon of two interlocked gears">
                <a:extLst>
                  <a:ext uri="{FF2B5EF4-FFF2-40B4-BE49-F238E27FC236}">
                    <a16:creationId xmlns:a16="http://schemas.microsoft.com/office/drawing/2014/main" id="{06BFDFF1-69F8-40AA-8428-05DB0BD890AC}"/>
                  </a:ext>
                </a:extLst>
              </p:cNvPr>
              <p:cNvSpPr>
                <a:spLocks noChangeAspect="1" noEditPoints="1"/>
              </p:cNvSpPr>
              <p:nvPr/>
            </p:nvSpPr>
            <p:spPr bwMode="auto">
              <a:xfrm>
                <a:off x="8258910" y="3213069"/>
                <a:ext cx="776394" cy="67618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graph_4" title="Icon of a pie chart">
                <a:extLst>
                  <a:ext uri="{FF2B5EF4-FFF2-40B4-BE49-F238E27FC236}">
                    <a16:creationId xmlns:a16="http://schemas.microsoft.com/office/drawing/2014/main" id="{0FA142B4-A73C-4F91-948F-26877760D08F}"/>
                  </a:ext>
                </a:extLst>
              </p:cNvPr>
              <p:cNvSpPr>
                <a:spLocks noChangeAspect="1" noEditPoints="1"/>
              </p:cNvSpPr>
              <p:nvPr/>
            </p:nvSpPr>
            <p:spPr bwMode="auto">
              <a:xfrm>
                <a:off x="9017124" y="2726919"/>
                <a:ext cx="707447" cy="704525"/>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magnify" title="Icon of a magnifying glass">
                <a:extLst>
                  <a:ext uri="{FF2B5EF4-FFF2-40B4-BE49-F238E27FC236}">
                    <a16:creationId xmlns:a16="http://schemas.microsoft.com/office/drawing/2014/main" id="{638D6315-8261-4BF2-B189-3E2DE294758F}"/>
                  </a:ext>
                </a:extLst>
              </p:cNvPr>
              <p:cNvSpPr>
                <a:spLocks noChangeAspect="1" noEditPoints="1"/>
              </p:cNvSpPr>
              <p:nvPr/>
            </p:nvSpPr>
            <p:spPr bwMode="auto">
              <a:xfrm flipH="1">
                <a:off x="9666515" y="3398202"/>
                <a:ext cx="605388" cy="59381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7" name="Rectangle 16">
            <a:extLst>
              <a:ext uri="{FF2B5EF4-FFF2-40B4-BE49-F238E27FC236}">
                <a16:creationId xmlns:a16="http://schemas.microsoft.com/office/drawing/2014/main" id="{D75D3F18-611E-4A2C-B333-D13B43D6B541}"/>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144148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63" presetClass="path" presetSubtype="0" decel="100000" fill="hold" grpId="1" nodeType="withEffect">
                                  <p:stCondLst>
                                    <p:cond delay="0"/>
                                  </p:stCondLst>
                                  <p:childTnLst>
                                    <p:animMotion origin="layout" path="M -1.99132E-7 1.31185E-6 L 0.01545 1.31185E-6 " pathEditMode="relative" rAng="0" ptsTypes="AA">
                                      <p:cBhvr>
                                        <p:cTn id="9" dur="750" spd="-100000" fill="hold"/>
                                        <p:tgtEl>
                                          <p:spTgt spid="30"/>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500"/>
                                        <p:tgtEl>
                                          <p:spTgt spid="131"/>
                                        </p:tgtEl>
                                      </p:cBhvr>
                                    </p:animEffect>
                                  </p:childTnLst>
                                </p:cTn>
                              </p:par>
                              <p:par>
                                <p:cTn id="13" presetID="42" presetClass="path" presetSubtype="0" decel="100000" fill="hold" grpId="1" nodeType="withEffect">
                                  <p:stCondLst>
                                    <p:cond delay="0"/>
                                  </p:stCondLst>
                                  <p:childTnLst>
                                    <p:animMotion origin="layout" path="M 5.13148E-7 4.28053E-6 L 5.13148E-7 0.02156 " pathEditMode="relative" rAng="0" ptsTypes="AA">
                                      <p:cBhvr>
                                        <p:cTn id="14" dur="750" spd="-100000" fill="hold"/>
                                        <p:tgtEl>
                                          <p:spTgt spid="131"/>
                                        </p:tgtEl>
                                        <p:attrNameLst>
                                          <p:attrName>ppt_x</p:attrName>
                                          <p:attrName>ppt_y</p:attrName>
                                        </p:attrNameLst>
                                      </p:cBhvr>
                                      <p:rCtr x="0" y="1067"/>
                                    </p:animMotion>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4"/>
                                        </p:tgtEl>
                                      </p:cBhvr>
                                      <p:by x="0" y="0"/>
                                    </p:animScale>
                                  </p:childTnLst>
                                </p:cTn>
                              </p:par>
                              <p:par>
                                <p:cTn id="19" presetID="6" presetClass="emph" presetSubtype="0" decel="100000" fill="hold" nodeType="withEffect">
                                  <p:stCondLst>
                                    <p:cond delay="900"/>
                                  </p:stCondLst>
                                  <p:childTnLst>
                                    <p:animScale>
                                      <p:cBhvr>
                                        <p:cTn id="20" dur="500" fill="hold"/>
                                        <p:tgtEl>
                                          <p:spTgt spid="4"/>
                                        </p:tgtEl>
                                      </p:cBhvr>
                                      <p:by x="90000" y="90000"/>
                                    </p:animScale>
                                  </p:childTnLst>
                                </p:cTn>
                              </p:par>
                              <p:par>
                                <p:cTn id="21" presetID="1" presetClass="entr" presetSubtype="0" fill="hold" grpId="0" nodeType="withEffect">
                                  <p:stCondLst>
                                    <p:cond delay="600"/>
                                  </p:stCondLst>
                                  <p:childTnLst>
                                    <p:set>
                                      <p:cBhvr>
                                        <p:cTn id="22" dur="1" fill="hold">
                                          <p:stCondLst>
                                            <p:cond delay="0"/>
                                          </p:stCondLst>
                                        </p:cTn>
                                        <p:tgtEl>
                                          <p:spTgt spid="20"/>
                                        </p:tgtEl>
                                        <p:attrNameLst>
                                          <p:attrName>style.visibility</p:attrName>
                                        </p:attrNameLst>
                                      </p:cBhvr>
                                      <p:to>
                                        <p:strVal val="visible"/>
                                      </p:to>
                                    </p:set>
                                  </p:childTnLst>
                                </p:cTn>
                              </p:par>
                              <p:par>
                                <p:cTn id="23" presetID="6" presetClass="emph" presetSubtype="0" accel="100000" autoRev="1" fill="hold" grpId="1" nodeType="withEffect">
                                  <p:stCondLst>
                                    <p:cond delay="100"/>
                                  </p:stCondLst>
                                  <p:childTnLst>
                                    <p:animScale>
                                      <p:cBhvr>
                                        <p:cTn id="24" dur="500" fill="hold"/>
                                        <p:tgtEl>
                                          <p:spTgt spid="20"/>
                                        </p:tgtEl>
                                      </p:cBhvr>
                                      <p:by x="0" y="0"/>
                                    </p:animScale>
                                  </p:childTnLst>
                                </p:cTn>
                              </p:par>
                              <p:par>
                                <p:cTn id="25" presetID="6" presetClass="emph" presetSubtype="0" decel="100000" fill="hold" grpId="2" nodeType="withEffect">
                                  <p:stCondLst>
                                    <p:cond delay="1000"/>
                                  </p:stCondLst>
                                  <p:childTnLst>
                                    <p:animScale>
                                      <p:cBhvr>
                                        <p:cTn id="26" dur="500" fill="hold"/>
                                        <p:tgtEl>
                                          <p:spTgt spid="20"/>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30" grpId="0"/>
      <p:bldP spid="30" grpId="1"/>
      <p:bldP spid="131" grpId="0"/>
      <p:bldP spid="131"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276362" y="3173795"/>
            <a:ext cx="5390011" cy="1403419"/>
          </a:xfrm>
          <a:prstGeom prst="rect">
            <a:avLst/>
          </a:prstGeom>
          <a:noFill/>
        </p:spPr>
        <p:txBody>
          <a:bodyPr wrap="square" lIns="146304" tIns="146283" rIns="91427" bIns="146283" rtlCol="0">
            <a:spAutoFit/>
          </a:bodyPr>
          <a:lstStyle>
            <a:defPPr>
              <a:defRPr lang="en-US"/>
            </a:defPPr>
            <a:lvl1pPr lvl="0" defTabSz="932472" fontAlgn="base">
              <a:lnSpc>
                <a:spcPct val="90000"/>
              </a:lnSpc>
              <a:spcBef>
                <a:spcPct val="0"/>
              </a:spcBef>
              <a:spcAft>
                <a:spcPct val="0"/>
              </a:spcAft>
              <a:defRPr sz="4000" kern="0" spc="120">
                <a:gradFill>
                  <a:gsLst>
                    <a:gs pos="0">
                      <a:srgbClr val="0078D7"/>
                    </a:gs>
                    <a:gs pos="100000">
                      <a:srgbClr val="0078D7"/>
                    </a:gs>
                  </a:gsLst>
                  <a:lin ang="16200000" scaled="1"/>
                </a:gradFill>
                <a:latin typeface="Segoe UI Light"/>
                <a:ea typeface="ＭＳ Ｐゴシック" charset="0"/>
                <a:cs typeface="Segoe UI Semilight" panose="020B0402040204020203" pitchFamily="34" charset="0"/>
              </a:defRPr>
            </a:lvl1pPr>
          </a:lstStyle>
          <a:p>
            <a:r>
              <a:rPr lang="en-US" dirty="0"/>
              <a:t>Detect and </a:t>
            </a:r>
            <a:br>
              <a:rPr lang="en-US" dirty="0"/>
            </a:br>
            <a:r>
              <a:rPr lang="en-US" dirty="0"/>
              <a:t>block attacks</a:t>
            </a:r>
          </a:p>
        </p:txBody>
      </p:sp>
      <p:sp>
        <p:nvSpPr>
          <p:cNvPr id="13" name="Title 3"/>
          <p:cNvSpPr txBox="1">
            <a:spLocks/>
          </p:cNvSpPr>
          <p:nvPr/>
        </p:nvSpPr>
        <p:spPr>
          <a:xfrm>
            <a:off x="276362" y="2111149"/>
            <a:ext cx="3922576" cy="1181862"/>
          </a:xfrm>
          <a:prstGeom prst="rect">
            <a:avLst/>
          </a:prstGeom>
        </p:spPr>
        <p:txBody>
          <a:bodyPr anchor="ctr"/>
          <a:lst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31684" rtl="0" eaLnBrk="1" fontAlgn="base" latinLnBrk="0" hangingPunct="1">
              <a:lnSpc>
                <a:spcPct val="90000"/>
              </a:lnSpc>
              <a:spcBef>
                <a:spcPct val="0"/>
              </a:spcBef>
              <a:spcAft>
                <a:spcPct val="0"/>
              </a:spcAft>
              <a:buClrTx/>
              <a:buSzTx/>
              <a:buFontTx/>
              <a:buNone/>
              <a:tabLst/>
              <a:defRPr/>
            </a:pPr>
            <a:r>
              <a:rPr kumimoji="0" lang="en-US" sz="8800" b="0" i="0" u="none" strike="noStrike" kern="1200" cap="none" spc="-102" normalizeH="0" baseline="0" noProof="0" dirty="0">
                <a:ln w="3175">
                  <a:noFill/>
                </a:ln>
                <a:solidFill>
                  <a:srgbClr val="505050"/>
                </a:solidFill>
                <a:effectLst/>
                <a:uLnTx/>
                <a:uFillTx/>
                <a:latin typeface="Segoe UI Light"/>
                <a:ea typeface="ＭＳ Ｐゴシック" charset="0"/>
                <a:cs typeface="Segoe UI" pitchFamily="34" charset="0"/>
              </a:rPr>
              <a:t>Demo</a:t>
            </a:r>
            <a:endParaRPr kumimoji="0" lang="en-US" sz="9791" b="0" i="0" u="none" strike="noStrike" kern="1200" cap="none" spc="-102" normalizeH="0" baseline="0" noProof="0" dirty="0">
              <a:ln w="3175">
                <a:noFill/>
              </a:ln>
              <a:solidFill>
                <a:srgbClr val="505050"/>
              </a:solidFill>
              <a:effectLst/>
              <a:uLnTx/>
              <a:uFillTx/>
              <a:latin typeface="Segoe UI Light"/>
              <a:ea typeface="ＭＳ Ｐゴシック" charset="0"/>
              <a:cs typeface="Segoe UI" pitchFamily="34" charset="0"/>
            </a:endParaRPr>
          </a:p>
        </p:txBody>
      </p:sp>
      <p:grpSp>
        <p:nvGrpSpPr>
          <p:cNvPr id="2" name="Group 1">
            <a:extLst>
              <a:ext uri="{FF2B5EF4-FFF2-40B4-BE49-F238E27FC236}">
                <a16:creationId xmlns:a16="http://schemas.microsoft.com/office/drawing/2014/main" id="{54284ED3-9368-4381-BE07-1CA1ED089350}"/>
              </a:ext>
            </a:extLst>
          </p:cNvPr>
          <p:cNvGrpSpPr/>
          <p:nvPr/>
        </p:nvGrpSpPr>
        <p:grpSpPr>
          <a:xfrm>
            <a:off x="6093567" y="547929"/>
            <a:ext cx="6342026" cy="5352415"/>
            <a:chOff x="6093567" y="547929"/>
            <a:chExt cx="6342026" cy="5352415"/>
          </a:xfrm>
        </p:grpSpPr>
        <p:pic>
          <p:nvPicPr>
            <p:cNvPr id="12" name="Picture 11" descr="A flat screen tv&#10;&#10;Description generated with high confidence">
              <a:extLst>
                <a:ext uri="{FF2B5EF4-FFF2-40B4-BE49-F238E27FC236}">
                  <a16:creationId xmlns:a16="http://schemas.microsoft.com/office/drawing/2014/main" id="{66381FC2-9FDE-4F5E-A70F-53A0FC45CD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3567" y="547929"/>
              <a:ext cx="6342026" cy="5352415"/>
            </a:xfrm>
            <a:prstGeom prst="rect">
              <a:avLst/>
            </a:prstGeom>
          </p:spPr>
        </p:pic>
        <p:pic>
          <p:nvPicPr>
            <p:cNvPr id="14" name="Picture 13">
              <a:extLst>
                <a:ext uri="{FF2B5EF4-FFF2-40B4-BE49-F238E27FC236}">
                  <a16:creationId xmlns:a16="http://schemas.microsoft.com/office/drawing/2014/main" id="{7D04F62A-58BF-473C-B7BE-EE8A93D3488B}"/>
                </a:ext>
              </a:extLst>
            </p:cNvPr>
            <p:cNvPicPr>
              <a:picLocks noChangeAspect="1"/>
            </p:cNvPicPr>
            <p:nvPr/>
          </p:nvPicPr>
          <p:blipFill rotWithShape="1">
            <a:blip r:embed="rId5"/>
            <a:srcRect r="26123"/>
            <a:stretch/>
          </p:blipFill>
          <p:spPr>
            <a:xfrm>
              <a:off x="6516960" y="954645"/>
              <a:ext cx="5918633" cy="4506422"/>
            </a:xfrm>
            <a:prstGeom prst="rect">
              <a:avLst/>
            </a:prstGeom>
          </p:spPr>
        </p:pic>
      </p:grpSp>
      <p:pic>
        <p:nvPicPr>
          <p:cNvPr id="4" name="Picture 3" descr="A screenshot of a social media post&#10;&#10;Description generated with very high confidence">
            <a:extLst>
              <a:ext uri="{FF2B5EF4-FFF2-40B4-BE49-F238E27FC236}">
                <a16:creationId xmlns:a16="http://schemas.microsoft.com/office/drawing/2014/main" id="{BD185B61-5FE5-4A14-A0D7-097CA6907C76}"/>
              </a:ext>
            </a:extLst>
          </p:cNvPr>
          <p:cNvPicPr>
            <a:picLocks noChangeAspect="1"/>
          </p:cNvPicPr>
          <p:nvPr/>
        </p:nvPicPr>
        <p:blipFill>
          <a:blip r:embed="rId6"/>
          <a:stretch>
            <a:fillRect/>
          </a:stretch>
        </p:blipFill>
        <p:spPr>
          <a:xfrm>
            <a:off x="7967720" y="4000591"/>
            <a:ext cx="4468755" cy="4078577"/>
          </a:xfrm>
          <a:prstGeom prst="rect">
            <a:avLst/>
          </a:prstGeom>
        </p:spPr>
      </p:pic>
    </p:spTree>
    <p:custDataLst>
      <p:tags r:id="rId1"/>
    </p:custDataLst>
    <p:extLst>
      <p:ext uri="{BB962C8B-B14F-4D97-AF65-F5344CB8AC3E}">
        <p14:creationId xmlns:p14="http://schemas.microsoft.com/office/powerpoint/2010/main" val="23207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3" presetClass="path" presetSubtype="0" decel="100000" fill="hold" grpId="1" nodeType="withEffect">
                                  <p:stCondLst>
                                    <p:cond delay="0"/>
                                  </p:stCondLst>
                                  <p:childTnLst>
                                    <p:animMotion origin="layout" path="M 2.96656E-6 -1.42079E-6 L 0.01544 -1.42079E-6 " pathEditMode="relative" rAng="0" ptsTypes="AA">
                                      <p:cBhvr>
                                        <p:cTn id="9" dur="750" spd="-100000" fill="hold"/>
                                        <p:tgtEl>
                                          <p:spTgt spid="1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7.3781E-7 2.75079E-6 L -7.3781E-7 0.02156 " pathEditMode="relative" rAng="0" ptsTypes="AA">
                                      <p:cBhvr>
                                        <p:cTn id="14" dur="750" spd="-100000" fill="hold"/>
                                        <p:tgtEl>
                                          <p:spTgt spid="10"/>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nodeType="withEffect">
                                  <p:stCondLst>
                                    <p:cond delay="0"/>
                                  </p:stCondLst>
                                  <p:childTnLst>
                                    <p:animMotion origin="layout" path="M -2.27215E-7 -2.3241E-6 L 0.01545 -2.3241E-6 " pathEditMode="relative" rAng="0" ptsTypes="AA">
                                      <p:cBhvr>
                                        <p:cTn id="19" dur="750" spd="-100000" fill="hold"/>
                                        <p:tgtEl>
                                          <p:spTgt spid="2"/>
                                        </p:tgtEl>
                                        <p:attrNameLst>
                                          <p:attrName>ppt_x</p:attrName>
                                          <p:attrName>ppt_y</p:attrName>
                                        </p:attrNameLst>
                                      </p:cBhvr>
                                      <p:rCtr x="766" y="0"/>
                                    </p:animMotion>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0"/>
                                  </p:stCondLst>
                                  <p:childTnLst>
                                    <p:animMotion origin="layout" path="M -4.19454E-6 2.28325E-6 L -4.19454E-6 0.02156 " pathEditMode="relative" rAng="0" ptsTypes="AA">
                                      <p:cBhvr>
                                        <p:cTn id="24" dur="750" spd="-100000" fill="hold"/>
                                        <p:tgtEl>
                                          <p:spTgt spid="4"/>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404" y="2579646"/>
            <a:ext cx="8431666" cy="1405313"/>
          </a:xfrm>
          <a:noFill/>
          <a:ln>
            <a:noFill/>
          </a:ln>
        </p:spPr>
        <p:txBody>
          <a:bodyPr/>
          <a:lstStyle/>
          <a:p>
            <a:pPr algn="ctr"/>
            <a:r>
              <a:rPr lang="en-US" dirty="0"/>
              <a:t>The market is fragmented </a:t>
            </a:r>
            <a:br>
              <a:rPr lang="en-US" dirty="0"/>
            </a:br>
            <a:r>
              <a:rPr lang="en-US" dirty="0"/>
              <a:t>and confusing</a:t>
            </a:r>
          </a:p>
        </p:txBody>
      </p:sp>
      <p:sp>
        <p:nvSpPr>
          <p:cNvPr id="100" name="Oval 99"/>
          <p:cNvSpPr/>
          <p:nvPr/>
        </p:nvSpPr>
        <p:spPr bwMode="auto">
          <a:xfrm>
            <a:off x="1291039" y="294054"/>
            <a:ext cx="1971109" cy="1971108"/>
          </a:xfrm>
          <a:prstGeom prst="ellipse">
            <a:avLst/>
          </a:prstGeom>
          <a:solidFill>
            <a:srgbClr val="F8F8F8">
              <a:alpha val="46000"/>
            </a:srgbClr>
          </a:solidFill>
          <a:ln w="12700">
            <a:solidFill>
              <a:schemeClr val="bg1">
                <a:lumMod val="75000"/>
              </a:schemeClr>
            </a:solidFill>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1600" dirty="0">
                <a:gradFill>
                  <a:gsLst>
                    <a:gs pos="0">
                      <a:schemeClr val="bg1">
                        <a:lumMod val="65000"/>
                      </a:schemeClr>
                    </a:gs>
                    <a:gs pos="100000">
                      <a:schemeClr val="bg1">
                        <a:lumMod val="65000"/>
                      </a:schemeClr>
                    </a:gs>
                  </a:gsLst>
                  <a:lin ang="5400000" scaled="1"/>
                </a:gradFill>
                <a:latin typeface="Segoe UI Semilight" panose="020B0402040204020203" pitchFamily="34" charset="0"/>
                <a:cs typeface="Segoe UI Semilight" panose="020B0402040204020203" pitchFamily="34" charset="0"/>
              </a:rPr>
              <a:t>Endpoint protection</a:t>
            </a:r>
          </a:p>
        </p:txBody>
      </p:sp>
      <p:sp>
        <p:nvSpPr>
          <p:cNvPr id="3" name="Oval 2"/>
          <p:cNvSpPr/>
          <p:nvPr/>
        </p:nvSpPr>
        <p:spPr bwMode="auto">
          <a:xfrm>
            <a:off x="6127686" y="4860249"/>
            <a:ext cx="2547170" cy="2547170"/>
          </a:xfrm>
          <a:prstGeom prst="ellipse">
            <a:avLst/>
          </a:prstGeom>
          <a:solidFill>
            <a:srgbClr val="F8F8F8">
              <a:alpha val="46000"/>
            </a:srgbClr>
          </a:solidFill>
          <a:ln w="12700">
            <a:solidFill>
              <a:schemeClr val="bg1">
                <a:lumMod val="75000"/>
              </a:schemeClr>
            </a:solidFill>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1600" dirty="0">
                <a:gradFill>
                  <a:gsLst>
                    <a:gs pos="0">
                      <a:schemeClr val="bg1">
                        <a:lumMod val="65000"/>
                      </a:schemeClr>
                    </a:gs>
                    <a:gs pos="100000">
                      <a:schemeClr val="bg1">
                        <a:lumMod val="65000"/>
                      </a:schemeClr>
                    </a:gs>
                  </a:gsLst>
                  <a:lin ang="5400000" scaled="1"/>
                </a:gradFill>
                <a:latin typeface="Segoe UI Semilight" panose="020B0402040204020203" pitchFamily="34" charset="0"/>
                <a:cs typeface="Segoe UI Semilight" panose="020B0402040204020203" pitchFamily="34" charset="0"/>
              </a:rPr>
              <a:t>IoT </a:t>
            </a:r>
            <a:br>
              <a:rPr lang="en-US" sz="1600" dirty="0">
                <a:gradFill>
                  <a:gsLst>
                    <a:gs pos="0">
                      <a:schemeClr val="bg1">
                        <a:lumMod val="65000"/>
                      </a:schemeClr>
                    </a:gs>
                    <a:gs pos="100000">
                      <a:schemeClr val="bg1">
                        <a:lumMod val="65000"/>
                      </a:schemeClr>
                    </a:gs>
                  </a:gsLst>
                  <a:lin ang="5400000" scaled="1"/>
                </a:gradFill>
                <a:latin typeface="Segoe UI Semilight" panose="020B0402040204020203" pitchFamily="34" charset="0"/>
                <a:cs typeface="Segoe UI Semilight" panose="020B0402040204020203" pitchFamily="34" charset="0"/>
              </a:rPr>
            </a:br>
            <a:r>
              <a:rPr lang="en-US" sz="1600" dirty="0">
                <a:gradFill>
                  <a:gsLst>
                    <a:gs pos="0">
                      <a:schemeClr val="bg1">
                        <a:lumMod val="65000"/>
                      </a:schemeClr>
                    </a:gs>
                    <a:gs pos="100000">
                      <a:schemeClr val="bg1">
                        <a:lumMod val="65000"/>
                      </a:schemeClr>
                    </a:gs>
                  </a:gsLst>
                  <a:lin ang="5400000" scaled="1"/>
                </a:gradFill>
                <a:latin typeface="Segoe UI Semilight" panose="020B0402040204020203" pitchFamily="34" charset="0"/>
                <a:cs typeface="Segoe UI Semilight" panose="020B0402040204020203" pitchFamily="34" charset="0"/>
              </a:rPr>
              <a:t>security</a:t>
            </a:r>
          </a:p>
        </p:txBody>
      </p:sp>
      <p:sp>
        <p:nvSpPr>
          <p:cNvPr id="76" name="Oval 75"/>
          <p:cNvSpPr/>
          <p:nvPr/>
        </p:nvSpPr>
        <p:spPr bwMode="auto">
          <a:xfrm>
            <a:off x="2724493" y="-128444"/>
            <a:ext cx="4394634" cy="4399942"/>
          </a:xfrm>
          <a:prstGeom prst="ellipse">
            <a:avLst/>
          </a:prstGeom>
          <a:solidFill>
            <a:srgbClr val="F8F8F8">
              <a:alpha val="46000"/>
            </a:srgbClr>
          </a:solidFill>
          <a:ln w="12700">
            <a:solidFill>
              <a:schemeClr val="tx2">
                <a:lumMod val="20000"/>
                <a:lumOff val="80000"/>
              </a:schemeClr>
            </a:solidFill>
            <a:prstDash val="sysDash"/>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2400"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t>Infrastructure </a:t>
            </a:r>
            <a:br>
              <a:rPr lang="en-US" sz="2400"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br>
            <a:r>
              <a:rPr lang="en-US" sz="2400"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t>security</a:t>
            </a:r>
          </a:p>
        </p:txBody>
      </p:sp>
      <p:sp>
        <p:nvSpPr>
          <p:cNvPr id="74" name="Rectangle 73"/>
          <p:cNvSpPr/>
          <p:nvPr/>
        </p:nvSpPr>
        <p:spPr bwMode="auto">
          <a:xfrm>
            <a:off x="891137" y="2411333"/>
            <a:ext cx="3444721" cy="3444721"/>
          </a:xfrm>
          <a:prstGeom prst="ellipse">
            <a:avLst/>
          </a:prstGeom>
          <a:solidFill>
            <a:srgbClr val="F8F8F8">
              <a:alpha val="46000"/>
            </a:srgbClr>
          </a:solidFill>
          <a:ln w="12700" cap="rnd">
            <a:solidFill>
              <a:schemeClr val="tx2">
                <a:lumMod val="40000"/>
                <a:lumOff val="6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2000"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t>Cloud Access </a:t>
            </a:r>
            <a:br>
              <a:rPr lang="en-US" sz="2000"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br>
            <a:r>
              <a:rPr lang="en-US" sz="2000"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t>Security Broker</a:t>
            </a:r>
          </a:p>
        </p:txBody>
      </p:sp>
      <p:sp>
        <p:nvSpPr>
          <p:cNvPr id="77" name="Oval 76"/>
          <p:cNvSpPr/>
          <p:nvPr/>
        </p:nvSpPr>
        <p:spPr bwMode="auto">
          <a:xfrm>
            <a:off x="-612348" y="1234053"/>
            <a:ext cx="2727996" cy="2727997"/>
          </a:xfrm>
          <a:prstGeom prst="ellipse">
            <a:avLst/>
          </a:prstGeom>
          <a:solidFill>
            <a:srgbClr val="F8F8F8">
              <a:alpha val="46000"/>
            </a:srgbClr>
          </a:solidFill>
          <a:ln>
            <a:solidFill>
              <a:schemeClr val="tx1"/>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Data loss </a:t>
            </a:r>
            <a:br>
              <a:rPr lang="en-US"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br>
            <a:r>
              <a:rPr lang="en-US"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prevention</a:t>
            </a:r>
          </a:p>
        </p:txBody>
      </p:sp>
      <p:sp>
        <p:nvSpPr>
          <p:cNvPr id="70" name="Oval 69"/>
          <p:cNvSpPr/>
          <p:nvPr/>
        </p:nvSpPr>
        <p:spPr bwMode="auto">
          <a:xfrm>
            <a:off x="-443380" y="4512938"/>
            <a:ext cx="2980299" cy="2980299"/>
          </a:xfrm>
          <a:prstGeom prst="ellipse">
            <a:avLst/>
          </a:prstGeom>
          <a:solidFill>
            <a:srgbClr val="F8F8F8">
              <a:alpha val="46000"/>
            </a:srgbClr>
          </a:solidFill>
          <a:ln w="12700">
            <a:solidFill>
              <a:schemeClr val="bg1">
                <a:lumMod val="75000"/>
              </a:schemeClr>
            </a:solidFill>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2000"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Compliance </a:t>
            </a:r>
            <a:br>
              <a:rPr lang="en-US" sz="2000"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br>
            <a:r>
              <a:rPr lang="en-US" sz="2000"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tools</a:t>
            </a:r>
          </a:p>
        </p:txBody>
      </p:sp>
      <p:sp>
        <p:nvSpPr>
          <p:cNvPr id="97" name="Oval 96"/>
          <p:cNvSpPr/>
          <p:nvPr/>
        </p:nvSpPr>
        <p:spPr bwMode="auto">
          <a:xfrm>
            <a:off x="10769750" y="-428907"/>
            <a:ext cx="2006775" cy="1966524"/>
          </a:xfrm>
          <a:prstGeom prst="ellipse">
            <a:avLst/>
          </a:prstGeom>
          <a:solidFill>
            <a:srgbClr val="F8F8F8">
              <a:alpha val="46000"/>
            </a:srgbClr>
          </a:solidFill>
          <a:ln w="12700">
            <a:solidFill>
              <a:schemeClr val="bg1">
                <a:lumMod val="75000"/>
              </a:schemeClr>
            </a:solidFill>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1600" dirty="0">
                <a:gradFill>
                  <a:gsLst>
                    <a:gs pos="0">
                      <a:schemeClr val="bg1">
                        <a:lumMod val="65000"/>
                      </a:schemeClr>
                    </a:gs>
                    <a:gs pos="100000">
                      <a:schemeClr val="bg1">
                        <a:lumMod val="65000"/>
                      </a:schemeClr>
                    </a:gs>
                  </a:gsLst>
                  <a:lin ang="5400000" scaled="1"/>
                </a:gradFill>
                <a:latin typeface="Segoe UI Semilight" panose="020B0402040204020203" pitchFamily="34" charset="0"/>
                <a:cs typeface="Segoe UI Semilight" panose="020B0402040204020203" pitchFamily="34" charset="0"/>
              </a:rPr>
              <a:t>Fraud </a:t>
            </a:r>
            <a:br>
              <a:rPr lang="en-US" sz="1600" dirty="0">
                <a:gradFill>
                  <a:gsLst>
                    <a:gs pos="0">
                      <a:schemeClr val="bg1">
                        <a:lumMod val="65000"/>
                      </a:schemeClr>
                    </a:gs>
                    <a:gs pos="100000">
                      <a:schemeClr val="bg1">
                        <a:lumMod val="65000"/>
                      </a:schemeClr>
                    </a:gs>
                  </a:gsLst>
                  <a:lin ang="5400000" scaled="1"/>
                </a:gradFill>
                <a:latin typeface="Segoe UI Semilight" panose="020B0402040204020203" pitchFamily="34" charset="0"/>
                <a:cs typeface="Segoe UI Semilight" panose="020B0402040204020203" pitchFamily="34" charset="0"/>
              </a:rPr>
            </a:br>
            <a:r>
              <a:rPr lang="en-US" sz="1600" dirty="0">
                <a:gradFill>
                  <a:gsLst>
                    <a:gs pos="0">
                      <a:schemeClr val="bg1">
                        <a:lumMod val="65000"/>
                      </a:schemeClr>
                    </a:gs>
                    <a:gs pos="100000">
                      <a:schemeClr val="bg1">
                        <a:lumMod val="65000"/>
                      </a:schemeClr>
                    </a:gs>
                  </a:gsLst>
                  <a:lin ang="5400000" scaled="1"/>
                </a:gradFill>
                <a:latin typeface="Segoe UI Semilight" panose="020B0402040204020203" pitchFamily="34" charset="0"/>
                <a:cs typeface="Segoe UI Semilight" panose="020B0402040204020203" pitchFamily="34" charset="0"/>
              </a:rPr>
              <a:t>prevention</a:t>
            </a:r>
          </a:p>
        </p:txBody>
      </p:sp>
      <p:sp>
        <p:nvSpPr>
          <p:cNvPr id="99" name="Oval 98"/>
          <p:cNvSpPr/>
          <p:nvPr/>
        </p:nvSpPr>
        <p:spPr bwMode="auto">
          <a:xfrm>
            <a:off x="6382008" y="1001424"/>
            <a:ext cx="2997223" cy="2997223"/>
          </a:xfrm>
          <a:prstGeom prst="ellipse">
            <a:avLst/>
          </a:prstGeom>
          <a:solidFill>
            <a:srgbClr val="F8F8F8">
              <a:alpha val="46000"/>
            </a:srgbClr>
          </a:solidFill>
          <a:ln w="12700" cap="rnd">
            <a:solidFill>
              <a:schemeClr val="tx2">
                <a:lumMod val="20000"/>
                <a:lumOff val="80000"/>
              </a:schemeClr>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t>Threat </a:t>
            </a:r>
            <a:br>
              <a:rPr lang="en-US"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br>
            <a:r>
              <a:rPr lang="en-US"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t>management</a:t>
            </a:r>
          </a:p>
        </p:txBody>
      </p:sp>
      <p:sp>
        <p:nvSpPr>
          <p:cNvPr id="102" name="Oval 101"/>
          <p:cNvSpPr/>
          <p:nvPr/>
        </p:nvSpPr>
        <p:spPr bwMode="auto">
          <a:xfrm>
            <a:off x="7932402" y="-318178"/>
            <a:ext cx="2653018" cy="2653018"/>
          </a:xfrm>
          <a:prstGeom prst="ellipse">
            <a:avLst/>
          </a:prstGeom>
          <a:solidFill>
            <a:srgbClr val="F8F8F8">
              <a:alpha val="46000"/>
            </a:srgbClr>
          </a:solidFill>
          <a:ln>
            <a:solidFill>
              <a:schemeClr val="tx1"/>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Data &amp; application security</a:t>
            </a:r>
          </a:p>
        </p:txBody>
      </p:sp>
      <p:sp>
        <p:nvSpPr>
          <p:cNvPr id="65" name="Oval 64"/>
          <p:cNvSpPr/>
          <p:nvPr/>
        </p:nvSpPr>
        <p:spPr bwMode="auto">
          <a:xfrm>
            <a:off x="9354" y="-47863"/>
            <a:ext cx="1732180" cy="1736622"/>
          </a:xfrm>
          <a:prstGeom prst="ellipse">
            <a:avLst/>
          </a:prstGeom>
          <a:solidFill>
            <a:srgbClr val="F8F8F8">
              <a:alpha val="46000"/>
            </a:srgbClr>
          </a:solidFill>
          <a:ln w="12700">
            <a:solidFill>
              <a:schemeClr val="tx2"/>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1400"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Anomaly detection</a:t>
            </a:r>
          </a:p>
        </p:txBody>
      </p:sp>
      <p:sp>
        <p:nvSpPr>
          <p:cNvPr id="57" name="Rectangle: Rounded Corners 56"/>
          <p:cNvSpPr/>
          <p:nvPr/>
        </p:nvSpPr>
        <p:spPr bwMode="auto">
          <a:xfrm>
            <a:off x="7538184" y="2436569"/>
            <a:ext cx="4823300" cy="4823301"/>
          </a:xfrm>
          <a:prstGeom prst="roundRect">
            <a:avLst>
              <a:gd name="adj" fmla="val 48781"/>
            </a:avLst>
          </a:prstGeom>
          <a:solidFill>
            <a:srgbClr val="F8F8F8">
              <a:alpha val="46000"/>
            </a:srgbClr>
          </a:solidFill>
          <a:ln w="12700">
            <a:solidFill>
              <a:schemeClr val="tx2">
                <a:lumMod val="20000"/>
                <a:lumOff val="80000"/>
              </a:schemeClr>
            </a:solidFill>
            <a:prstDash val="sysDash"/>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ctr" anchorCtr="0" compatLnSpc="1">
            <a:prstTxWarp prst="textNoShape">
              <a:avLst/>
            </a:prstTxWarp>
            <a:noAutofit/>
          </a:bodyPr>
          <a:lstStyle/>
          <a:p>
            <a:pPr algn="ctr" defTabSz="951028" fontAlgn="base">
              <a:spcBef>
                <a:spcPct val="0"/>
              </a:spcBef>
              <a:spcAft>
                <a:spcPct val="0"/>
              </a:spcAft>
            </a:pPr>
            <a:r>
              <a:rPr lang="en-US" sz="2400" dirty="0">
                <a:gradFill>
                  <a:gsLst>
                    <a:gs pos="0">
                      <a:schemeClr val="tx2">
                        <a:lumMod val="60000"/>
                        <a:lumOff val="40000"/>
                      </a:schemeClr>
                    </a:gs>
                    <a:gs pos="100000">
                      <a:schemeClr val="tx2">
                        <a:lumMod val="60000"/>
                        <a:lumOff val="40000"/>
                      </a:schemeClr>
                    </a:gs>
                  </a:gsLst>
                  <a:lin ang="5400000" scaled="1"/>
                </a:gradFill>
                <a:latin typeface="Segoe UI Semilight" panose="020B0402040204020203" pitchFamily="34" charset="0"/>
                <a:cs typeface="Segoe UI Semilight" panose="020B0402040204020203" pitchFamily="34" charset="0"/>
              </a:rPr>
              <a:t>Identity &amp; access management</a:t>
            </a:r>
          </a:p>
        </p:txBody>
      </p:sp>
      <p:sp>
        <p:nvSpPr>
          <p:cNvPr id="64" name="Oval 63"/>
          <p:cNvSpPr/>
          <p:nvPr/>
        </p:nvSpPr>
        <p:spPr bwMode="auto">
          <a:xfrm>
            <a:off x="9726521" y="875540"/>
            <a:ext cx="2274090" cy="2274090"/>
          </a:xfrm>
          <a:prstGeom prst="ellipse">
            <a:avLst/>
          </a:prstGeom>
          <a:solidFill>
            <a:srgbClr val="F8F8F8">
              <a:alpha val="46000"/>
            </a:srgbClr>
          </a:solidFill>
          <a:ln w="12700">
            <a:solidFill>
              <a:schemeClr val="tx2"/>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1600"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Security management</a:t>
            </a:r>
          </a:p>
        </p:txBody>
      </p:sp>
      <p:sp>
        <p:nvSpPr>
          <p:cNvPr id="95" name="Oval 94"/>
          <p:cNvSpPr/>
          <p:nvPr/>
        </p:nvSpPr>
        <p:spPr bwMode="auto">
          <a:xfrm>
            <a:off x="4435088" y="3368730"/>
            <a:ext cx="2852362" cy="2852362"/>
          </a:xfrm>
          <a:prstGeom prst="ellipse">
            <a:avLst/>
          </a:prstGeom>
          <a:solidFill>
            <a:srgbClr val="F8F8F8">
              <a:alpha val="46000"/>
            </a:srgbClr>
          </a:solidFill>
          <a:ln>
            <a:solidFill>
              <a:schemeClr val="tx1"/>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Information rights management</a:t>
            </a:r>
          </a:p>
        </p:txBody>
      </p:sp>
      <p:sp>
        <p:nvSpPr>
          <p:cNvPr id="78" name="Oval 77"/>
          <p:cNvSpPr/>
          <p:nvPr/>
        </p:nvSpPr>
        <p:spPr bwMode="auto">
          <a:xfrm>
            <a:off x="10573822" y="2465617"/>
            <a:ext cx="2070879" cy="2070880"/>
          </a:xfrm>
          <a:prstGeom prst="ellipse">
            <a:avLst/>
          </a:prstGeom>
          <a:solidFill>
            <a:srgbClr val="F8F8F8">
              <a:alpha val="46000"/>
            </a:srgbClr>
          </a:solidFill>
          <a:ln>
            <a:solidFill>
              <a:schemeClr val="tx1"/>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Data center security</a:t>
            </a:r>
          </a:p>
        </p:txBody>
      </p:sp>
      <p:sp>
        <p:nvSpPr>
          <p:cNvPr id="71" name="Oval 70"/>
          <p:cNvSpPr/>
          <p:nvPr/>
        </p:nvSpPr>
        <p:spPr bwMode="auto">
          <a:xfrm>
            <a:off x="10689799" y="5234017"/>
            <a:ext cx="1608898" cy="1608899"/>
          </a:xfrm>
          <a:prstGeom prst="ellipse">
            <a:avLst/>
          </a:prstGeom>
          <a:solidFill>
            <a:srgbClr val="F8F8F8">
              <a:alpha val="46000"/>
            </a:srgbClr>
          </a:solidFill>
          <a:ln w="12700">
            <a:solidFill>
              <a:schemeClr val="tx2"/>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1600"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Email security</a:t>
            </a:r>
          </a:p>
        </p:txBody>
      </p:sp>
      <p:sp>
        <p:nvSpPr>
          <p:cNvPr id="69" name="Oval 68"/>
          <p:cNvSpPr/>
          <p:nvPr/>
        </p:nvSpPr>
        <p:spPr bwMode="auto">
          <a:xfrm>
            <a:off x="2571600" y="4654771"/>
            <a:ext cx="2753072" cy="2753072"/>
          </a:xfrm>
          <a:prstGeom prst="ellipse">
            <a:avLst/>
          </a:prstGeom>
          <a:solidFill>
            <a:srgbClr val="F8F8F8">
              <a:alpha val="46000"/>
            </a:srgbClr>
          </a:solidFill>
          <a:ln w="12700">
            <a:solidFill>
              <a:schemeClr val="tx2"/>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Threat </a:t>
            </a:r>
            <a:br>
              <a:rPr lang="en-US"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br>
            <a:r>
              <a:rPr lang="en-US"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detection</a:t>
            </a:r>
          </a:p>
        </p:txBody>
      </p:sp>
      <p:sp>
        <p:nvSpPr>
          <p:cNvPr id="101" name="Oval 100"/>
          <p:cNvSpPr/>
          <p:nvPr/>
        </p:nvSpPr>
        <p:spPr bwMode="auto">
          <a:xfrm>
            <a:off x="5734939" y="-57350"/>
            <a:ext cx="1660419" cy="1660419"/>
          </a:xfrm>
          <a:prstGeom prst="ellipse">
            <a:avLst/>
          </a:prstGeom>
          <a:solidFill>
            <a:srgbClr val="F8F8F8">
              <a:alpha val="46000"/>
            </a:srgbClr>
          </a:solidFill>
          <a:ln w="12700">
            <a:solidFill>
              <a:schemeClr val="tx2"/>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r>
              <a:rPr lang="en-US" sz="1400"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Hybrid cloud security</a:t>
            </a:r>
          </a:p>
        </p:txBody>
      </p:sp>
      <p:sp>
        <p:nvSpPr>
          <p:cNvPr id="8" name="Rectangle 7">
            <a:extLst>
              <a:ext uri="{FF2B5EF4-FFF2-40B4-BE49-F238E27FC236}">
                <a16:creationId xmlns:a16="http://schemas.microsoft.com/office/drawing/2014/main" id="{4D295531-A895-44BF-87A1-1395AB0E5962}"/>
              </a:ext>
            </a:extLst>
          </p:cNvPr>
          <p:cNvSpPr/>
          <p:nvPr/>
        </p:nvSpPr>
        <p:spPr bwMode="auto">
          <a:xfrm>
            <a:off x="0" y="0"/>
            <a:ext cx="12425033" cy="6994525"/>
          </a:xfrm>
          <a:prstGeom prst="rect">
            <a:avLst/>
          </a:prstGeom>
          <a:solidFill>
            <a:schemeClr val="bg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0DA0BFA8-E6AA-4B25-9DE4-724C4FDE7A30}"/>
              </a:ext>
            </a:extLst>
          </p:cNvPr>
          <p:cNvSpPr txBox="1"/>
          <p:nvPr/>
        </p:nvSpPr>
        <p:spPr>
          <a:xfrm>
            <a:off x="3168749" y="2701660"/>
            <a:ext cx="6098977" cy="1702004"/>
          </a:xfrm>
          <a:prstGeom prst="rect">
            <a:avLst/>
          </a:prstGeom>
          <a:noFill/>
        </p:spPr>
        <p:txBody>
          <a:bodyPr wrap="none" lIns="182880" tIns="146304" rIns="182880" bIns="146304" rtlCol="0">
            <a:spAutoFit/>
          </a:bodyPr>
          <a:lstStyle/>
          <a:p>
            <a:pPr algn="ctr">
              <a:lnSpc>
                <a:spcPct val="90000"/>
              </a:lnSpc>
              <a:spcAft>
                <a:spcPts val="600"/>
              </a:spcAft>
            </a:pPr>
            <a:r>
              <a:rPr lang="en-US" sz="4800" dirty="0">
                <a:gradFill>
                  <a:gsLst>
                    <a:gs pos="2917">
                      <a:schemeClr val="tx2"/>
                    </a:gs>
                    <a:gs pos="100000">
                      <a:schemeClr val="tx2"/>
                    </a:gs>
                  </a:gsLst>
                  <a:lin ang="5400000" scaled="0"/>
                </a:gradFill>
                <a:cs typeface="Segoe UI Semilight" panose="020B0402040204020203" pitchFamily="34" charset="0"/>
              </a:rPr>
              <a:t>150+ </a:t>
            </a:r>
            <a:r>
              <a:rPr lang="en-US" sz="4800" dirty="0">
                <a:gradFill>
                  <a:gsLst>
                    <a:gs pos="2917">
                      <a:schemeClr val="tx1"/>
                    </a:gs>
                    <a:gs pos="30000">
                      <a:schemeClr val="tx1"/>
                    </a:gs>
                  </a:gsLst>
                  <a:lin ang="5400000" scaled="0"/>
                </a:gradFill>
                <a:latin typeface="+mj-lt"/>
                <a:cs typeface="Segoe UI Semilight" panose="020B0402040204020203" pitchFamily="34" charset="0"/>
              </a:rPr>
              <a:t>security controls</a:t>
            </a:r>
          </a:p>
          <a:p>
            <a:pPr algn="ctr">
              <a:lnSpc>
                <a:spcPct val="90000"/>
              </a:lnSpc>
              <a:spcAft>
                <a:spcPts val="600"/>
              </a:spcAft>
            </a:pPr>
            <a:r>
              <a:rPr lang="en-US" sz="4800" dirty="0">
                <a:gradFill>
                  <a:gsLst>
                    <a:gs pos="2917">
                      <a:schemeClr val="tx2"/>
                    </a:gs>
                    <a:gs pos="100000">
                      <a:schemeClr val="tx2"/>
                    </a:gs>
                  </a:gsLst>
                  <a:lin ang="5400000" scaled="0"/>
                </a:gradFill>
                <a:cs typeface="Segoe UI Semilight" panose="020B0402040204020203" pitchFamily="34" charset="0"/>
              </a:rPr>
              <a:t>500+</a:t>
            </a:r>
            <a:r>
              <a:rPr lang="en-US" sz="4800" dirty="0">
                <a:gradFill>
                  <a:gsLst>
                    <a:gs pos="2917">
                      <a:schemeClr val="tx1"/>
                    </a:gs>
                    <a:gs pos="30000">
                      <a:schemeClr val="tx1"/>
                    </a:gs>
                  </a:gsLst>
                  <a:lin ang="5400000" scaled="0"/>
                </a:gradFill>
                <a:latin typeface="+mj-lt"/>
                <a:cs typeface="Segoe UI Semilight" panose="020B0402040204020203" pitchFamily="34" charset="0"/>
              </a:rPr>
              <a:t> vendors</a:t>
            </a:r>
          </a:p>
        </p:txBody>
      </p:sp>
      <p:sp>
        <p:nvSpPr>
          <p:cNvPr id="22" name="Title 1">
            <a:extLst>
              <a:ext uri="{FF2B5EF4-FFF2-40B4-BE49-F238E27FC236}">
                <a16:creationId xmlns:a16="http://schemas.microsoft.com/office/drawing/2014/main" id="{F4D3F201-4F98-4B0A-B810-80CCEC4706D4}"/>
              </a:ext>
            </a:extLst>
          </p:cNvPr>
          <p:cNvSpPr txBox="1">
            <a:spLocks/>
          </p:cNvSpPr>
          <p:nvPr/>
        </p:nvSpPr>
        <p:spPr>
          <a:xfrm>
            <a:off x="273455" y="2745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Market</a:t>
            </a:r>
          </a:p>
        </p:txBody>
      </p:sp>
    </p:spTree>
    <p:custDataLst>
      <p:tags r:id="rId1"/>
    </p:custDataLst>
    <p:extLst>
      <p:ext uri="{BB962C8B-B14F-4D97-AF65-F5344CB8AC3E}">
        <p14:creationId xmlns:p14="http://schemas.microsoft.com/office/powerpoint/2010/main" val="328330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00045E-6 L 0 0.02156 " pathEditMode="relative" rAng="0" ptsTypes="AA">
                                      <p:cBhvr>
                                        <p:cTn id="9" dur="750" spd="-100000" fill="hold"/>
                                        <p:tgtEl>
                                          <p:spTgt spid="4"/>
                                        </p:tgtEl>
                                        <p:attrNameLst>
                                          <p:attrName>ppt_x</p:attrName>
                                          <p:attrName>ppt_y</p:attrName>
                                        </p:attrNameLst>
                                      </p:cBhvr>
                                      <p:rCtr x="0" y="1067"/>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2"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 presetClass="entr" presetSubtype="0" fill="hold" grpId="0" nodeType="withEffect">
                                  <p:stCondLst>
                                    <p:cond delay="500"/>
                                  </p:stCondLst>
                                  <p:childTnLst>
                                    <p:set>
                                      <p:cBhvr>
                                        <p:cTn id="16" dur="1" fill="hold">
                                          <p:stCondLst>
                                            <p:cond delay="0"/>
                                          </p:stCondLst>
                                        </p:cTn>
                                        <p:tgtEl>
                                          <p:spTgt spid="65"/>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65"/>
                                        </p:tgtEl>
                                      </p:cBhvr>
                                      <p:by x="0" y="0"/>
                                    </p:animScale>
                                  </p:childTnLst>
                                </p:cTn>
                              </p:par>
                              <p:par>
                                <p:cTn id="19" presetID="6" presetClass="emph" presetSubtype="0" decel="100000" fill="hold" grpId="2" nodeType="withEffect">
                                  <p:stCondLst>
                                    <p:cond delay="900"/>
                                  </p:stCondLst>
                                  <p:childTnLst>
                                    <p:animScale>
                                      <p:cBhvr>
                                        <p:cTn id="20" dur="500" fill="hold"/>
                                        <p:tgtEl>
                                          <p:spTgt spid="65"/>
                                        </p:tgtEl>
                                      </p:cBhvr>
                                      <p:by x="90000" y="90000"/>
                                    </p:animScale>
                                  </p:childTnLst>
                                </p:cTn>
                              </p:par>
                              <p:par>
                                <p:cTn id="21" presetID="1" presetClass="entr" presetSubtype="0" fill="hold" grpId="0" nodeType="withEffect">
                                  <p:stCondLst>
                                    <p:cond delay="600"/>
                                  </p:stCondLst>
                                  <p:childTnLst>
                                    <p:set>
                                      <p:cBhvr>
                                        <p:cTn id="22" dur="1" fill="hold">
                                          <p:stCondLst>
                                            <p:cond delay="0"/>
                                          </p:stCondLst>
                                        </p:cTn>
                                        <p:tgtEl>
                                          <p:spTgt spid="99"/>
                                        </p:tgtEl>
                                        <p:attrNameLst>
                                          <p:attrName>style.visibility</p:attrName>
                                        </p:attrNameLst>
                                      </p:cBhvr>
                                      <p:to>
                                        <p:strVal val="visible"/>
                                      </p:to>
                                    </p:set>
                                  </p:childTnLst>
                                </p:cTn>
                              </p:par>
                              <p:par>
                                <p:cTn id="23" presetID="6" presetClass="emph" presetSubtype="0" accel="100000" autoRev="1" fill="hold" grpId="1" nodeType="withEffect">
                                  <p:stCondLst>
                                    <p:cond delay="100"/>
                                  </p:stCondLst>
                                  <p:childTnLst>
                                    <p:animScale>
                                      <p:cBhvr>
                                        <p:cTn id="24" dur="500" fill="hold"/>
                                        <p:tgtEl>
                                          <p:spTgt spid="99"/>
                                        </p:tgtEl>
                                      </p:cBhvr>
                                      <p:by x="0" y="0"/>
                                    </p:animScale>
                                  </p:childTnLst>
                                </p:cTn>
                              </p:par>
                              <p:par>
                                <p:cTn id="25" presetID="6" presetClass="emph" presetSubtype="0" decel="100000" fill="hold" grpId="2" nodeType="withEffect">
                                  <p:stCondLst>
                                    <p:cond delay="1000"/>
                                  </p:stCondLst>
                                  <p:childTnLst>
                                    <p:animScale>
                                      <p:cBhvr>
                                        <p:cTn id="26" dur="500" fill="hold"/>
                                        <p:tgtEl>
                                          <p:spTgt spid="99"/>
                                        </p:tgtEl>
                                      </p:cBhvr>
                                      <p:by x="90000" y="90000"/>
                                    </p:animScale>
                                  </p:childTnLst>
                                </p:cTn>
                              </p:par>
                              <p:par>
                                <p:cTn id="27" presetID="1" presetClass="entr" presetSubtype="0" fill="hold" grpId="0" nodeType="withEffect">
                                  <p:stCondLst>
                                    <p:cond delay="700"/>
                                  </p:stCondLst>
                                  <p:childTnLst>
                                    <p:set>
                                      <p:cBhvr>
                                        <p:cTn id="28" dur="1" fill="hold">
                                          <p:stCondLst>
                                            <p:cond delay="0"/>
                                          </p:stCondLst>
                                        </p:cTn>
                                        <p:tgtEl>
                                          <p:spTgt spid="70"/>
                                        </p:tgtEl>
                                        <p:attrNameLst>
                                          <p:attrName>style.visibility</p:attrName>
                                        </p:attrNameLst>
                                      </p:cBhvr>
                                      <p:to>
                                        <p:strVal val="visible"/>
                                      </p:to>
                                    </p:set>
                                  </p:childTnLst>
                                </p:cTn>
                              </p:par>
                              <p:par>
                                <p:cTn id="29" presetID="6" presetClass="emph" presetSubtype="0" accel="100000" autoRev="1" fill="hold" grpId="1" nodeType="withEffect">
                                  <p:stCondLst>
                                    <p:cond delay="200"/>
                                  </p:stCondLst>
                                  <p:childTnLst>
                                    <p:animScale>
                                      <p:cBhvr>
                                        <p:cTn id="30" dur="500" fill="hold"/>
                                        <p:tgtEl>
                                          <p:spTgt spid="70"/>
                                        </p:tgtEl>
                                      </p:cBhvr>
                                      <p:by x="0" y="0"/>
                                    </p:animScale>
                                  </p:childTnLst>
                                </p:cTn>
                              </p:par>
                              <p:par>
                                <p:cTn id="31" presetID="6" presetClass="emph" presetSubtype="0" decel="100000" fill="hold" grpId="2" nodeType="withEffect">
                                  <p:stCondLst>
                                    <p:cond delay="1100"/>
                                  </p:stCondLst>
                                  <p:childTnLst>
                                    <p:animScale>
                                      <p:cBhvr>
                                        <p:cTn id="32" dur="500" fill="hold"/>
                                        <p:tgtEl>
                                          <p:spTgt spid="70"/>
                                        </p:tgtEl>
                                      </p:cBhvr>
                                      <p:by x="90000" y="90000"/>
                                    </p:animScale>
                                  </p:childTnLst>
                                </p:cTn>
                              </p:par>
                              <p:par>
                                <p:cTn id="33" presetID="1" presetClass="entr" presetSubtype="0" fill="hold" grpId="0" nodeType="withEffect">
                                  <p:stCondLst>
                                    <p:cond delay="800"/>
                                  </p:stCondLst>
                                  <p:childTnLst>
                                    <p:set>
                                      <p:cBhvr>
                                        <p:cTn id="34" dur="1" fill="hold">
                                          <p:stCondLst>
                                            <p:cond delay="0"/>
                                          </p:stCondLst>
                                        </p:cTn>
                                        <p:tgtEl>
                                          <p:spTgt spid="57"/>
                                        </p:tgtEl>
                                        <p:attrNameLst>
                                          <p:attrName>style.visibility</p:attrName>
                                        </p:attrNameLst>
                                      </p:cBhvr>
                                      <p:to>
                                        <p:strVal val="visible"/>
                                      </p:to>
                                    </p:set>
                                  </p:childTnLst>
                                </p:cTn>
                              </p:par>
                              <p:par>
                                <p:cTn id="35" presetID="6" presetClass="emph" presetSubtype="0" accel="100000" autoRev="1" fill="hold" grpId="1" nodeType="withEffect">
                                  <p:stCondLst>
                                    <p:cond delay="300"/>
                                  </p:stCondLst>
                                  <p:childTnLst>
                                    <p:animScale>
                                      <p:cBhvr>
                                        <p:cTn id="36" dur="500" fill="hold"/>
                                        <p:tgtEl>
                                          <p:spTgt spid="57"/>
                                        </p:tgtEl>
                                      </p:cBhvr>
                                      <p:by x="0" y="0"/>
                                    </p:animScale>
                                  </p:childTnLst>
                                </p:cTn>
                              </p:par>
                              <p:par>
                                <p:cTn id="37" presetID="6" presetClass="emph" presetSubtype="0" decel="100000" fill="hold" grpId="2" nodeType="withEffect">
                                  <p:stCondLst>
                                    <p:cond delay="1200"/>
                                  </p:stCondLst>
                                  <p:childTnLst>
                                    <p:animScale>
                                      <p:cBhvr>
                                        <p:cTn id="38" dur="500" fill="hold"/>
                                        <p:tgtEl>
                                          <p:spTgt spid="57"/>
                                        </p:tgtEl>
                                      </p:cBhvr>
                                      <p:by x="90000" y="90000"/>
                                    </p:animScale>
                                  </p:childTnLst>
                                </p:cTn>
                              </p:par>
                              <p:par>
                                <p:cTn id="39" presetID="1" presetClass="entr" presetSubtype="0" fill="hold" grpId="0" nodeType="withEffect">
                                  <p:stCondLst>
                                    <p:cond delay="800"/>
                                  </p:stCondLst>
                                  <p:childTnLst>
                                    <p:set>
                                      <p:cBhvr>
                                        <p:cTn id="40" dur="1" fill="hold">
                                          <p:stCondLst>
                                            <p:cond delay="0"/>
                                          </p:stCondLst>
                                        </p:cTn>
                                        <p:tgtEl>
                                          <p:spTgt spid="97"/>
                                        </p:tgtEl>
                                        <p:attrNameLst>
                                          <p:attrName>style.visibility</p:attrName>
                                        </p:attrNameLst>
                                      </p:cBhvr>
                                      <p:to>
                                        <p:strVal val="visible"/>
                                      </p:to>
                                    </p:set>
                                  </p:childTnLst>
                                </p:cTn>
                              </p:par>
                              <p:par>
                                <p:cTn id="41" presetID="6" presetClass="emph" presetSubtype="0" accel="100000" autoRev="1" fill="hold" grpId="1" nodeType="withEffect">
                                  <p:stCondLst>
                                    <p:cond delay="300"/>
                                  </p:stCondLst>
                                  <p:childTnLst>
                                    <p:animScale>
                                      <p:cBhvr>
                                        <p:cTn id="42" dur="500" fill="hold"/>
                                        <p:tgtEl>
                                          <p:spTgt spid="97"/>
                                        </p:tgtEl>
                                      </p:cBhvr>
                                      <p:by x="0" y="0"/>
                                    </p:animScale>
                                  </p:childTnLst>
                                </p:cTn>
                              </p:par>
                              <p:par>
                                <p:cTn id="43" presetID="6" presetClass="emph" presetSubtype="0" decel="100000" fill="hold" grpId="2" nodeType="withEffect">
                                  <p:stCondLst>
                                    <p:cond delay="1200"/>
                                  </p:stCondLst>
                                  <p:childTnLst>
                                    <p:animScale>
                                      <p:cBhvr>
                                        <p:cTn id="44" dur="500" fill="hold"/>
                                        <p:tgtEl>
                                          <p:spTgt spid="97"/>
                                        </p:tgtEl>
                                      </p:cBhvr>
                                      <p:by x="90000" y="90000"/>
                                    </p:animScale>
                                  </p:childTnLst>
                                </p:cTn>
                              </p:par>
                              <p:par>
                                <p:cTn id="45" presetID="1" presetClass="entr" presetSubtype="0" fill="hold" grpId="0" nodeType="withEffect">
                                  <p:stCondLst>
                                    <p:cond delay="900"/>
                                  </p:stCondLst>
                                  <p:childTnLst>
                                    <p:set>
                                      <p:cBhvr>
                                        <p:cTn id="46" dur="1" fill="hold">
                                          <p:stCondLst>
                                            <p:cond delay="0"/>
                                          </p:stCondLst>
                                        </p:cTn>
                                        <p:tgtEl>
                                          <p:spTgt spid="76"/>
                                        </p:tgtEl>
                                        <p:attrNameLst>
                                          <p:attrName>style.visibility</p:attrName>
                                        </p:attrNameLst>
                                      </p:cBhvr>
                                      <p:to>
                                        <p:strVal val="visible"/>
                                      </p:to>
                                    </p:set>
                                  </p:childTnLst>
                                </p:cTn>
                              </p:par>
                              <p:par>
                                <p:cTn id="47" presetID="6" presetClass="emph" presetSubtype="0" accel="100000" autoRev="1" fill="hold" grpId="1" nodeType="withEffect">
                                  <p:stCondLst>
                                    <p:cond delay="400"/>
                                  </p:stCondLst>
                                  <p:childTnLst>
                                    <p:animScale>
                                      <p:cBhvr>
                                        <p:cTn id="48" dur="500" fill="hold"/>
                                        <p:tgtEl>
                                          <p:spTgt spid="76"/>
                                        </p:tgtEl>
                                      </p:cBhvr>
                                      <p:by x="0" y="0"/>
                                    </p:animScale>
                                  </p:childTnLst>
                                </p:cTn>
                              </p:par>
                              <p:par>
                                <p:cTn id="49" presetID="6" presetClass="emph" presetSubtype="0" decel="100000" fill="hold" grpId="2" nodeType="withEffect">
                                  <p:stCondLst>
                                    <p:cond delay="1300"/>
                                  </p:stCondLst>
                                  <p:childTnLst>
                                    <p:animScale>
                                      <p:cBhvr>
                                        <p:cTn id="50" dur="500" fill="hold"/>
                                        <p:tgtEl>
                                          <p:spTgt spid="76"/>
                                        </p:tgtEl>
                                      </p:cBhvr>
                                      <p:by x="90000" y="90000"/>
                                    </p:animScale>
                                  </p:childTnLst>
                                </p:cTn>
                              </p:par>
                              <p:par>
                                <p:cTn id="51" presetID="1" presetClass="entr" presetSubtype="0" fill="hold" grpId="0" nodeType="withEffect">
                                  <p:stCondLst>
                                    <p:cond delay="1000"/>
                                  </p:stCondLst>
                                  <p:childTnLst>
                                    <p:set>
                                      <p:cBhvr>
                                        <p:cTn id="52" dur="1" fill="hold">
                                          <p:stCondLst>
                                            <p:cond delay="0"/>
                                          </p:stCondLst>
                                        </p:cTn>
                                        <p:tgtEl>
                                          <p:spTgt spid="78"/>
                                        </p:tgtEl>
                                        <p:attrNameLst>
                                          <p:attrName>style.visibility</p:attrName>
                                        </p:attrNameLst>
                                      </p:cBhvr>
                                      <p:to>
                                        <p:strVal val="visible"/>
                                      </p:to>
                                    </p:set>
                                  </p:childTnLst>
                                </p:cTn>
                              </p:par>
                              <p:par>
                                <p:cTn id="53" presetID="6" presetClass="emph" presetSubtype="0" accel="100000" autoRev="1" fill="hold" grpId="1" nodeType="withEffect">
                                  <p:stCondLst>
                                    <p:cond delay="500"/>
                                  </p:stCondLst>
                                  <p:childTnLst>
                                    <p:animScale>
                                      <p:cBhvr>
                                        <p:cTn id="54" dur="500" fill="hold"/>
                                        <p:tgtEl>
                                          <p:spTgt spid="78"/>
                                        </p:tgtEl>
                                      </p:cBhvr>
                                      <p:by x="0" y="0"/>
                                    </p:animScale>
                                  </p:childTnLst>
                                </p:cTn>
                              </p:par>
                              <p:par>
                                <p:cTn id="55" presetID="6" presetClass="emph" presetSubtype="0" decel="100000" fill="hold" grpId="2" nodeType="withEffect">
                                  <p:stCondLst>
                                    <p:cond delay="1400"/>
                                  </p:stCondLst>
                                  <p:childTnLst>
                                    <p:animScale>
                                      <p:cBhvr>
                                        <p:cTn id="56" dur="500" fill="hold"/>
                                        <p:tgtEl>
                                          <p:spTgt spid="78"/>
                                        </p:tgtEl>
                                      </p:cBhvr>
                                      <p:by x="90000" y="90000"/>
                                    </p:animScale>
                                  </p:childTnLst>
                                </p:cTn>
                              </p:par>
                              <p:par>
                                <p:cTn id="57" presetID="1" presetClass="entr" presetSubtype="0" fill="hold" grpId="0" nodeType="withEffect">
                                  <p:stCondLst>
                                    <p:cond delay="1100"/>
                                  </p:stCondLst>
                                  <p:childTnLst>
                                    <p:set>
                                      <p:cBhvr>
                                        <p:cTn id="58" dur="1" fill="hold">
                                          <p:stCondLst>
                                            <p:cond delay="0"/>
                                          </p:stCondLst>
                                        </p:cTn>
                                        <p:tgtEl>
                                          <p:spTgt spid="100"/>
                                        </p:tgtEl>
                                        <p:attrNameLst>
                                          <p:attrName>style.visibility</p:attrName>
                                        </p:attrNameLst>
                                      </p:cBhvr>
                                      <p:to>
                                        <p:strVal val="visible"/>
                                      </p:to>
                                    </p:set>
                                  </p:childTnLst>
                                </p:cTn>
                              </p:par>
                              <p:par>
                                <p:cTn id="59" presetID="6" presetClass="emph" presetSubtype="0" accel="100000" autoRev="1" fill="hold" grpId="1" nodeType="withEffect">
                                  <p:stCondLst>
                                    <p:cond delay="600"/>
                                  </p:stCondLst>
                                  <p:childTnLst>
                                    <p:animScale>
                                      <p:cBhvr>
                                        <p:cTn id="60" dur="500" fill="hold"/>
                                        <p:tgtEl>
                                          <p:spTgt spid="100"/>
                                        </p:tgtEl>
                                      </p:cBhvr>
                                      <p:by x="0" y="0"/>
                                    </p:animScale>
                                  </p:childTnLst>
                                </p:cTn>
                              </p:par>
                              <p:par>
                                <p:cTn id="61" presetID="6" presetClass="emph" presetSubtype="0" decel="100000" fill="hold" grpId="2" nodeType="withEffect">
                                  <p:stCondLst>
                                    <p:cond delay="1500"/>
                                  </p:stCondLst>
                                  <p:childTnLst>
                                    <p:animScale>
                                      <p:cBhvr>
                                        <p:cTn id="62" dur="500" fill="hold"/>
                                        <p:tgtEl>
                                          <p:spTgt spid="100"/>
                                        </p:tgtEl>
                                      </p:cBhvr>
                                      <p:by x="90000" y="90000"/>
                                    </p:animScale>
                                  </p:childTnLst>
                                </p:cTn>
                              </p:par>
                              <p:par>
                                <p:cTn id="63" presetID="1" presetClass="entr" presetSubtype="0" fill="hold" grpId="0" nodeType="withEffect">
                                  <p:stCondLst>
                                    <p:cond delay="1200"/>
                                  </p:stCondLst>
                                  <p:childTnLst>
                                    <p:set>
                                      <p:cBhvr>
                                        <p:cTn id="64" dur="1" fill="hold">
                                          <p:stCondLst>
                                            <p:cond delay="0"/>
                                          </p:stCondLst>
                                        </p:cTn>
                                        <p:tgtEl>
                                          <p:spTgt spid="69"/>
                                        </p:tgtEl>
                                        <p:attrNameLst>
                                          <p:attrName>style.visibility</p:attrName>
                                        </p:attrNameLst>
                                      </p:cBhvr>
                                      <p:to>
                                        <p:strVal val="visible"/>
                                      </p:to>
                                    </p:set>
                                  </p:childTnLst>
                                </p:cTn>
                              </p:par>
                              <p:par>
                                <p:cTn id="65" presetID="6" presetClass="emph" presetSubtype="0" accel="100000" autoRev="1" fill="hold" grpId="1" nodeType="withEffect">
                                  <p:stCondLst>
                                    <p:cond delay="700"/>
                                  </p:stCondLst>
                                  <p:childTnLst>
                                    <p:animScale>
                                      <p:cBhvr>
                                        <p:cTn id="66" dur="500" fill="hold"/>
                                        <p:tgtEl>
                                          <p:spTgt spid="69"/>
                                        </p:tgtEl>
                                      </p:cBhvr>
                                      <p:by x="0" y="0"/>
                                    </p:animScale>
                                  </p:childTnLst>
                                </p:cTn>
                              </p:par>
                              <p:par>
                                <p:cTn id="67" presetID="6" presetClass="emph" presetSubtype="0" decel="100000" fill="hold" grpId="2" nodeType="withEffect">
                                  <p:stCondLst>
                                    <p:cond delay="1600"/>
                                  </p:stCondLst>
                                  <p:childTnLst>
                                    <p:animScale>
                                      <p:cBhvr>
                                        <p:cTn id="68" dur="500" fill="hold"/>
                                        <p:tgtEl>
                                          <p:spTgt spid="69"/>
                                        </p:tgtEl>
                                      </p:cBhvr>
                                      <p:by x="90000" y="90000"/>
                                    </p:animScale>
                                  </p:childTnLst>
                                </p:cTn>
                              </p:par>
                              <p:par>
                                <p:cTn id="69" presetID="1" presetClass="entr" presetSubtype="0" fill="hold" grpId="0" nodeType="withEffect">
                                  <p:stCondLst>
                                    <p:cond delay="1200"/>
                                  </p:stCondLst>
                                  <p:childTnLst>
                                    <p:set>
                                      <p:cBhvr>
                                        <p:cTn id="70" dur="1" fill="hold">
                                          <p:stCondLst>
                                            <p:cond delay="0"/>
                                          </p:stCondLst>
                                        </p:cTn>
                                        <p:tgtEl>
                                          <p:spTgt spid="101"/>
                                        </p:tgtEl>
                                        <p:attrNameLst>
                                          <p:attrName>style.visibility</p:attrName>
                                        </p:attrNameLst>
                                      </p:cBhvr>
                                      <p:to>
                                        <p:strVal val="visible"/>
                                      </p:to>
                                    </p:set>
                                  </p:childTnLst>
                                </p:cTn>
                              </p:par>
                              <p:par>
                                <p:cTn id="71" presetID="6" presetClass="emph" presetSubtype="0" accel="100000" autoRev="1" fill="hold" grpId="1" nodeType="withEffect">
                                  <p:stCondLst>
                                    <p:cond delay="700"/>
                                  </p:stCondLst>
                                  <p:childTnLst>
                                    <p:animScale>
                                      <p:cBhvr>
                                        <p:cTn id="72" dur="500" fill="hold"/>
                                        <p:tgtEl>
                                          <p:spTgt spid="101"/>
                                        </p:tgtEl>
                                      </p:cBhvr>
                                      <p:by x="0" y="0"/>
                                    </p:animScale>
                                  </p:childTnLst>
                                </p:cTn>
                              </p:par>
                              <p:par>
                                <p:cTn id="73" presetID="6" presetClass="emph" presetSubtype="0" decel="100000" fill="hold" grpId="2" nodeType="withEffect">
                                  <p:stCondLst>
                                    <p:cond delay="1600"/>
                                  </p:stCondLst>
                                  <p:childTnLst>
                                    <p:animScale>
                                      <p:cBhvr>
                                        <p:cTn id="74" dur="500" fill="hold"/>
                                        <p:tgtEl>
                                          <p:spTgt spid="101"/>
                                        </p:tgtEl>
                                      </p:cBhvr>
                                      <p:by x="90000" y="90000"/>
                                    </p:animScale>
                                  </p:childTnLst>
                                </p:cTn>
                              </p:par>
                              <p:par>
                                <p:cTn id="75" presetID="1" presetClass="entr" presetSubtype="0" fill="hold" grpId="0" nodeType="withEffect">
                                  <p:stCondLst>
                                    <p:cond delay="500"/>
                                  </p:stCondLst>
                                  <p:childTnLst>
                                    <p:set>
                                      <p:cBhvr>
                                        <p:cTn id="76" dur="1" fill="hold">
                                          <p:stCondLst>
                                            <p:cond delay="0"/>
                                          </p:stCondLst>
                                        </p:cTn>
                                        <p:tgtEl>
                                          <p:spTgt spid="95"/>
                                        </p:tgtEl>
                                        <p:attrNameLst>
                                          <p:attrName>style.visibility</p:attrName>
                                        </p:attrNameLst>
                                      </p:cBhvr>
                                      <p:to>
                                        <p:strVal val="visible"/>
                                      </p:to>
                                    </p:set>
                                  </p:childTnLst>
                                </p:cTn>
                              </p:par>
                              <p:par>
                                <p:cTn id="77" presetID="6" presetClass="emph" presetSubtype="0" accel="100000" autoRev="1" fill="hold" grpId="1" nodeType="withEffect">
                                  <p:stCondLst>
                                    <p:cond delay="0"/>
                                  </p:stCondLst>
                                  <p:childTnLst>
                                    <p:animScale>
                                      <p:cBhvr>
                                        <p:cTn id="78" dur="500" fill="hold"/>
                                        <p:tgtEl>
                                          <p:spTgt spid="95"/>
                                        </p:tgtEl>
                                      </p:cBhvr>
                                      <p:by x="0" y="0"/>
                                    </p:animScale>
                                  </p:childTnLst>
                                </p:cTn>
                              </p:par>
                              <p:par>
                                <p:cTn id="79" presetID="6" presetClass="emph" presetSubtype="0" decel="100000" fill="hold" grpId="2" nodeType="withEffect">
                                  <p:stCondLst>
                                    <p:cond delay="900"/>
                                  </p:stCondLst>
                                  <p:childTnLst>
                                    <p:animScale>
                                      <p:cBhvr>
                                        <p:cTn id="80" dur="500" fill="hold"/>
                                        <p:tgtEl>
                                          <p:spTgt spid="95"/>
                                        </p:tgtEl>
                                      </p:cBhvr>
                                      <p:by x="90000" y="90000"/>
                                    </p:animScale>
                                  </p:childTnLst>
                                </p:cTn>
                              </p:par>
                              <p:par>
                                <p:cTn id="81" presetID="1" presetClass="entr" presetSubtype="0" fill="hold" grpId="0" nodeType="withEffect">
                                  <p:stCondLst>
                                    <p:cond delay="700"/>
                                  </p:stCondLst>
                                  <p:childTnLst>
                                    <p:set>
                                      <p:cBhvr>
                                        <p:cTn id="82" dur="1" fill="hold">
                                          <p:stCondLst>
                                            <p:cond delay="0"/>
                                          </p:stCondLst>
                                        </p:cTn>
                                        <p:tgtEl>
                                          <p:spTgt spid="102"/>
                                        </p:tgtEl>
                                        <p:attrNameLst>
                                          <p:attrName>style.visibility</p:attrName>
                                        </p:attrNameLst>
                                      </p:cBhvr>
                                      <p:to>
                                        <p:strVal val="visible"/>
                                      </p:to>
                                    </p:set>
                                  </p:childTnLst>
                                </p:cTn>
                              </p:par>
                              <p:par>
                                <p:cTn id="83" presetID="6" presetClass="emph" presetSubtype="0" accel="100000" autoRev="1" fill="hold" grpId="1" nodeType="withEffect">
                                  <p:stCondLst>
                                    <p:cond delay="200"/>
                                  </p:stCondLst>
                                  <p:childTnLst>
                                    <p:animScale>
                                      <p:cBhvr>
                                        <p:cTn id="84" dur="500" fill="hold"/>
                                        <p:tgtEl>
                                          <p:spTgt spid="102"/>
                                        </p:tgtEl>
                                      </p:cBhvr>
                                      <p:by x="0" y="0"/>
                                    </p:animScale>
                                  </p:childTnLst>
                                </p:cTn>
                              </p:par>
                              <p:par>
                                <p:cTn id="85" presetID="6" presetClass="emph" presetSubtype="0" decel="100000" fill="hold" grpId="2" nodeType="withEffect">
                                  <p:stCondLst>
                                    <p:cond delay="1100"/>
                                  </p:stCondLst>
                                  <p:childTnLst>
                                    <p:animScale>
                                      <p:cBhvr>
                                        <p:cTn id="86" dur="500" fill="hold"/>
                                        <p:tgtEl>
                                          <p:spTgt spid="102"/>
                                        </p:tgtEl>
                                      </p:cBhvr>
                                      <p:by x="90000" y="90000"/>
                                    </p:animScale>
                                  </p:childTnLst>
                                </p:cTn>
                              </p:par>
                              <p:par>
                                <p:cTn id="87" presetID="1" presetClass="entr" presetSubtype="0" fill="hold" grpId="0" nodeType="withEffect">
                                  <p:stCondLst>
                                    <p:cond delay="1300"/>
                                  </p:stCondLst>
                                  <p:childTnLst>
                                    <p:set>
                                      <p:cBhvr>
                                        <p:cTn id="88" dur="1" fill="hold">
                                          <p:stCondLst>
                                            <p:cond delay="0"/>
                                          </p:stCondLst>
                                        </p:cTn>
                                        <p:tgtEl>
                                          <p:spTgt spid="64"/>
                                        </p:tgtEl>
                                        <p:attrNameLst>
                                          <p:attrName>style.visibility</p:attrName>
                                        </p:attrNameLst>
                                      </p:cBhvr>
                                      <p:to>
                                        <p:strVal val="visible"/>
                                      </p:to>
                                    </p:set>
                                  </p:childTnLst>
                                </p:cTn>
                              </p:par>
                              <p:par>
                                <p:cTn id="89" presetID="6" presetClass="emph" presetSubtype="0" accel="100000" autoRev="1" fill="hold" grpId="1" nodeType="withEffect">
                                  <p:stCondLst>
                                    <p:cond delay="800"/>
                                  </p:stCondLst>
                                  <p:childTnLst>
                                    <p:animScale>
                                      <p:cBhvr>
                                        <p:cTn id="90" dur="500" fill="hold"/>
                                        <p:tgtEl>
                                          <p:spTgt spid="64"/>
                                        </p:tgtEl>
                                      </p:cBhvr>
                                      <p:by x="0" y="0"/>
                                    </p:animScale>
                                  </p:childTnLst>
                                </p:cTn>
                              </p:par>
                              <p:par>
                                <p:cTn id="91" presetID="6" presetClass="emph" presetSubtype="0" decel="100000" fill="hold" grpId="2" nodeType="withEffect">
                                  <p:stCondLst>
                                    <p:cond delay="1700"/>
                                  </p:stCondLst>
                                  <p:childTnLst>
                                    <p:animScale>
                                      <p:cBhvr>
                                        <p:cTn id="92" dur="500" fill="hold"/>
                                        <p:tgtEl>
                                          <p:spTgt spid="64"/>
                                        </p:tgtEl>
                                      </p:cBhvr>
                                      <p:by x="90000" y="90000"/>
                                    </p:animScale>
                                  </p:childTnLst>
                                </p:cTn>
                              </p:par>
                              <p:par>
                                <p:cTn id="93" presetID="1" presetClass="entr" presetSubtype="0" fill="hold" grpId="0" nodeType="withEffect">
                                  <p:stCondLst>
                                    <p:cond delay="1300"/>
                                  </p:stCondLst>
                                  <p:childTnLst>
                                    <p:set>
                                      <p:cBhvr>
                                        <p:cTn id="94" dur="1" fill="hold">
                                          <p:stCondLst>
                                            <p:cond delay="0"/>
                                          </p:stCondLst>
                                        </p:cTn>
                                        <p:tgtEl>
                                          <p:spTgt spid="3"/>
                                        </p:tgtEl>
                                        <p:attrNameLst>
                                          <p:attrName>style.visibility</p:attrName>
                                        </p:attrNameLst>
                                      </p:cBhvr>
                                      <p:to>
                                        <p:strVal val="visible"/>
                                      </p:to>
                                    </p:set>
                                  </p:childTnLst>
                                </p:cTn>
                              </p:par>
                              <p:par>
                                <p:cTn id="95" presetID="6" presetClass="emph" presetSubtype="0" accel="100000" autoRev="1" fill="hold" grpId="1" nodeType="withEffect">
                                  <p:stCondLst>
                                    <p:cond delay="800"/>
                                  </p:stCondLst>
                                  <p:childTnLst>
                                    <p:animScale>
                                      <p:cBhvr>
                                        <p:cTn id="96" dur="500" fill="hold"/>
                                        <p:tgtEl>
                                          <p:spTgt spid="3"/>
                                        </p:tgtEl>
                                      </p:cBhvr>
                                      <p:by x="0" y="0"/>
                                    </p:animScale>
                                  </p:childTnLst>
                                </p:cTn>
                              </p:par>
                              <p:par>
                                <p:cTn id="97" presetID="6" presetClass="emph" presetSubtype="0" decel="100000" fill="hold" grpId="2" nodeType="withEffect">
                                  <p:stCondLst>
                                    <p:cond delay="1700"/>
                                  </p:stCondLst>
                                  <p:childTnLst>
                                    <p:animScale>
                                      <p:cBhvr>
                                        <p:cTn id="98" dur="500" fill="hold"/>
                                        <p:tgtEl>
                                          <p:spTgt spid="3"/>
                                        </p:tgtEl>
                                      </p:cBhvr>
                                      <p:by x="90000" y="90000"/>
                                    </p:animScale>
                                  </p:childTnLst>
                                </p:cTn>
                              </p:par>
                              <p:par>
                                <p:cTn id="99" presetID="1" presetClass="entr" presetSubtype="0" fill="hold" grpId="0" nodeType="withEffect">
                                  <p:stCondLst>
                                    <p:cond delay="1400"/>
                                  </p:stCondLst>
                                  <p:childTnLst>
                                    <p:set>
                                      <p:cBhvr>
                                        <p:cTn id="100" dur="1" fill="hold">
                                          <p:stCondLst>
                                            <p:cond delay="0"/>
                                          </p:stCondLst>
                                        </p:cTn>
                                        <p:tgtEl>
                                          <p:spTgt spid="71"/>
                                        </p:tgtEl>
                                        <p:attrNameLst>
                                          <p:attrName>style.visibility</p:attrName>
                                        </p:attrNameLst>
                                      </p:cBhvr>
                                      <p:to>
                                        <p:strVal val="visible"/>
                                      </p:to>
                                    </p:set>
                                  </p:childTnLst>
                                </p:cTn>
                              </p:par>
                              <p:par>
                                <p:cTn id="101" presetID="6" presetClass="emph" presetSubtype="0" accel="100000" autoRev="1" fill="hold" grpId="1" nodeType="withEffect">
                                  <p:stCondLst>
                                    <p:cond delay="900"/>
                                  </p:stCondLst>
                                  <p:childTnLst>
                                    <p:animScale>
                                      <p:cBhvr>
                                        <p:cTn id="102" dur="500" fill="hold"/>
                                        <p:tgtEl>
                                          <p:spTgt spid="71"/>
                                        </p:tgtEl>
                                      </p:cBhvr>
                                      <p:by x="0" y="0"/>
                                    </p:animScale>
                                  </p:childTnLst>
                                </p:cTn>
                              </p:par>
                              <p:par>
                                <p:cTn id="103" presetID="6" presetClass="emph" presetSubtype="0" decel="100000" fill="hold" grpId="2" nodeType="withEffect">
                                  <p:stCondLst>
                                    <p:cond delay="1800"/>
                                  </p:stCondLst>
                                  <p:childTnLst>
                                    <p:animScale>
                                      <p:cBhvr>
                                        <p:cTn id="104" dur="500" fill="hold"/>
                                        <p:tgtEl>
                                          <p:spTgt spid="71"/>
                                        </p:tgtEl>
                                      </p:cBhvr>
                                      <p:by x="90000" y="90000"/>
                                    </p:animScale>
                                  </p:childTnLst>
                                </p:cTn>
                              </p:par>
                              <p:par>
                                <p:cTn id="105" presetID="1" presetClass="entr" presetSubtype="0" fill="hold" grpId="0" nodeType="withEffect">
                                  <p:stCondLst>
                                    <p:cond delay="800"/>
                                  </p:stCondLst>
                                  <p:childTnLst>
                                    <p:set>
                                      <p:cBhvr>
                                        <p:cTn id="106" dur="1" fill="hold">
                                          <p:stCondLst>
                                            <p:cond delay="0"/>
                                          </p:stCondLst>
                                        </p:cTn>
                                        <p:tgtEl>
                                          <p:spTgt spid="74"/>
                                        </p:tgtEl>
                                        <p:attrNameLst>
                                          <p:attrName>style.visibility</p:attrName>
                                        </p:attrNameLst>
                                      </p:cBhvr>
                                      <p:to>
                                        <p:strVal val="visible"/>
                                      </p:to>
                                    </p:set>
                                  </p:childTnLst>
                                </p:cTn>
                              </p:par>
                              <p:par>
                                <p:cTn id="107" presetID="6" presetClass="emph" presetSubtype="0" accel="100000" autoRev="1" fill="hold" grpId="1" nodeType="withEffect">
                                  <p:stCondLst>
                                    <p:cond delay="300"/>
                                  </p:stCondLst>
                                  <p:childTnLst>
                                    <p:animScale>
                                      <p:cBhvr>
                                        <p:cTn id="108" dur="500" fill="hold"/>
                                        <p:tgtEl>
                                          <p:spTgt spid="74"/>
                                        </p:tgtEl>
                                      </p:cBhvr>
                                      <p:by x="0" y="0"/>
                                    </p:animScale>
                                  </p:childTnLst>
                                </p:cTn>
                              </p:par>
                              <p:par>
                                <p:cTn id="109" presetID="6" presetClass="emph" presetSubtype="0" decel="100000" fill="hold" grpId="2" nodeType="withEffect">
                                  <p:stCondLst>
                                    <p:cond delay="1200"/>
                                  </p:stCondLst>
                                  <p:childTnLst>
                                    <p:animScale>
                                      <p:cBhvr>
                                        <p:cTn id="110" dur="500" fill="hold"/>
                                        <p:tgtEl>
                                          <p:spTgt spid="74"/>
                                        </p:tgtEl>
                                      </p:cBhvr>
                                      <p:by x="90000" y="90000"/>
                                    </p:animScale>
                                  </p:childTnLst>
                                </p:cTn>
                              </p:par>
                              <p:par>
                                <p:cTn id="111" presetID="1" presetClass="entr" presetSubtype="0" fill="hold" grpId="0" nodeType="withEffect">
                                  <p:stCondLst>
                                    <p:cond delay="700"/>
                                  </p:stCondLst>
                                  <p:childTnLst>
                                    <p:set>
                                      <p:cBhvr>
                                        <p:cTn id="112" dur="1" fill="hold">
                                          <p:stCondLst>
                                            <p:cond delay="0"/>
                                          </p:stCondLst>
                                        </p:cTn>
                                        <p:tgtEl>
                                          <p:spTgt spid="77"/>
                                        </p:tgtEl>
                                        <p:attrNameLst>
                                          <p:attrName>style.visibility</p:attrName>
                                        </p:attrNameLst>
                                      </p:cBhvr>
                                      <p:to>
                                        <p:strVal val="visible"/>
                                      </p:to>
                                    </p:set>
                                  </p:childTnLst>
                                </p:cTn>
                              </p:par>
                              <p:par>
                                <p:cTn id="113" presetID="6" presetClass="emph" presetSubtype="0" accel="100000" autoRev="1" fill="hold" grpId="1" nodeType="withEffect">
                                  <p:stCondLst>
                                    <p:cond delay="200"/>
                                  </p:stCondLst>
                                  <p:childTnLst>
                                    <p:animScale>
                                      <p:cBhvr>
                                        <p:cTn id="114" dur="500" fill="hold"/>
                                        <p:tgtEl>
                                          <p:spTgt spid="77"/>
                                        </p:tgtEl>
                                      </p:cBhvr>
                                      <p:by x="0" y="0"/>
                                    </p:animScale>
                                  </p:childTnLst>
                                </p:cTn>
                              </p:par>
                              <p:par>
                                <p:cTn id="115" presetID="6" presetClass="emph" presetSubtype="0" decel="100000" fill="hold" grpId="2" nodeType="withEffect">
                                  <p:stCondLst>
                                    <p:cond delay="1100"/>
                                  </p:stCondLst>
                                  <p:childTnLst>
                                    <p:animScale>
                                      <p:cBhvr>
                                        <p:cTn id="116" dur="500" fill="hold"/>
                                        <p:tgtEl>
                                          <p:spTgt spid="77"/>
                                        </p:tgtEl>
                                      </p:cBhvr>
                                      <p:by x="90000" y="90000"/>
                                    </p:animScale>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fade">
                                      <p:cBhvr>
                                        <p:cTn id="121" dur="500"/>
                                        <p:tgtEl>
                                          <p:spTgt spid="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500"/>
                                        <p:tgtEl>
                                          <p:spTgt spid="25"/>
                                        </p:tgtEl>
                                      </p:cBhvr>
                                    </p:animEffect>
                                  </p:childTnLst>
                                </p:cTn>
                              </p:par>
                              <p:par>
                                <p:cTn id="125" presetID="42" presetClass="path" presetSubtype="0" decel="100000" fill="hold" grpId="1" nodeType="withEffect">
                                  <p:stCondLst>
                                    <p:cond delay="0"/>
                                  </p:stCondLst>
                                  <p:childTnLst>
                                    <p:animMotion origin="layout" path="M 0 -3.71312E-6 L 0 0.02157 " pathEditMode="relative" rAng="0" ptsTypes="AA">
                                      <p:cBhvr>
                                        <p:cTn id="126" dur="750" spd="-100000" fill="hold"/>
                                        <p:tgtEl>
                                          <p:spTgt spid="25"/>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100" grpId="0" animBg="1"/>
      <p:bldP spid="100" grpId="1" animBg="1"/>
      <p:bldP spid="100" grpId="2" animBg="1"/>
      <p:bldP spid="3" grpId="0" animBg="1"/>
      <p:bldP spid="3" grpId="1" animBg="1"/>
      <p:bldP spid="3" grpId="2" animBg="1"/>
      <p:bldP spid="76" grpId="0" animBg="1"/>
      <p:bldP spid="76" grpId="1" animBg="1"/>
      <p:bldP spid="76" grpId="2" animBg="1"/>
      <p:bldP spid="74" grpId="0" animBg="1"/>
      <p:bldP spid="74" grpId="1" animBg="1"/>
      <p:bldP spid="74" grpId="2" animBg="1"/>
      <p:bldP spid="77" grpId="0" animBg="1"/>
      <p:bldP spid="77" grpId="1" animBg="1"/>
      <p:bldP spid="77" grpId="2" animBg="1"/>
      <p:bldP spid="70" grpId="0" animBg="1"/>
      <p:bldP spid="70" grpId="1" animBg="1"/>
      <p:bldP spid="70" grpId="2" animBg="1"/>
      <p:bldP spid="97" grpId="0" animBg="1"/>
      <p:bldP spid="97" grpId="1" animBg="1"/>
      <p:bldP spid="97" grpId="2" animBg="1"/>
      <p:bldP spid="99" grpId="0" animBg="1"/>
      <p:bldP spid="99" grpId="1" animBg="1"/>
      <p:bldP spid="99" grpId="2" animBg="1"/>
      <p:bldP spid="102" grpId="0" animBg="1"/>
      <p:bldP spid="102" grpId="1" animBg="1"/>
      <p:bldP spid="102" grpId="2" animBg="1"/>
      <p:bldP spid="65" grpId="0" animBg="1"/>
      <p:bldP spid="65" grpId="1" animBg="1"/>
      <p:bldP spid="65" grpId="2" animBg="1"/>
      <p:bldP spid="57" grpId="0" animBg="1"/>
      <p:bldP spid="57" grpId="1" animBg="1"/>
      <p:bldP spid="57" grpId="2" animBg="1"/>
      <p:bldP spid="64" grpId="0" animBg="1"/>
      <p:bldP spid="64" grpId="1" animBg="1"/>
      <p:bldP spid="64" grpId="2" animBg="1"/>
      <p:bldP spid="95" grpId="0" animBg="1"/>
      <p:bldP spid="95" grpId="1" animBg="1"/>
      <p:bldP spid="95" grpId="2" animBg="1"/>
      <p:bldP spid="78" grpId="0" animBg="1"/>
      <p:bldP spid="78" grpId="1" animBg="1"/>
      <p:bldP spid="78" grpId="2" animBg="1"/>
      <p:bldP spid="71" grpId="0" animBg="1"/>
      <p:bldP spid="71" grpId="1" animBg="1"/>
      <p:bldP spid="71" grpId="2" animBg="1"/>
      <p:bldP spid="69" grpId="0" animBg="1"/>
      <p:bldP spid="69" grpId="1" animBg="1"/>
      <p:bldP spid="69" grpId="2" animBg="1"/>
      <p:bldP spid="101" grpId="0" animBg="1"/>
      <p:bldP spid="101" grpId="1" animBg="1"/>
      <p:bldP spid="101" grpId="2" animBg="1"/>
      <p:bldP spid="8" grpId="0" animBg="1"/>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reeform 154" hidden="1">
            <a:extLst>
              <a:ext uri="{FF2B5EF4-FFF2-40B4-BE49-F238E27FC236}">
                <a16:creationId xmlns:a16="http://schemas.microsoft.com/office/drawing/2014/main" id="{517C19F1-CE01-4B4D-B74D-FD34A811E8D0}"/>
              </a:ext>
            </a:extLst>
          </p:cNvPr>
          <p:cNvSpPr>
            <a:spLocks/>
          </p:cNvSpPr>
          <p:nvPr/>
        </p:nvSpPr>
        <p:spPr bwMode="auto">
          <a:xfrm>
            <a:off x="1754672" y="444851"/>
            <a:ext cx="9217454" cy="5837632"/>
          </a:xfrm>
          <a:custGeom>
            <a:avLst/>
            <a:gdLst>
              <a:gd name="T0" fmla="*/ 61 w 76"/>
              <a:gd name="T1" fmla="*/ 14 h 48"/>
              <a:gd name="T2" fmla="*/ 43 w 76"/>
              <a:gd name="T3" fmla="*/ 0 h 48"/>
              <a:gd name="T4" fmla="*/ 25 w 76"/>
              <a:gd name="T5" fmla="*/ 12 h 48"/>
              <a:gd name="T6" fmla="*/ 19 w 76"/>
              <a:gd name="T7" fmla="*/ 9 h 48"/>
              <a:gd name="T8" fmla="*/ 10 w 76"/>
              <a:gd name="T9" fmla="*/ 19 h 48"/>
              <a:gd name="T10" fmla="*/ 10 w 76"/>
              <a:gd name="T11" fmla="*/ 20 h 48"/>
              <a:gd name="T12" fmla="*/ 0 w 76"/>
              <a:gd name="T13" fmla="*/ 33 h 48"/>
              <a:gd name="T14" fmla="*/ 14 w 76"/>
              <a:gd name="T15" fmla="*/ 48 h 48"/>
              <a:gd name="T16" fmla="*/ 59 w 76"/>
              <a:gd name="T17" fmla="*/ 48 h 48"/>
              <a:gd name="T18" fmla="*/ 76 w 76"/>
              <a:gd name="T19" fmla="*/ 31 h 48"/>
              <a:gd name="T20" fmla="*/ 61 w 76"/>
              <a:gd name="T2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48">
                <a:moveTo>
                  <a:pt x="61" y="14"/>
                </a:moveTo>
                <a:cubicBezTo>
                  <a:pt x="59" y="6"/>
                  <a:pt x="52" y="0"/>
                  <a:pt x="43" y="0"/>
                </a:cubicBezTo>
                <a:cubicBezTo>
                  <a:pt x="35" y="0"/>
                  <a:pt x="28" y="5"/>
                  <a:pt x="25" y="12"/>
                </a:cubicBezTo>
                <a:cubicBezTo>
                  <a:pt x="24" y="10"/>
                  <a:pt x="21" y="9"/>
                  <a:pt x="19" y="9"/>
                </a:cubicBezTo>
                <a:cubicBezTo>
                  <a:pt x="14" y="9"/>
                  <a:pt x="10" y="13"/>
                  <a:pt x="10" y="19"/>
                </a:cubicBezTo>
                <a:cubicBezTo>
                  <a:pt x="10" y="19"/>
                  <a:pt x="10" y="19"/>
                  <a:pt x="10" y="20"/>
                </a:cubicBezTo>
                <a:cubicBezTo>
                  <a:pt x="4" y="21"/>
                  <a:pt x="0" y="27"/>
                  <a:pt x="0" y="33"/>
                </a:cubicBezTo>
                <a:cubicBezTo>
                  <a:pt x="0" y="41"/>
                  <a:pt x="6" y="48"/>
                  <a:pt x="14" y="48"/>
                </a:cubicBezTo>
                <a:cubicBezTo>
                  <a:pt x="59" y="48"/>
                  <a:pt x="59" y="48"/>
                  <a:pt x="59" y="48"/>
                </a:cubicBezTo>
                <a:cubicBezTo>
                  <a:pt x="69" y="48"/>
                  <a:pt x="76" y="40"/>
                  <a:pt x="76" y="31"/>
                </a:cubicBezTo>
                <a:cubicBezTo>
                  <a:pt x="76" y="22"/>
                  <a:pt x="69" y="15"/>
                  <a:pt x="61" y="14"/>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Segoe UI"/>
            </a:endParaRPr>
          </a:p>
        </p:txBody>
      </p:sp>
      <p:grpSp>
        <p:nvGrpSpPr>
          <p:cNvPr id="3" name="Group 2">
            <a:extLst>
              <a:ext uri="{FF2B5EF4-FFF2-40B4-BE49-F238E27FC236}">
                <a16:creationId xmlns:a16="http://schemas.microsoft.com/office/drawing/2014/main" id="{6E8BBDED-24E5-4507-952A-67F4947970F0}"/>
              </a:ext>
            </a:extLst>
          </p:cNvPr>
          <p:cNvGrpSpPr/>
          <p:nvPr/>
        </p:nvGrpSpPr>
        <p:grpSpPr>
          <a:xfrm>
            <a:off x="286896" y="2058987"/>
            <a:ext cx="2926080" cy="2251843"/>
            <a:chOff x="286896" y="2058987"/>
            <a:chExt cx="2926080" cy="2251843"/>
          </a:xfrm>
        </p:grpSpPr>
        <p:sp>
          <p:nvSpPr>
            <p:cNvPr id="28" name="Stopwatch_E916" title="Icon of a stopwatch">
              <a:extLst>
                <a:ext uri="{FF2B5EF4-FFF2-40B4-BE49-F238E27FC236}">
                  <a16:creationId xmlns:a16="http://schemas.microsoft.com/office/drawing/2014/main" id="{85C98A54-4E10-4F5B-AD5D-86487F9DC838}"/>
                </a:ext>
              </a:extLst>
            </p:cNvPr>
            <p:cNvSpPr>
              <a:spLocks noChangeAspect="1" noEditPoints="1"/>
            </p:cNvSpPr>
            <p:nvPr/>
          </p:nvSpPr>
          <p:spPr bwMode="auto">
            <a:xfrm>
              <a:off x="472791" y="2058987"/>
              <a:ext cx="465217" cy="536848"/>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2" name="TextBox 131">
              <a:extLst>
                <a:ext uri="{FF2B5EF4-FFF2-40B4-BE49-F238E27FC236}">
                  <a16:creationId xmlns:a16="http://schemas.microsoft.com/office/drawing/2014/main" id="{1491CE11-8BA8-4929-9F5F-386631002AA6}"/>
                </a:ext>
              </a:extLst>
            </p:cNvPr>
            <p:cNvSpPr txBox="1"/>
            <p:nvPr/>
          </p:nvSpPr>
          <p:spPr>
            <a:xfrm>
              <a:off x="286896" y="2865267"/>
              <a:ext cx="2926080" cy="794064"/>
            </a:xfrm>
            <a:prstGeom prst="rect">
              <a:avLst/>
            </a:prstGeom>
            <a:noFill/>
          </p:spPr>
          <p:txBody>
            <a:bodyPr wrap="square" lIns="182880" tIns="146304" rIns="182880" bIns="146304" rtlCol="0">
              <a:spAutoFit/>
            </a:bodyPr>
            <a:lstStyle/>
            <a:p>
              <a:pP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Investigate and remediate threats</a:t>
              </a:r>
            </a:p>
          </p:txBody>
        </p:sp>
        <p:sp>
          <p:nvSpPr>
            <p:cNvPr id="4" name="Rectangle 3">
              <a:extLst>
                <a:ext uri="{FF2B5EF4-FFF2-40B4-BE49-F238E27FC236}">
                  <a16:creationId xmlns:a16="http://schemas.microsoft.com/office/drawing/2014/main" id="{F0998604-CF9A-4EC4-AB77-EEAF55A6ECBB}"/>
                </a:ext>
              </a:extLst>
            </p:cNvPr>
            <p:cNvSpPr/>
            <p:nvPr/>
          </p:nvSpPr>
          <p:spPr>
            <a:xfrm>
              <a:off x="286896" y="3558316"/>
              <a:ext cx="2926080" cy="752514"/>
            </a:xfrm>
            <a:prstGeom prst="rect">
              <a:avLst/>
            </a:prstGeom>
          </p:spPr>
          <p:txBody>
            <a:bodyPr wrap="square" lIns="182880" tIns="146304" rIns="182880" bIns="146304">
              <a:spAutoFit/>
            </a:bodyPr>
            <a:lstStyle/>
            <a:p>
              <a:pPr defTabSz="932239">
                <a:lnSpc>
                  <a:spcPct val="90000"/>
                </a:lnSpc>
              </a:pP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We do the investigation and remediation faster than anyone, </a:t>
              </a:r>
              <a:b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and we do it at scale.</a:t>
              </a:r>
            </a:p>
          </p:txBody>
        </p:sp>
      </p:grpSp>
      <p:grpSp>
        <p:nvGrpSpPr>
          <p:cNvPr id="7" name="Group 6">
            <a:extLst>
              <a:ext uri="{FF2B5EF4-FFF2-40B4-BE49-F238E27FC236}">
                <a16:creationId xmlns:a16="http://schemas.microsoft.com/office/drawing/2014/main" id="{3610989C-AB01-495A-AA70-7074CE103DD1}"/>
              </a:ext>
            </a:extLst>
          </p:cNvPr>
          <p:cNvGrpSpPr/>
          <p:nvPr/>
        </p:nvGrpSpPr>
        <p:grpSpPr>
          <a:xfrm>
            <a:off x="6255918" y="2058988"/>
            <a:ext cx="2926080" cy="2556540"/>
            <a:chOff x="6255918" y="2058988"/>
            <a:chExt cx="2926080" cy="2556540"/>
          </a:xfrm>
        </p:grpSpPr>
        <p:sp>
          <p:nvSpPr>
            <p:cNvPr id="30" name="Diagnostic_E9D9" title="Icon of a heartbeat inside of a box">
              <a:extLst>
                <a:ext uri="{FF2B5EF4-FFF2-40B4-BE49-F238E27FC236}">
                  <a16:creationId xmlns:a16="http://schemas.microsoft.com/office/drawing/2014/main" id="{7C0FB96A-700C-4463-A916-FB238D9EC709}"/>
                </a:ext>
              </a:extLst>
            </p:cNvPr>
            <p:cNvSpPr>
              <a:spLocks noChangeAspect="1" noEditPoints="1"/>
            </p:cNvSpPr>
            <p:nvPr/>
          </p:nvSpPr>
          <p:spPr bwMode="auto">
            <a:xfrm>
              <a:off x="6464992" y="2058988"/>
              <a:ext cx="536584" cy="536847"/>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TextBox 129">
              <a:extLst>
                <a:ext uri="{FF2B5EF4-FFF2-40B4-BE49-F238E27FC236}">
                  <a16:creationId xmlns:a16="http://schemas.microsoft.com/office/drawing/2014/main" id="{D8E37A18-A100-4713-8B6C-69C943DD74C2}"/>
                </a:ext>
              </a:extLst>
            </p:cNvPr>
            <p:cNvSpPr txBox="1"/>
            <p:nvPr/>
          </p:nvSpPr>
          <p:spPr>
            <a:xfrm>
              <a:off x="6255918" y="2865267"/>
              <a:ext cx="2926080" cy="794064"/>
            </a:xfrm>
            <a:prstGeom prst="rect">
              <a:avLst/>
            </a:prstGeom>
            <a:noFill/>
          </p:spPr>
          <p:txBody>
            <a:bodyPr wrap="square" lIns="182880" tIns="146304" rIns="182880" bIns="146304" rtlCol="0">
              <a:spAutoFit/>
            </a:bodyPr>
            <a:lstStyle/>
            <a:p>
              <a:pP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Cyber analyst </a:t>
              </a:r>
              <a:b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b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logic at scale</a:t>
              </a:r>
            </a:p>
          </p:txBody>
        </p:sp>
        <p:sp>
          <p:nvSpPr>
            <p:cNvPr id="18" name="Rectangle 17">
              <a:extLst>
                <a:ext uri="{FF2B5EF4-FFF2-40B4-BE49-F238E27FC236}">
                  <a16:creationId xmlns:a16="http://schemas.microsoft.com/office/drawing/2014/main" id="{22C9781A-BEA4-465E-A5B7-B8D7B80B4F3B}"/>
                </a:ext>
              </a:extLst>
            </p:cNvPr>
            <p:cNvSpPr/>
            <p:nvPr/>
          </p:nvSpPr>
          <p:spPr>
            <a:xfrm>
              <a:off x="6255918" y="3558316"/>
              <a:ext cx="2926080" cy="1057212"/>
            </a:xfrm>
            <a:prstGeom prst="rect">
              <a:avLst/>
            </a:prstGeom>
          </p:spPr>
          <p:txBody>
            <a:bodyPr wrap="square" lIns="182880" tIns="146304" rIns="182880" bIns="146304">
              <a:spAutoFit/>
            </a:bodyPr>
            <a:lstStyle/>
            <a:p>
              <a:pPr defTabSz="932239">
                <a:lnSpc>
                  <a:spcPct val="90000"/>
                </a:lnSpc>
              </a:pP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Automatically investigates alerts </a:t>
              </a:r>
              <a:b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to determine the appropriate </a:t>
              </a:r>
              <a:b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course of action. Multiple parallel investigations to resolve the full extent of a breach.</a:t>
              </a:r>
            </a:p>
          </p:txBody>
        </p:sp>
      </p:grpSp>
      <p:cxnSp>
        <p:nvCxnSpPr>
          <p:cNvPr id="20" name="Straight Connector 19">
            <a:extLst>
              <a:ext uri="{FF2B5EF4-FFF2-40B4-BE49-F238E27FC236}">
                <a16:creationId xmlns:a16="http://schemas.microsoft.com/office/drawing/2014/main" id="{1D37D4A5-27F8-46C8-9C4E-4DD150ECEAB1}"/>
              </a:ext>
            </a:extLst>
          </p:cNvPr>
          <p:cNvCxnSpPr>
            <a:cxnSpLocks/>
          </p:cNvCxnSpPr>
          <p:nvPr/>
        </p:nvCxnSpPr>
        <p:spPr>
          <a:xfrm flipH="1">
            <a:off x="958803" y="5308766"/>
            <a:ext cx="10513315" cy="0"/>
          </a:xfrm>
          <a:prstGeom prst="line">
            <a:avLst/>
          </a:prstGeom>
          <a:noFill/>
          <a:ln w="15875" cap="flat" cmpd="sng" algn="ctr">
            <a:solidFill>
              <a:srgbClr val="D9D9D9"/>
            </a:solidFill>
            <a:prstDash val="solid"/>
            <a:headEnd type="none"/>
            <a:tailEnd type="none"/>
          </a:ln>
          <a:effectLst/>
        </p:spPr>
      </p:cxnSp>
      <p:sp>
        <p:nvSpPr>
          <p:cNvPr id="21" name="Rectangle 20">
            <a:extLst>
              <a:ext uri="{FF2B5EF4-FFF2-40B4-BE49-F238E27FC236}">
                <a16:creationId xmlns:a16="http://schemas.microsoft.com/office/drawing/2014/main" id="{D8C6665C-7940-41A1-83AD-B8493E690B5F}"/>
              </a:ext>
            </a:extLst>
          </p:cNvPr>
          <p:cNvSpPr/>
          <p:nvPr/>
        </p:nvSpPr>
        <p:spPr>
          <a:xfrm>
            <a:off x="3104574" y="5135481"/>
            <a:ext cx="6221772" cy="346570"/>
          </a:xfrm>
          <a:prstGeom prst="rect">
            <a:avLst/>
          </a:prstGeom>
          <a:solidFill>
            <a:srgbClr val="F8F8F8"/>
          </a:solidFill>
        </p:spPr>
        <p:txBody>
          <a:bodyPr wrap="square" rtlCol="0" anchor="ctr">
            <a:spAutoFit/>
          </a:bodyPr>
          <a:lstStyle/>
          <a:p>
            <a:pPr algn="ctr" defTabSz="932472" fontAlgn="base">
              <a:lnSpc>
                <a:spcPct val="90000"/>
              </a:lnSpc>
              <a:spcBef>
                <a:spcPct val="0"/>
              </a:spcBef>
              <a:spcAft>
                <a:spcPct val="0"/>
              </a:spcAft>
            </a:pPr>
            <a:r>
              <a:rPr lang="en-US" kern="0" spc="120" dirty="0">
                <a:gradFill>
                  <a:gsLst>
                    <a:gs pos="0">
                      <a:schemeClr val="tx2"/>
                    </a:gs>
                    <a:gs pos="100000">
                      <a:schemeClr val="tx2"/>
                    </a:gs>
                  </a:gsLst>
                  <a:lin ang="16200000" scaled="1"/>
                </a:gradFill>
                <a:latin typeface="Segoe UI Semilight" panose="020B0402040204020203" pitchFamily="34" charset="0"/>
                <a:ea typeface="ＭＳ Ｐゴシック" charset="0"/>
                <a:cs typeface="Segoe UI Semilight" panose="020B0402040204020203" pitchFamily="34" charset="0"/>
              </a:rPr>
              <a:t>Going from alert to remediation in minutes at scale</a:t>
            </a:r>
          </a:p>
        </p:txBody>
      </p:sp>
      <p:sp>
        <p:nvSpPr>
          <p:cNvPr id="2" name="Title 1">
            <a:extLst>
              <a:ext uri="{FF2B5EF4-FFF2-40B4-BE49-F238E27FC236}">
                <a16:creationId xmlns:a16="http://schemas.microsoft.com/office/drawing/2014/main" id="{8BEBBA96-8E0E-4F23-98EC-90E7B31EA4E1}"/>
              </a:ext>
            </a:extLst>
          </p:cNvPr>
          <p:cNvSpPr>
            <a:spLocks noGrp="1"/>
          </p:cNvSpPr>
          <p:nvPr>
            <p:ph type="title"/>
          </p:nvPr>
        </p:nvSpPr>
        <p:spPr/>
        <p:txBody>
          <a:bodyPr/>
          <a:lstStyle/>
          <a:p>
            <a:r>
              <a:rPr lang="en-US" dirty="0"/>
              <a:t>Respond automatically to breaches</a:t>
            </a:r>
          </a:p>
        </p:txBody>
      </p:sp>
      <p:grpSp>
        <p:nvGrpSpPr>
          <p:cNvPr id="5" name="Group 4">
            <a:extLst>
              <a:ext uri="{FF2B5EF4-FFF2-40B4-BE49-F238E27FC236}">
                <a16:creationId xmlns:a16="http://schemas.microsoft.com/office/drawing/2014/main" id="{02B519D4-98D3-41FE-A1A9-677428530B43}"/>
              </a:ext>
            </a:extLst>
          </p:cNvPr>
          <p:cNvGrpSpPr/>
          <p:nvPr/>
        </p:nvGrpSpPr>
        <p:grpSpPr>
          <a:xfrm>
            <a:off x="3271407" y="2058988"/>
            <a:ext cx="2926080" cy="2556540"/>
            <a:chOff x="3271407" y="2058988"/>
            <a:chExt cx="2926080" cy="2556540"/>
          </a:xfrm>
        </p:grpSpPr>
        <p:sp>
          <p:nvSpPr>
            <p:cNvPr id="133" name="TextBox 132">
              <a:extLst>
                <a:ext uri="{FF2B5EF4-FFF2-40B4-BE49-F238E27FC236}">
                  <a16:creationId xmlns:a16="http://schemas.microsoft.com/office/drawing/2014/main" id="{205BD582-920F-48FB-8815-9438ADCDF89A}"/>
                </a:ext>
              </a:extLst>
            </p:cNvPr>
            <p:cNvSpPr txBox="1"/>
            <p:nvPr/>
          </p:nvSpPr>
          <p:spPr>
            <a:xfrm>
              <a:off x="3271407" y="2865267"/>
              <a:ext cx="2926080" cy="794064"/>
            </a:xfrm>
            <a:prstGeom prst="rect">
              <a:avLst/>
            </a:prstGeom>
            <a:noFill/>
          </p:spPr>
          <p:txBody>
            <a:bodyPr wrap="square" lIns="182880" tIns="146304" rIns="182880" bIns="146304" rtlCol="0">
              <a:spAutoFit/>
            </a:bodyPr>
            <a:lstStyle/>
            <a:p>
              <a:pP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Driven by artificial intelligence</a:t>
              </a:r>
            </a:p>
          </p:txBody>
        </p:sp>
        <p:sp>
          <p:nvSpPr>
            <p:cNvPr id="17" name="Rectangle 16">
              <a:extLst>
                <a:ext uri="{FF2B5EF4-FFF2-40B4-BE49-F238E27FC236}">
                  <a16:creationId xmlns:a16="http://schemas.microsoft.com/office/drawing/2014/main" id="{A8A5E000-55BB-4BAA-89CD-BCD6B99C0140}"/>
                </a:ext>
              </a:extLst>
            </p:cNvPr>
            <p:cNvSpPr/>
            <p:nvPr/>
          </p:nvSpPr>
          <p:spPr>
            <a:xfrm>
              <a:off x="3271407" y="3558316"/>
              <a:ext cx="2926080" cy="1057212"/>
            </a:xfrm>
            <a:prstGeom prst="rect">
              <a:avLst/>
            </a:prstGeom>
          </p:spPr>
          <p:txBody>
            <a:bodyPr wrap="square" lIns="182880" tIns="146304" rIns="182880" bIns="146304">
              <a:spAutoFit/>
            </a:bodyPr>
            <a:lstStyle/>
            <a:p>
              <a:pPr defTabSz="932239">
                <a:lnSpc>
                  <a:spcPct val="90000"/>
                </a:lnSpc>
              </a:pP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Applies industry best practices </a:t>
              </a:r>
              <a:b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and intelligent decision-making algorithms to determine whether </a:t>
              </a:r>
              <a:b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 threat is real and what action </a:t>
              </a:r>
              <a:b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to take.</a:t>
              </a:r>
            </a:p>
          </p:txBody>
        </p:sp>
        <p:sp>
          <p:nvSpPr>
            <p:cNvPr id="29" name="brain_3" title="Icon of a brain">
              <a:extLst>
                <a:ext uri="{FF2B5EF4-FFF2-40B4-BE49-F238E27FC236}">
                  <a16:creationId xmlns:a16="http://schemas.microsoft.com/office/drawing/2014/main" id="{0EEB0F4D-0F31-4306-8756-F9F76C5659D8}"/>
                </a:ext>
              </a:extLst>
            </p:cNvPr>
            <p:cNvSpPr>
              <a:spLocks noChangeAspect="1" noEditPoints="1"/>
            </p:cNvSpPr>
            <p:nvPr/>
          </p:nvSpPr>
          <p:spPr bwMode="auto">
            <a:xfrm>
              <a:off x="3471070" y="2058988"/>
              <a:ext cx="499268" cy="536847"/>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9C49FC3A-116E-4024-B02E-05AD0067C547}"/>
              </a:ext>
            </a:extLst>
          </p:cNvPr>
          <p:cNvGrpSpPr/>
          <p:nvPr/>
        </p:nvGrpSpPr>
        <p:grpSpPr>
          <a:xfrm>
            <a:off x="9240429" y="2058989"/>
            <a:ext cx="2926080" cy="2556539"/>
            <a:chOff x="9240429" y="2058989"/>
            <a:chExt cx="2926080" cy="2556539"/>
          </a:xfrm>
        </p:grpSpPr>
        <p:sp>
          <p:nvSpPr>
            <p:cNvPr id="134" name="TextBox 133">
              <a:extLst>
                <a:ext uri="{FF2B5EF4-FFF2-40B4-BE49-F238E27FC236}">
                  <a16:creationId xmlns:a16="http://schemas.microsoft.com/office/drawing/2014/main" id="{93550293-65B4-42CA-888C-ABAC541EF34B}"/>
                </a:ext>
              </a:extLst>
            </p:cNvPr>
            <p:cNvSpPr txBox="1"/>
            <p:nvPr/>
          </p:nvSpPr>
          <p:spPr>
            <a:xfrm>
              <a:off x="9240429" y="2865267"/>
              <a:ext cx="2926080" cy="794064"/>
            </a:xfrm>
            <a:prstGeom prst="rect">
              <a:avLst/>
            </a:prstGeom>
            <a:noFill/>
          </p:spPr>
          <p:txBody>
            <a:bodyPr wrap="square" lIns="182880" tIns="146304" rIns="182880" bIns="146304" rtlCol="0">
              <a:spAutoFit/>
            </a:bodyPr>
            <a:lstStyle/>
            <a:p>
              <a:pP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Choose how to </a:t>
              </a:r>
              <a:b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b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close the loop</a:t>
              </a:r>
            </a:p>
          </p:txBody>
        </p:sp>
        <p:sp>
          <p:nvSpPr>
            <p:cNvPr id="19" name="Rectangle 18">
              <a:extLst>
                <a:ext uri="{FF2B5EF4-FFF2-40B4-BE49-F238E27FC236}">
                  <a16:creationId xmlns:a16="http://schemas.microsoft.com/office/drawing/2014/main" id="{85568EA7-47CA-4029-AD70-C6A0F882245A}"/>
                </a:ext>
              </a:extLst>
            </p:cNvPr>
            <p:cNvSpPr/>
            <p:nvPr/>
          </p:nvSpPr>
          <p:spPr>
            <a:xfrm>
              <a:off x="9240429" y="3558316"/>
              <a:ext cx="2926080" cy="1057212"/>
            </a:xfrm>
            <a:prstGeom prst="rect">
              <a:avLst/>
            </a:prstGeom>
          </p:spPr>
          <p:txBody>
            <a:bodyPr wrap="square" lIns="182880" tIns="146304" rIns="182880" bIns="146304">
              <a:spAutoFit/>
            </a:bodyPr>
            <a:lstStyle/>
            <a:p>
              <a:pPr defTabSz="932239">
                <a:lnSpc>
                  <a:spcPct val="90000"/>
                </a:lnSpc>
              </a:pP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Remediates threats automatically without human intervention to </a:t>
              </a:r>
              <a:b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stop further damage or infection. </a:t>
              </a:r>
              <a:b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Your choice: fully automated or </a:t>
              </a:r>
              <a:b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100" kern="0" spc="70" dirty="0">
                  <a:gradFill>
                    <a:gsLst>
                      <a:gs pos="0">
                        <a:schemeClr val="tx1"/>
                      </a:gs>
                      <a:gs pos="100000">
                        <a:schemeClr val="tx1"/>
                      </a:gs>
                    </a:gsLst>
                    <a:lin ang="16200000" scaled="1"/>
                  </a:gradFill>
                  <a:ea typeface="ＭＳ Ｐゴシック" charset="0"/>
                  <a:cs typeface="Segoe UI Semibold" panose="020B0702040204020203" pitchFamily="34" charset="0"/>
                </a:rPr>
                <a:t>semi-automated.</a:t>
              </a:r>
            </a:p>
          </p:txBody>
        </p:sp>
        <p:sp>
          <p:nvSpPr>
            <p:cNvPr id="31" name="DeveloperTools_EC7A" title="Icon of a wrench and a screwdriver">
              <a:extLst>
                <a:ext uri="{FF2B5EF4-FFF2-40B4-BE49-F238E27FC236}">
                  <a16:creationId xmlns:a16="http://schemas.microsoft.com/office/drawing/2014/main" id="{3B4FA759-CA0C-4EBF-B201-C7BE3DDC32AD}"/>
                </a:ext>
              </a:extLst>
            </p:cNvPr>
            <p:cNvSpPr>
              <a:spLocks noChangeAspect="1" noEditPoints="1"/>
            </p:cNvSpPr>
            <p:nvPr/>
          </p:nvSpPr>
          <p:spPr bwMode="auto">
            <a:xfrm>
              <a:off x="9429555" y="2058989"/>
              <a:ext cx="340711" cy="53684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2" name="Rectangle 21">
            <a:extLst>
              <a:ext uri="{FF2B5EF4-FFF2-40B4-BE49-F238E27FC236}">
                <a16:creationId xmlns:a16="http://schemas.microsoft.com/office/drawing/2014/main" id="{AF02A55D-832E-47F0-A74C-21DE2CE2E757}"/>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1377494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1.99132E-7 1.31185E-6 L 0.01545 1.31185E-6 " pathEditMode="relative" rAng="0" ptsTypes="AA">
                                      <p:cBhvr>
                                        <p:cTn id="9" dur="750" spd="-100000" fill="hold"/>
                                        <p:tgtEl>
                                          <p:spTgt spid="3"/>
                                        </p:tgtEl>
                                        <p:attrNameLst>
                                          <p:attrName>ppt_x</p:attrName>
                                          <p:attrName>ppt_y</p:attrName>
                                        </p:attrNameLst>
                                      </p:cBhvr>
                                      <p:rCtr x="766" y="0"/>
                                    </p:animMotion>
                                  </p:childTnLst>
                                </p:cTn>
                              </p:par>
                              <p:par>
                                <p:cTn id="10" presetID="10" presetClass="entr" presetSubtype="0" fill="hold"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decel="100000" fill="hold" nodeType="withEffect">
                                  <p:stCondLst>
                                    <p:cond delay="200"/>
                                  </p:stCondLst>
                                  <p:childTnLst>
                                    <p:animMotion origin="layout" path="M -1.99132E-7 1.31185E-6 L 0.01545 1.31185E-6 " pathEditMode="relative" rAng="0" ptsTypes="AA">
                                      <p:cBhvr>
                                        <p:cTn id="14" dur="750" spd="-100000" fill="hold"/>
                                        <p:tgtEl>
                                          <p:spTgt spid="5"/>
                                        </p:tgtEl>
                                        <p:attrNameLst>
                                          <p:attrName>ppt_x</p:attrName>
                                          <p:attrName>ppt_y</p:attrName>
                                        </p:attrNameLst>
                                      </p:cBhvr>
                                      <p:rCtr x="766" y="0"/>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63" presetClass="path" presetSubtype="0" decel="100000" fill="hold" nodeType="withEffect">
                                  <p:stCondLst>
                                    <p:cond delay="400"/>
                                  </p:stCondLst>
                                  <p:childTnLst>
                                    <p:animMotion origin="layout" path="M -1.99132E-7 1.31185E-6 L 0.01545 1.31185E-6 " pathEditMode="relative" rAng="0" ptsTypes="AA">
                                      <p:cBhvr>
                                        <p:cTn id="19" dur="750" spd="-100000" fill="hold"/>
                                        <p:tgtEl>
                                          <p:spTgt spid="7"/>
                                        </p:tgtEl>
                                        <p:attrNameLst>
                                          <p:attrName>ppt_x</p:attrName>
                                          <p:attrName>ppt_y</p:attrName>
                                        </p:attrNameLst>
                                      </p:cBhvr>
                                      <p:rCtr x="766" y="0"/>
                                    </p:animMotion>
                                  </p:childTnLst>
                                </p:cTn>
                              </p:par>
                              <p:par>
                                <p:cTn id="20" presetID="10" presetClass="entr" presetSubtype="0" fill="hold" nodeType="withEffect">
                                  <p:stCondLst>
                                    <p:cond delay="6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63" presetClass="path" presetSubtype="0" decel="100000" fill="hold" nodeType="withEffect">
                                  <p:stCondLst>
                                    <p:cond delay="600"/>
                                  </p:stCondLst>
                                  <p:childTnLst>
                                    <p:animMotion origin="layout" path="M -1.99132E-7 1.31185E-6 L 0.01545 1.31185E-6 " pathEditMode="relative" rAng="0" ptsTypes="AA">
                                      <p:cBhvr>
                                        <p:cTn id="24" dur="750" spd="-100000" fill="hold"/>
                                        <p:tgtEl>
                                          <p:spTgt spid="8"/>
                                        </p:tgtEl>
                                        <p:attrNameLst>
                                          <p:attrName>ppt_x</p:attrName>
                                          <p:attrName>ppt_y</p:attrName>
                                        </p:attrNameLst>
                                      </p:cBhvr>
                                      <p:rCtr x="766" y="0"/>
                                    </p:animMotion>
                                  </p:childTnLst>
                                </p:cTn>
                              </p:par>
                            </p:childTnLst>
                          </p:cTn>
                        </p:par>
                        <p:par>
                          <p:cTn id="25" fill="hold">
                            <p:stCondLst>
                              <p:cond delay="135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6" presetClass="entr" presetSubtype="37" fill="hold" nodeType="withEffect">
                                  <p:stCondLst>
                                    <p:cond delay="250"/>
                                  </p:stCondLst>
                                  <p:childTnLst>
                                    <p:set>
                                      <p:cBhvr>
                                        <p:cTn id="30" dur="1" fill="hold">
                                          <p:stCondLst>
                                            <p:cond delay="0"/>
                                          </p:stCondLst>
                                        </p:cTn>
                                        <p:tgtEl>
                                          <p:spTgt spid="20"/>
                                        </p:tgtEl>
                                        <p:attrNameLst>
                                          <p:attrName>style.visibility</p:attrName>
                                        </p:attrNameLst>
                                      </p:cBhvr>
                                      <p:to>
                                        <p:strVal val="visible"/>
                                      </p:to>
                                    </p:set>
                                    <p:animEffect transition="in" filter="barn(outVertical)">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8498683-E3A3-4020-9FD0-7BD21253D146}"/>
              </a:ext>
            </a:extLst>
          </p:cNvPr>
          <p:cNvGrpSpPr/>
          <p:nvPr/>
        </p:nvGrpSpPr>
        <p:grpSpPr>
          <a:xfrm>
            <a:off x="3219366" y="2097151"/>
            <a:ext cx="949985" cy="905063"/>
            <a:chOff x="3219366" y="2097151"/>
            <a:chExt cx="949985" cy="905063"/>
          </a:xfrm>
        </p:grpSpPr>
        <p:sp>
          <p:nvSpPr>
            <p:cNvPr id="26" name="Rectangle 25">
              <a:extLst>
                <a:ext uri="{FF2B5EF4-FFF2-40B4-BE49-F238E27FC236}">
                  <a16:creationId xmlns:a16="http://schemas.microsoft.com/office/drawing/2014/main" id="{387238F5-DC79-4691-B61A-DFFDD33F7BA8}"/>
                </a:ext>
              </a:extLst>
            </p:cNvPr>
            <p:cNvSpPr/>
            <p:nvPr/>
          </p:nvSpPr>
          <p:spPr>
            <a:xfrm rot="16200000">
              <a:off x="3344571" y="2177434"/>
              <a:ext cx="824780" cy="824780"/>
            </a:xfrm>
            <a:prstGeom prst="rect">
              <a:avLst/>
            </a:prstGeom>
            <a:ln w="22225" cap="rnd">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Shield_EA18" title="Icon of a shield">
              <a:extLst>
                <a:ext uri="{FF2B5EF4-FFF2-40B4-BE49-F238E27FC236}">
                  <a16:creationId xmlns:a16="http://schemas.microsoft.com/office/drawing/2014/main" id="{86766AFC-61D8-493F-8364-281161B0E515}"/>
                </a:ext>
              </a:extLst>
            </p:cNvPr>
            <p:cNvSpPr>
              <a:spLocks noChangeAspect="1"/>
            </p:cNvSpPr>
            <p:nvPr/>
          </p:nvSpPr>
          <p:spPr bwMode="auto">
            <a:xfrm>
              <a:off x="3219366" y="2097151"/>
              <a:ext cx="251392" cy="26764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F8F8F8"/>
            </a:solid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15" name="Group 114">
            <a:extLst>
              <a:ext uri="{FF2B5EF4-FFF2-40B4-BE49-F238E27FC236}">
                <a16:creationId xmlns:a16="http://schemas.microsoft.com/office/drawing/2014/main" id="{596064FB-D81C-4EF9-9CDE-575E4ACA5286}"/>
              </a:ext>
            </a:extLst>
          </p:cNvPr>
          <p:cNvGrpSpPr/>
          <p:nvPr/>
        </p:nvGrpSpPr>
        <p:grpSpPr>
          <a:xfrm>
            <a:off x="4960772" y="3388741"/>
            <a:ext cx="949985" cy="905063"/>
            <a:chOff x="3219366" y="2097151"/>
            <a:chExt cx="949985" cy="905063"/>
          </a:xfrm>
        </p:grpSpPr>
        <p:sp>
          <p:nvSpPr>
            <p:cNvPr id="116" name="Rectangle 115">
              <a:extLst>
                <a:ext uri="{FF2B5EF4-FFF2-40B4-BE49-F238E27FC236}">
                  <a16:creationId xmlns:a16="http://schemas.microsoft.com/office/drawing/2014/main" id="{258451AB-6E07-4D54-95C5-E9059F708FC1}"/>
                </a:ext>
              </a:extLst>
            </p:cNvPr>
            <p:cNvSpPr/>
            <p:nvPr/>
          </p:nvSpPr>
          <p:spPr>
            <a:xfrm rot="16200000">
              <a:off x="3344571" y="2177434"/>
              <a:ext cx="824780" cy="824780"/>
            </a:xfrm>
            <a:prstGeom prst="rect">
              <a:avLst/>
            </a:prstGeom>
            <a:ln w="22225" cap="rnd">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Shield_EA18" title="Icon of a shield">
              <a:extLst>
                <a:ext uri="{FF2B5EF4-FFF2-40B4-BE49-F238E27FC236}">
                  <a16:creationId xmlns:a16="http://schemas.microsoft.com/office/drawing/2014/main" id="{A3A6115C-3E62-4C02-A9EA-FF339957A834}"/>
                </a:ext>
              </a:extLst>
            </p:cNvPr>
            <p:cNvSpPr>
              <a:spLocks noChangeAspect="1"/>
            </p:cNvSpPr>
            <p:nvPr/>
          </p:nvSpPr>
          <p:spPr bwMode="auto">
            <a:xfrm>
              <a:off x="3219366" y="2097151"/>
              <a:ext cx="251392" cy="26764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F8F8F8"/>
            </a:solid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19" name="Group 118">
            <a:extLst>
              <a:ext uri="{FF2B5EF4-FFF2-40B4-BE49-F238E27FC236}">
                <a16:creationId xmlns:a16="http://schemas.microsoft.com/office/drawing/2014/main" id="{0A6EFDB6-BC06-41DD-BA72-84890F37717F}"/>
              </a:ext>
            </a:extLst>
          </p:cNvPr>
          <p:cNvGrpSpPr/>
          <p:nvPr/>
        </p:nvGrpSpPr>
        <p:grpSpPr>
          <a:xfrm>
            <a:off x="4960772" y="4445956"/>
            <a:ext cx="949985" cy="905063"/>
            <a:chOff x="3219366" y="2097151"/>
            <a:chExt cx="949985" cy="905063"/>
          </a:xfrm>
        </p:grpSpPr>
        <p:sp>
          <p:nvSpPr>
            <p:cNvPr id="120" name="Rectangle 119">
              <a:extLst>
                <a:ext uri="{FF2B5EF4-FFF2-40B4-BE49-F238E27FC236}">
                  <a16:creationId xmlns:a16="http://schemas.microsoft.com/office/drawing/2014/main" id="{690B0F57-2623-4F5A-A1E3-47952179F5E1}"/>
                </a:ext>
              </a:extLst>
            </p:cNvPr>
            <p:cNvSpPr/>
            <p:nvPr/>
          </p:nvSpPr>
          <p:spPr>
            <a:xfrm rot="16200000">
              <a:off x="3344571" y="2177434"/>
              <a:ext cx="824780" cy="824780"/>
            </a:xfrm>
            <a:prstGeom prst="rect">
              <a:avLst/>
            </a:prstGeom>
            <a:ln w="22225" cap="rnd">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Shield_EA18" title="Icon of a shield">
              <a:extLst>
                <a:ext uri="{FF2B5EF4-FFF2-40B4-BE49-F238E27FC236}">
                  <a16:creationId xmlns:a16="http://schemas.microsoft.com/office/drawing/2014/main" id="{07AE1D2F-3B4E-44F2-B740-8D0AC310A495}"/>
                </a:ext>
              </a:extLst>
            </p:cNvPr>
            <p:cNvSpPr>
              <a:spLocks noChangeAspect="1"/>
            </p:cNvSpPr>
            <p:nvPr/>
          </p:nvSpPr>
          <p:spPr bwMode="auto">
            <a:xfrm>
              <a:off x="3219366" y="2097151"/>
              <a:ext cx="251392" cy="26764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F8F8F8"/>
            </a:solid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42" name="Straight Arrow Connector 41">
            <a:extLst>
              <a:ext uri="{FF2B5EF4-FFF2-40B4-BE49-F238E27FC236}">
                <a16:creationId xmlns:a16="http://schemas.microsoft.com/office/drawing/2014/main" id="{F3E0FDC2-AA6A-4B7D-B985-ECE1D0DCECFC}"/>
              </a:ext>
            </a:extLst>
          </p:cNvPr>
          <p:cNvCxnSpPr>
            <a:cxnSpLocks/>
          </p:cNvCxnSpPr>
          <p:nvPr/>
        </p:nvCxnSpPr>
        <p:spPr>
          <a:xfrm>
            <a:off x="484632" y="2632330"/>
            <a:ext cx="2397080" cy="0"/>
          </a:xfrm>
          <a:prstGeom prst="straightConnector1">
            <a:avLst/>
          </a:pr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44" name="TextBox 43">
            <a:extLst>
              <a:ext uri="{FF2B5EF4-FFF2-40B4-BE49-F238E27FC236}">
                <a16:creationId xmlns:a16="http://schemas.microsoft.com/office/drawing/2014/main" id="{82823443-A951-45F1-A493-B4E96A668013}"/>
              </a:ext>
            </a:extLst>
          </p:cNvPr>
          <p:cNvSpPr txBox="1"/>
          <p:nvPr/>
        </p:nvSpPr>
        <p:spPr>
          <a:xfrm>
            <a:off x="298703" y="2129676"/>
            <a:ext cx="2395336" cy="572464"/>
          </a:xfrm>
          <a:prstGeom prst="rect">
            <a:avLst/>
          </a:prstGeom>
          <a:noFill/>
        </p:spPr>
        <p:txBody>
          <a:bodyPr wrap="none" lIns="182880" tIns="146304" rIns="182880" bIns="146304" rtlCol="0">
            <a:spAutoFit/>
          </a:bodyPr>
          <a:lstStyle/>
          <a:p>
            <a:pPr>
              <a:lnSpc>
                <a:spcPct val="90000"/>
              </a:lnSpc>
              <a:spcAft>
                <a:spcPts val="600"/>
              </a:spcAft>
            </a:pPr>
            <a:r>
              <a:rPr lang="en-US" sz="2000" spc="120" dirty="0">
                <a:gradFill>
                  <a:gsLst>
                    <a:gs pos="2917">
                      <a:schemeClr val="tx1"/>
                    </a:gs>
                    <a:gs pos="30000">
                      <a:schemeClr val="tx1"/>
                    </a:gs>
                  </a:gsLst>
                  <a:lin ang="5400000" scaled="0"/>
                </a:gradFill>
              </a:rPr>
              <a:t>Attack comes in</a:t>
            </a:r>
          </a:p>
        </p:txBody>
      </p:sp>
      <p:cxnSp>
        <p:nvCxnSpPr>
          <p:cNvPr id="45" name="Straight Arrow Connector 44">
            <a:extLst>
              <a:ext uri="{FF2B5EF4-FFF2-40B4-BE49-F238E27FC236}">
                <a16:creationId xmlns:a16="http://schemas.microsoft.com/office/drawing/2014/main" id="{2DBB65E9-2B47-433C-A13E-47ACCDDAE100}"/>
              </a:ext>
            </a:extLst>
          </p:cNvPr>
          <p:cNvCxnSpPr>
            <a:cxnSpLocks/>
          </p:cNvCxnSpPr>
          <p:nvPr/>
        </p:nvCxnSpPr>
        <p:spPr>
          <a:xfrm>
            <a:off x="484632" y="3937526"/>
            <a:ext cx="2388969" cy="0"/>
          </a:xfrm>
          <a:prstGeom prst="straightConnector1">
            <a:avLst/>
          </a:pr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4BAB459F-5E4E-41A5-9B66-D5E058A35FB0}"/>
              </a:ext>
            </a:extLst>
          </p:cNvPr>
          <p:cNvSpPr txBox="1"/>
          <p:nvPr/>
        </p:nvSpPr>
        <p:spPr>
          <a:xfrm>
            <a:off x="298703" y="3434699"/>
            <a:ext cx="2395336" cy="572464"/>
          </a:xfrm>
          <a:prstGeom prst="rect">
            <a:avLst/>
          </a:prstGeom>
          <a:noFill/>
        </p:spPr>
        <p:txBody>
          <a:bodyPr wrap="none" lIns="182880" tIns="146304" rIns="182880" bIns="146304" rtlCol="0">
            <a:spAutoFit/>
          </a:bodyPr>
          <a:lstStyle/>
          <a:p>
            <a:pPr>
              <a:lnSpc>
                <a:spcPct val="90000"/>
              </a:lnSpc>
              <a:spcAft>
                <a:spcPts val="600"/>
              </a:spcAft>
            </a:pPr>
            <a:r>
              <a:rPr lang="en-US" sz="2000" spc="120" dirty="0">
                <a:gradFill>
                  <a:gsLst>
                    <a:gs pos="2917">
                      <a:schemeClr val="tx1"/>
                    </a:gs>
                    <a:gs pos="30000">
                      <a:schemeClr val="tx1"/>
                    </a:gs>
                  </a:gsLst>
                  <a:lin ang="5400000" scaled="0"/>
                </a:gradFill>
              </a:rPr>
              <a:t>Attack comes in</a:t>
            </a:r>
          </a:p>
        </p:txBody>
      </p:sp>
      <p:cxnSp>
        <p:nvCxnSpPr>
          <p:cNvPr id="52" name="Straight Arrow Connector 51">
            <a:extLst>
              <a:ext uri="{FF2B5EF4-FFF2-40B4-BE49-F238E27FC236}">
                <a16:creationId xmlns:a16="http://schemas.microsoft.com/office/drawing/2014/main" id="{539EAE6E-DE40-495A-9A13-514522BAB29F}"/>
              </a:ext>
            </a:extLst>
          </p:cNvPr>
          <p:cNvCxnSpPr>
            <a:cxnSpLocks/>
          </p:cNvCxnSpPr>
          <p:nvPr/>
        </p:nvCxnSpPr>
        <p:spPr>
          <a:xfrm>
            <a:off x="484632" y="5273966"/>
            <a:ext cx="2271225" cy="0"/>
          </a:xfrm>
          <a:prstGeom prst="straightConnector1">
            <a:avLst/>
          </a:pr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53" name="TextBox 52">
            <a:extLst>
              <a:ext uri="{FF2B5EF4-FFF2-40B4-BE49-F238E27FC236}">
                <a16:creationId xmlns:a16="http://schemas.microsoft.com/office/drawing/2014/main" id="{816B23B9-4EB2-446E-9828-D4A134E24D8B}"/>
              </a:ext>
            </a:extLst>
          </p:cNvPr>
          <p:cNvSpPr txBox="1"/>
          <p:nvPr/>
        </p:nvSpPr>
        <p:spPr>
          <a:xfrm>
            <a:off x="298703" y="4739721"/>
            <a:ext cx="2395336" cy="572464"/>
          </a:xfrm>
          <a:prstGeom prst="rect">
            <a:avLst/>
          </a:prstGeom>
          <a:noFill/>
        </p:spPr>
        <p:txBody>
          <a:bodyPr wrap="none" lIns="182880" tIns="146304" rIns="182880" bIns="146304" rtlCol="0">
            <a:spAutoFit/>
          </a:bodyPr>
          <a:lstStyle/>
          <a:p>
            <a:pPr>
              <a:lnSpc>
                <a:spcPct val="90000"/>
              </a:lnSpc>
              <a:spcAft>
                <a:spcPts val="600"/>
              </a:spcAft>
            </a:pPr>
            <a:r>
              <a:rPr lang="en-US" sz="2000" spc="120" dirty="0">
                <a:gradFill>
                  <a:gsLst>
                    <a:gs pos="2917">
                      <a:schemeClr val="tx1"/>
                    </a:gs>
                    <a:gs pos="30000">
                      <a:schemeClr val="tx1"/>
                    </a:gs>
                  </a:gsLst>
                  <a:lin ang="5400000" scaled="0"/>
                </a:gradFill>
              </a:rPr>
              <a:t>Attack comes in</a:t>
            </a:r>
          </a:p>
        </p:txBody>
      </p:sp>
      <p:sp>
        <p:nvSpPr>
          <p:cNvPr id="2" name="Title 1">
            <a:extLst>
              <a:ext uri="{FF2B5EF4-FFF2-40B4-BE49-F238E27FC236}">
                <a16:creationId xmlns:a16="http://schemas.microsoft.com/office/drawing/2014/main" id="{BF9C1769-4E81-43D3-8AE4-BF22921CD238}"/>
              </a:ext>
            </a:extLst>
          </p:cNvPr>
          <p:cNvSpPr>
            <a:spLocks noGrp="1"/>
          </p:cNvSpPr>
          <p:nvPr>
            <p:ph type="title"/>
          </p:nvPr>
        </p:nvSpPr>
        <p:spPr>
          <a:xfrm>
            <a:off x="274639" y="295274"/>
            <a:ext cx="11889564" cy="917575"/>
          </a:xfrm>
        </p:spPr>
        <p:txBody>
          <a:bodyPr/>
          <a:lstStyle/>
          <a:p>
            <a:r>
              <a:rPr lang="en-US"/>
              <a:t>Respond automatically to breaches</a:t>
            </a:r>
            <a:endParaRPr lang="en-US" dirty="0"/>
          </a:p>
        </p:txBody>
      </p:sp>
      <p:sp>
        <p:nvSpPr>
          <p:cNvPr id="113" name="MailArticleContent_EFAE" title="Icon of an open envelope with a letter coming out">
            <a:extLst>
              <a:ext uri="{FF2B5EF4-FFF2-40B4-BE49-F238E27FC236}">
                <a16:creationId xmlns:a16="http://schemas.microsoft.com/office/drawing/2014/main" id="{36703B77-C844-4057-AA62-0F236FC18870}"/>
              </a:ext>
            </a:extLst>
          </p:cNvPr>
          <p:cNvSpPr>
            <a:spLocks noChangeAspect="1" noEditPoints="1"/>
          </p:cNvSpPr>
          <p:nvPr/>
        </p:nvSpPr>
        <p:spPr bwMode="auto">
          <a:xfrm>
            <a:off x="3453632" y="2328176"/>
            <a:ext cx="467529" cy="467755"/>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CFF21860-AD56-4334-ACA5-57D33F6504EA}"/>
              </a:ext>
            </a:extLst>
          </p:cNvPr>
          <p:cNvGrpSpPr/>
          <p:nvPr/>
        </p:nvGrpSpPr>
        <p:grpSpPr>
          <a:xfrm>
            <a:off x="3793457" y="2637896"/>
            <a:ext cx="304800" cy="304800"/>
            <a:chOff x="3927141" y="2705100"/>
            <a:chExt cx="304800" cy="304800"/>
          </a:xfrm>
        </p:grpSpPr>
        <p:sp>
          <p:nvSpPr>
            <p:cNvPr id="39" name="Oval 38">
              <a:extLst>
                <a:ext uri="{FF2B5EF4-FFF2-40B4-BE49-F238E27FC236}">
                  <a16:creationId xmlns:a16="http://schemas.microsoft.com/office/drawing/2014/main" id="{40598586-D4F1-4C52-8F47-0A96B6731EE9}"/>
                </a:ext>
              </a:extLst>
            </p:cNvPr>
            <p:cNvSpPr/>
            <p:nvPr/>
          </p:nvSpPr>
          <p:spPr bwMode="auto">
            <a:xfrm>
              <a:off x="3927141" y="2705100"/>
              <a:ext cx="304800" cy="304800"/>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check 3" title="Icon of a checkmark with a circle around it">
              <a:extLst>
                <a:ext uri="{FF2B5EF4-FFF2-40B4-BE49-F238E27FC236}">
                  <a16:creationId xmlns:a16="http://schemas.microsoft.com/office/drawing/2014/main" id="{7553C3B7-8404-4C73-88C5-6B7D7A4DE08B}"/>
                </a:ext>
              </a:extLst>
            </p:cNvPr>
            <p:cNvSpPr>
              <a:spLocks noChangeAspect="1" noEditPoints="1"/>
            </p:cNvSpPr>
            <p:nvPr/>
          </p:nvSpPr>
          <p:spPr bwMode="auto">
            <a:xfrm>
              <a:off x="3951962" y="2730659"/>
              <a:ext cx="255159" cy="25368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2" name="people_4" title="Icon of a person">
            <a:extLst>
              <a:ext uri="{FF2B5EF4-FFF2-40B4-BE49-F238E27FC236}">
                <a16:creationId xmlns:a16="http://schemas.microsoft.com/office/drawing/2014/main" id="{5D62D0BA-E051-4768-AFAD-D9BB209C3405}"/>
              </a:ext>
            </a:extLst>
          </p:cNvPr>
          <p:cNvSpPr>
            <a:spLocks noChangeAspect="1" noEditPoints="1"/>
          </p:cNvSpPr>
          <p:nvPr/>
        </p:nvSpPr>
        <p:spPr bwMode="auto">
          <a:xfrm>
            <a:off x="3453148" y="3665709"/>
            <a:ext cx="399003" cy="44607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10" name="Group 109">
            <a:extLst>
              <a:ext uri="{FF2B5EF4-FFF2-40B4-BE49-F238E27FC236}">
                <a16:creationId xmlns:a16="http://schemas.microsoft.com/office/drawing/2014/main" id="{7710CFA1-937D-4F5D-B52A-1C616601CB9F}"/>
              </a:ext>
            </a:extLst>
          </p:cNvPr>
          <p:cNvGrpSpPr/>
          <p:nvPr/>
        </p:nvGrpSpPr>
        <p:grpSpPr>
          <a:xfrm>
            <a:off x="3740404" y="3888748"/>
            <a:ext cx="295034" cy="257817"/>
            <a:chOff x="968811" y="4915445"/>
            <a:chExt cx="169898" cy="148466"/>
          </a:xfrm>
        </p:grpSpPr>
        <p:sp>
          <p:nvSpPr>
            <p:cNvPr id="111" name="Isosceles Triangle 110">
              <a:extLst>
                <a:ext uri="{FF2B5EF4-FFF2-40B4-BE49-F238E27FC236}">
                  <a16:creationId xmlns:a16="http://schemas.microsoft.com/office/drawing/2014/main" id="{E40B5E53-A1C8-4D58-A6C4-BF37E8F65BC9}"/>
                </a:ext>
              </a:extLst>
            </p:cNvPr>
            <p:cNvSpPr/>
            <p:nvPr/>
          </p:nvSpPr>
          <p:spPr bwMode="auto">
            <a:xfrm>
              <a:off x="968811" y="4915445"/>
              <a:ext cx="169898" cy="146464"/>
            </a:xfrm>
            <a:prstGeom prst="triangle">
              <a:avLst/>
            </a:prstGeom>
            <a:solidFill>
              <a:srgbClr val="F8F8F8"/>
            </a:solid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D68DA5-284E-4010-879C-4EE3A11FD999}"/>
                </a:ext>
              </a:extLst>
            </p:cNvPr>
            <p:cNvSpPr txBox="1"/>
            <p:nvPr/>
          </p:nvSpPr>
          <p:spPr>
            <a:xfrm>
              <a:off x="1040456" y="4968204"/>
              <a:ext cx="28617" cy="95707"/>
            </a:xfrm>
            <a:prstGeom prst="rect">
              <a:avLst/>
            </a:prstGeom>
            <a:noFill/>
          </p:spPr>
          <p:txBody>
            <a:bodyPr wrap="none" lIns="0" tIns="0" rIns="0" bIns="0" rtlCol="0">
              <a:spAutoFit/>
            </a:bodyPr>
            <a:lstStyle/>
            <a:p>
              <a:pPr>
                <a:lnSpc>
                  <a:spcPct val="90000"/>
                </a:lnSpc>
                <a:spcAft>
                  <a:spcPts val="600"/>
                </a:spcAft>
              </a:pPr>
              <a:r>
                <a:rPr lang="en-US" sz="1200" b="1" dirty="0">
                  <a:gradFill>
                    <a:gsLst>
                      <a:gs pos="2917">
                        <a:schemeClr val="accent6"/>
                      </a:gs>
                      <a:gs pos="96000">
                        <a:schemeClr val="accent6"/>
                      </a:gs>
                    </a:gsLst>
                    <a:lin ang="5400000" scaled="0"/>
                  </a:gradFill>
                </a:rPr>
                <a:t>!</a:t>
              </a:r>
            </a:p>
          </p:txBody>
        </p:sp>
      </p:grpSp>
      <p:cxnSp>
        <p:nvCxnSpPr>
          <p:cNvPr id="125" name="Straight Arrow Connector 124">
            <a:extLst>
              <a:ext uri="{FF2B5EF4-FFF2-40B4-BE49-F238E27FC236}">
                <a16:creationId xmlns:a16="http://schemas.microsoft.com/office/drawing/2014/main" id="{79E40D71-7E2A-4269-8E9D-AD3829CB13D4}"/>
              </a:ext>
            </a:extLst>
          </p:cNvPr>
          <p:cNvCxnSpPr>
            <a:cxnSpLocks/>
          </p:cNvCxnSpPr>
          <p:nvPr/>
        </p:nvCxnSpPr>
        <p:spPr>
          <a:xfrm>
            <a:off x="4187338" y="3888748"/>
            <a:ext cx="640080" cy="0"/>
          </a:xfrm>
          <a:prstGeom prst="straightConnector1">
            <a:avLst/>
          </a:pr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126" name="Laptop_E770" title="Icon of a laptop">
            <a:extLst>
              <a:ext uri="{FF2B5EF4-FFF2-40B4-BE49-F238E27FC236}">
                <a16:creationId xmlns:a16="http://schemas.microsoft.com/office/drawing/2014/main" id="{F323686D-7AB0-4C05-A72C-6AFC36F1D92E}"/>
              </a:ext>
            </a:extLst>
          </p:cNvPr>
          <p:cNvSpPr>
            <a:spLocks noChangeAspect="1" noEditPoints="1"/>
          </p:cNvSpPr>
          <p:nvPr/>
        </p:nvSpPr>
        <p:spPr bwMode="auto">
          <a:xfrm>
            <a:off x="5198375" y="3713018"/>
            <a:ext cx="523238" cy="3491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45" name="Group 144">
            <a:extLst>
              <a:ext uri="{FF2B5EF4-FFF2-40B4-BE49-F238E27FC236}">
                <a16:creationId xmlns:a16="http://schemas.microsoft.com/office/drawing/2014/main" id="{36ADB679-A860-4F6C-811F-AC671FE00161}"/>
              </a:ext>
            </a:extLst>
          </p:cNvPr>
          <p:cNvGrpSpPr/>
          <p:nvPr/>
        </p:nvGrpSpPr>
        <p:grpSpPr>
          <a:xfrm>
            <a:off x="5567907" y="3892533"/>
            <a:ext cx="304800" cy="304800"/>
            <a:chOff x="3927141" y="2705100"/>
            <a:chExt cx="304800" cy="304800"/>
          </a:xfrm>
        </p:grpSpPr>
        <p:sp>
          <p:nvSpPr>
            <p:cNvPr id="146" name="Oval 145">
              <a:extLst>
                <a:ext uri="{FF2B5EF4-FFF2-40B4-BE49-F238E27FC236}">
                  <a16:creationId xmlns:a16="http://schemas.microsoft.com/office/drawing/2014/main" id="{A72D07B8-32D6-479B-857E-8CFE8352055F}"/>
                </a:ext>
              </a:extLst>
            </p:cNvPr>
            <p:cNvSpPr/>
            <p:nvPr/>
          </p:nvSpPr>
          <p:spPr bwMode="auto">
            <a:xfrm>
              <a:off x="3927141" y="2705100"/>
              <a:ext cx="304800" cy="304800"/>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check 3" title="Icon of a checkmark with a circle around it">
              <a:extLst>
                <a:ext uri="{FF2B5EF4-FFF2-40B4-BE49-F238E27FC236}">
                  <a16:creationId xmlns:a16="http://schemas.microsoft.com/office/drawing/2014/main" id="{4E3DEF84-222B-4C71-ABDE-1332244EB190}"/>
                </a:ext>
              </a:extLst>
            </p:cNvPr>
            <p:cNvSpPr>
              <a:spLocks noChangeAspect="1" noEditPoints="1"/>
            </p:cNvSpPr>
            <p:nvPr/>
          </p:nvSpPr>
          <p:spPr bwMode="auto">
            <a:xfrm>
              <a:off x="3951962" y="2730659"/>
              <a:ext cx="255159" cy="25368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8" name="Laptop_E770" title="Icon of a laptop">
            <a:extLst>
              <a:ext uri="{FF2B5EF4-FFF2-40B4-BE49-F238E27FC236}">
                <a16:creationId xmlns:a16="http://schemas.microsoft.com/office/drawing/2014/main" id="{10CBF8E1-F3D3-4CBE-8EE0-5E568669A9AD}"/>
              </a:ext>
            </a:extLst>
          </p:cNvPr>
          <p:cNvSpPr>
            <a:spLocks noChangeAspect="1" noEditPoints="1"/>
          </p:cNvSpPr>
          <p:nvPr/>
        </p:nvSpPr>
        <p:spPr bwMode="auto">
          <a:xfrm>
            <a:off x="3334136" y="5070765"/>
            <a:ext cx="563138" cy="37576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49" name="Group 148">
            <a:extLst>
              <a:ext uri="{FF2B5EF4-FFF2-40B4-BE49-F238E27FC236}">
                <a16:creationId xmlns:a16="http://schemas.microsoft.com/office/drawing/2014/main" id="{4E59B4BC-C5C3-4006-B4D9-02E7F0BF62CE}"/>
              </a:ext>
            </a:extLst>
          </p:cNvPr>
          <p:cNvGrpSpPr/>
          <p:nvPr/>
        </p:nvGrpSpPr>
        <p:grpSpPr>
          <a:xfrm>
            <a:off x="3740404" y="5258648"/>
            <a:ext cx="295034" cy="257817"/>
            <a:chOff x="968811" y="4915445"/>
            <a:chExt cx="169898" cy="148466"/>
          </a:xfrm>
        </p:grpSpPr>
        <p:sp>
          <p:nvSpPr>
            <p:cNvPr id="150" name="Isosceles Triangle 149">
              <a:extLst>
                <a:ext uri="{FF2B5EF4-FFF2-40B4-BE49-F238E27FC236}">
                  <a16:creationId xmlns:a16="http://schemas.microsoft.com/office/drawing/2014/main" id="{C517874B-5DDC-4E83-8DB7-A26750F5A670}"/>
                </a:ext>
              </a:extLst>
            </p:cNvPr>
            <p:cNvSpPr/>
            <p:nvPr/>
          </p:nvSpPr>
          <p:spPr bwMode="auto">
            <a:xfrm>
              <a:off x="968811" y="4915445"/>
              <a:ext cx="169898" cy="146464"/>
            </a:xfrm>
            <a:prstGeom prst="triangle">
              <a:avLst/>
            </a:prstGeom>
            <a:solidFill>
              <a:srgbClr val="F8F8F8"/>
            </a:solid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TextBox 150">
              <a:extLst>
                <a:ext uri="{FF2B5EF4-FFF2-40B4-BE49-F238E27FC236}">
                  <a16:creationId xmlns:a16="http://schemas.microsoft.com/office/drawing/2014/main" id="{5CE1CDC4-4394-40B8-B99E-90586E4A7E15}"/>
                </a:ext>
              </a:extLst>
            </p:cNvPr>
            <p:cNvSpPr txBox="1"/>
            <p:nvPr/>
          </p:nvSpPr>
          <p:spPr>
            <a:xfrm>
              <a:off x="1040456" y="4968204"/>
              <a:ext cx="28617" cy="95707"/>
            </a:xfrm>
            <a:prstGeom prst="rect">
              <a:avLst/>
            </a:prstGeom>
            <a:noFill/>
          </p:spPr>
          <p:txBody>
            <a:bodyPr wrap="none" lIns="0" tIns="0" rIns="0" bIns="0" rtlCol="0">
              <a:spAutoFit/>
            </a:bodyPr>
            <a:lstStyle/>
            <a:p>
              <a:pPr>
                <a:lnSpc>
                  <a:spcPct val="90000"/>
                </a:lnSpc>
                <a:spcAft>
                  <a:spcPts val="600"/>
                </a:spcAft>
              </a:pPr>
              <a:r>
                <a:rPr lang="en-US" sz="1200" b="1" dirty="0">
                  <a:gradFill>
                    <a:gsLst>
                      <a:gs pos="2917">
                        <a:schemeClr val="accent6"/>
                      </a:gs>
                      <a:gs pos="96000">
                        <a:schemeClr val="accent6"/>
                      </a:gs>
                    </a:gsLst>
                    <a:lin ang="5400000" scaled="0"/>
                  </a:gradFill>
                </a:rPr>
                <a:t>!</a:t>
              </a:r>
            </a:p>
          </p:txBody>
        </p:sp>
      </p:grpSp>
      <p:grpSp>
        <p:nvGrpSpPr>
          <p:cNvPr id="43" name="Group 42">
            <a:extLst>
              <a:ext uri="{FF2B5EF4-FFF2-40B4-BE49-F238E27FC236}">
                <a16:creationId xmlns:a16="http://schemas.microsoft.com/office/drawing/2014/main" id="{15690D9C-2F2E-45E3-B66C-0664F13A1787}"/>
              </a:ext>
            </a:extLst>
          </p:cNvPr>
          <p:cNvGrpSpPr/>
          <p:nvPr/>
        </p:nvGrpSpPr>
        <p:grpSpPr>
          <a:xfrm>
            <a:off x="4123539" y="4920917"/>
            <a:ext cx="1019980" cy="822137"/>
            <a:chOff x="4191000" y="4864100"/>
            <a:chExt cx="1019980" cy="580744"/>
          </a:xfrm>
        </p:grpSpPr>
        <p:sp>
          <p:nvSpPr>
            <p:cNvPr id="41" name="Freeform: Shape 40">
              <a:extLst>
                <a:ext uri="{FF2B5EF4-FFF2-40B4-BE49-F238E27FC236}">
                  <a16:creationId xmlns:a16="http://schemas.microsoft.com/office/drawing/2014/main" id="{8FA30DC5-4083-4F16-868F-CE117FC84FE4}"/>
                </a:ext>
              </a:extLst>
            </p:cNvPr>
            <p:cNvSpPr/>
            <p:nvPr/>
          </p:nvSpPr>
          <p:spPr bwMode="auto">
            <a:xfrm>
              <a:off x="4191000" y="4864100"/>
              <a:ext cx="730250" cy="241300"/>
            </a:xfrm>
            <a:custGeom>
              <a:avLst/>
              <a:gdLst>
                <a:gd name="connsiteX0" fmla="*/ 0 w 730250"/>
                <a:gd name="connsiteY0" fmla="*/ 241300 h 241300"/>
                <a:gd name="connsiteX1" fmla="*/ 0 w 730250"/>
                <a:gd name="connsiteY1" fmla="*/ 241300 h 241300"/>
                <a:gd name="connsiteX2" fmla="*/ 730250 w 730250"/>
                <a:gd name="connsiteY2" fmla="*/ 0 h 241300"/>
              </a:gdLst>
              <a:ahLst/>
              <a:cxnLst>
                <a:cxn ang="0">
                  <a:pos x="connsiteX0" y="connsiteY0"/>
                </a:cxn>
                <a:cxn ang="0">
                  <a:pos x="connsiteX1" y="connsiteY1"/>
                </a:cxn>
                <a:cxn ang="0">
                  <a:pos x="connsiteX2" y="connsiteY2"/>
                </a:cxn>
              </a:cxnLst>
              <a:rect l="l" t="t" r="r" b="b"/>
              <a:pathLst>
                <a:path w="730250" h="241300">
                  <a:moveTo>
                    <a:pt x="0" y="241300"/>
                  </a:moveTo>
                  <a:lnTo>
                    <a:pt x="0" y="241300"/>
                  </a:lnTo>
                  <a:lnTo>
                    <a:pt x="73025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F87693C9-B92E-4BEF-8070-E197F891570B}"/>
                </a:ext>
              </a:extLst>
            </p:cNvPr>
            <p:cNvSpPr/>
            <p:nvPr/>
          </p:nvSpPr>
          <p:spPr bwMode="auto">
            <a:xfrm flipV="1">
              <a:off x="4191000" y="5107807"/>
              <a:ext cx="1019980" cy="337037"/>
            </a:xfrm>
            <a:custGeom>
              <a:avLst/>
              <a:gdLst>
                <a:gd name="connsiteX0" fmla="*/ 0 w 730250"/>
                <a:gd name="connsiteY0" fmla="*/ 241300 h 241300"/>
                <a:gd name="connsiteX1" fmla="*/ 0 w 730250"/>
                <a:gd name="connsiteY1" fmla="*/ 241300 h 241300"/>
                <a:gd name="connsiteX2" fmla="*/ 730250 w 730250"/>
                <a:gd name="connsiteY2" fmla="*/ 0 h 241300"/>
              </a:gdLst>
              <a:ahLst/>
              <a:cxnLst>
                <a:cxn ang="0">
                  <a:pos x="connsiteX0" y="connsiteY0"/>
                </a:cxn>
                <a:cxn ang="0">
                  <a:pos x="connsiteX1" y="connsiteY1"/>
                </a:cxn>
                <a:cxn ang="0">
                  <a:pos x="connsiteX2" y="connsiteY2"/>
                </a:cxn>
              </a:cxnLst>
              <a:rect l="l" t="t" r="r" b="b"/>
              <a:pathLst>
                <a:path w="730250" h="241300">
                  <a:moveTo>
                    <a:pt x="0" y="241300"/>
                  </a:moveTo>
                  <a:lnTo>
                    <a:pt x="0" y="241300"/>
                  </a:lnTo>
                  <a:lnTo>
                    <a:pt x="730250" y="0"/>
                  </a:lnTo>
                </a:path>
              </a:pathLst>
            </a:cu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154" name="people_4" title="Icon of a person">
            <a:extLst>
              <a:ext uri="{FF2B5EF4-FFF2-40B4-BE49-F238E27FC236}">
                <a16:creationId xmlns:a16="http://schemas.microsoft.com/office/drawing/2014/main" id="{13EA7AC1-E706-4506-BE5A-8D0F42C9CBD5}"/>
              </a:ext>
            </a:extLst>
          </p:cNvPr>
          <p:cNvSpPr>
            <a:spLocks noChangeAspect="1" noEditPoints="1"/>
          </p:cNvSpPr>
          <p:nvPr/>
        </p:nvSpPr>
        <p:spPr bwMode="auto">
          <a:xfrm>
            <a:off x="5242624" y="4684903"/>
            <a:ext cx="399003" cy="44607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5" name="people_4" title="Icon of a person">
            <a:extLst>
              <a:ext uri="{FF2B5EF4-FFF2-40B4-BE49-F238E27FC236}">
                <a16:creationId xmlns:a16="http://schemas.microsoft.com/office/drawing/2014/main" id="{BDCE135F-008C-4227-9681-020BC35D39FF}"/>
              </a:ext>
            </a:extLst>
          </p:cNvPr>
          <p:cNvSpPr>
            <a:spLocks noChangeAspect="1" noEditPoints="1"/>
          </p:cNvSpPr>
          <p:nvPr/>
        </p:nvSpPr>
        <p:spPr bwMode="auto">
          <a:xfrm>
            <a:off x="5242624" y="5510533"/>
            <a:ext cx="399003" cy="44607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57" name="Group 156">
            <a:extLst>
              <a:ext uri="{FF2B5EF4-FFF2-40B4-BE49-F238E27FC236}">
                <a16:creationId xmlns:a16="http://schemas.microsoft.com/office/drawing/2014/main" id="{CA112807-716E-4B22-9079-7B6942DE3B6B}"/>
              </a:ext>
            </a:extLst>
          </p:cNvPr>
          <p:cNvGrpSpPr/>
          <p:nvPr/>
        </p:nvGrpSpPr>
        <p:grpSpPr>
          <a:xfrm>
            <a:off x="5522753" y="4979531"/>
            <a:ext cx="304800" cy="304800"/>
            <a:chOff x="3927141" y="2705100"/>
            <a:chExt cx="304800" cy="304800"/>
          </a:xfrm>
        </p:grpSpPr>
        <p:sp>
          <p:nvSpPr>
            <p:cNvPr id="158" name="Oval 157">
              <a:extLst>
                <a:ext uri="{FF2B5EF4-FFF2-40B4-BE49-F238E27FC236}">
                  <a16:creationId xmlns:a16="http://schemas.microsoft.com/office/drawing/2014/main" id="{60F6693B-7313-4944-9381-2CC4B3D0C3E6}"/>
                </a:ext>
              </a:extLst>
            </p:cNvPr>
            <p:cNvSpPr/>
            <p:nvPr/>
          </p:nvSpPr>
          <p:spPr bwMode="auto">
            <a:xfrm>
              <a:off x="3927141" y="2705100"/>
              <a:ext cx="304800" cy="304800"/>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check 3" title="Icon of a checkmark with a circle around it">
              <a:extLst>
                <a:ext uri="{FF2B5EF4-FFF2-40B4-BE49-F238E27FC236}">
                  <a16:creationId xmlns:a16="http://schemas.microsoft.com/office/drawing/2014/main" id="{A03EF9E1-06FE-4380-87C8-3485C9FD1D8B}"/>
                </a:ext>
              </a:extLst>
            </p:cNvPr>
            <p:cNvSpPr>
              <a:spLocks noChangeAspect="1" noEditPoints="1"/>
            </p:cNvSpPr>
            <p:nvPr/>
          </p:nvSpPr>
          <p:spPr bwMode="auto">
            <a:xfrm>
              <a:off x="3951962" y="2730659"/>
              <a:ext cx="255159" cy="25368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0" name="Group 159">
            <a:extLst>
              <a:ext uri="{FF2B5EF4-FFF2-40B4-BE49-F238E27FC236}">
                <a16:creationId xmlns:a16="http://schemas.microsoft.com/office/drawing/2014/main" id="{B11C285A-EAC0-4D84-8D0F-A170AEC14404}"/>
              </a:ext>
            </a:extLst>
          </p:cNvPr>
          <p:cNvGrpSpPr/>
          <p:nvPr/>
        </p:nvGrpSpPr>
        <p:grpSpPr>
          <a:xfrm>
            <a:off x="5532519" y="5736234"/>
            <a:ext cx="295034" cy="257817"/>
            <a:chOff x="968811" y="4915445"/>
            <a:chExt cx="169898" cy="148466"/>
          </a:xfrm>
        </p:grpSpPr>
        <p:sp>
          <p:nvSpPr>
            <p:cNvPr id="161" name="Isosceles Triangle 160">
              <a:extLst>
                <a:ext uri="{FF2B5EF4-FFF2-40B4-BE49-F238E27FC236}">
                  <a16:creationId xmlns:a16="http://schemas.microsoft.com/office/drawing/2014/main" id="{6C19502C-F8DF-4D72-8F79-377BF814ADE1}"/>
                </a:ext>
              </a:extLst>
            </p:cNvPr>
            <p:cNvSpPr/>
            <p:nvPr/>
          </p:nvSpPr>
          <p:spPr bwMode="auto">
            <a:xfrm>
              <a:off x="968811" y="4915445"/>
              <a:ext cx="169898" cy="146464"/>
            </a:xfrm>
            <a:prstGeom prst="triangle">
              <a:avLst/>
            </a:prstGeom>
            <a:solidFill>
              <a:srgbClr val="F8F8F8"/>
            </a:solid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TextBox 161">
              <a:extLst>
                <a:ext uri="{FF2B5EF4-FFF2-40B4-BE49-F238E27FC236}">
                  <a16:creationId xmlns:a16="http://schemas.microsoft.com/office/drawing/2014/main" id="{9656F8D7-E5C4-4456-ADDE-530CFF00757B}"/>
                </a:ext>
              </a:extLst>
            </p:cNvPr>
            <p:cNvSpPr txBox="1"/>
            <p:nvPr/>
          </p:nvSpPr>
          <p:spPr>
            <a:xfrm>
              <a:off x="1040456" y="4968204"/>
              <a:ext cx="28617" cy="95707"/>
            </a:xfrm>
            <a:prstGeom prst="rect">
              <a:avLst/>
            </a:prstGeom>
            <a:noFill/>
          </p:spPr>
          <p:txBody>
            <a:bodyPr wrap="none" lIns="0" tIns="0" rIns="0" bIns="0" rtlCol="0">
              <a:spAutoFit/>
            </a:bodyPr>
            <a:lstStyle/>
            <a:p>
              <a:pPr>
                <a:lnSpc>
                  <a:spcPct val="90000"/>
                </a:lnSpc>
                <a:spcAft>
                  <a:spcPts val="600"/>
                </a:spcAft>
              </a:pPr>
              <a:r>
                <a:rPr lang="en-US" sz="1200" b="1" dirty="0">
                  <a:gradFill>
                    <a:gsLst>
                      <a:gs pos="2917">
                        <a:schemeClr val="accent6"/>
                      </a:gs>
                      <a:gs pos="96000">
                        <a:schemeClr val="accent6"/>
                      </a:gs>
                    </a:gsLst>
                    <a:lin ang="5400000" scaled="0"/>
                  </a:gradFill>
                </a:rPr>
                <a:t>!</a:t>
              </a:r>
            </a:p>
          </p:txBody>
        </p:sp>
      </p:grpSp>
      <p:cxnSp>
        <p:nvCxnSpPr>
          <p:cNvPr id="163" name="Straight Arrow Connector 162">
            <a:extLst>
              <a:ext uri="{FF2B5EF4-FFF2-40B4-BE49-F238E27FC236}">
                <a16:creationId xmlns:a16="http://schemas.microsoft.com/office/drawing/2014/main" id="{C214A1FD-CF47-467D-B789-F0F4DA1F27DD}"/>
              </a:ext>
            </a:extLst>
          </p:cNvPr>
          <p:cNvCxnSpPr>
            <a:cxnSpLocks/>
          </p:cNvCxnSpPr>
          <p:nvPr/>
        </p:nvCxnSpPr>
        <p:spPr>
          <a:xfrm>
            <a:off x="5915561" y="5745601"/>
            <a:ext cx="640080" cy="0"/>
          </a:xfrm>
          <a:prstGeom prst="straightConnector1">
            <a:avLst/>
          </a:prstGeom>
          <a:noFill/>
          <a:ln w="15875">
            <a:solidFill>
              <a:schemeClr val="bg1">
                <a:lumMod val="50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164" name="server" title="Icon of a server tower">
            <a:extLst>
              <a:ext uri="{FF2B5EF4-FFF2-40B4-BE49-F238E27FC236}">
                <a16:creationId xmlns:a16="http://schemas.microsoft.com/office/drawing/2014/main" id="{A0D13CEE-7EEF-4DFF-B623-EE158631BB38}"/>
              </a:ext>
            </a:extLst>
          </p:cNvPr>
          <p:cNvSpPr>
            <a:spLocks noChangeAspect="1" noEditPoints="1"/>
          </p:cNvSpPr>
          <p:nvPr/>
        </p:nvSpPr>
        <p:spPr bwMode="auto">
          <a:xfrm>
            <a:off x="6710098" y="5537943"/>
            <a:ext cx="227505" cy="430697"/>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165" name="Group 164">
            <a:extLst>
              <a:ext uri="{FF2B5EF4-FFF2-40B4-BE49-F238E27FC236}">
                <a16:creationId xmlns:a16="http://schemas.microsoft.com/office/drawing/2014/main" id="{7C5F6E11-C1D1-483F-87B3-9110EBDA80E7}"/>
              </a:ext>
            </a:extLst>
          </p:cNvPr>
          <p:cNvGrpSpPr/>
          <p:nvPr/>
        </p:nvGrpSpPr>
        <p:grpSpPr>
          <a:xfrm>
            <a:off x="6823478" y="5743053"/>
            <a:ext cx="295034" cy="257817"/>
            <a:chOff x="968811" y="4915445"/>
            <a:chExt cx="169898" cy="148466"/>
          </a:xfrm>
        </p:grpSpPr>
        <p:sp>
          <p:nvSpPr>
            <p:cNvPr id="166" name="Isosceles Triangle 165">
              <a:extLst>
                <a:ext uri="{FF2B5EF4-FFF2-40B4-BE49-F238E27FC236}">
                  <a16:creationId xmlns:a16="http://schemas.microsoft.com/office/drawing/2014/main" id="{D88304C3-8D14-4F2E-93A1-02ECBACAAD8D}"/>
                </a:ext>
              </a:extLst>
            </p:cNvPr>
            <p:cNvSpPr/>
            <p:nvPr/>
          </p:nvSpPr>
          <p:spPr bwMode="auto">
            <a:xfrm>
              <a:off x="968811" y="4915445"/>
              <a:ext cx="169898" cy="146464"/>
            </a:xfrm>
            <a:prstGeom prst="triangle">
              <a:avLst/>
            </a:prstGeom>
            <a:solidFill>
              <a:srgbClr val="F8F8F8"/>
            </a:solidFill>
            <a:ln w="158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TextBox 166">
              <a:extLst>
                <a:ext uri="{FF2B5EF4-FFF2-40B4-BE49-F238E27FC236}">
                  <a16:creationId xmlns:a16="http://schemas.microsoft.com/office/drawing/2014/main" id="{02B67CF9-8AC2-44F3-AF4C-3251E74B183D}"/>
                </a:ext>
              </a:extLst>
            </p:cNvPr>
            <p:cNvSpPr txBox="1"/>
            <p:nvPr/>
          </p:nvSpPr>
          <p:spPr>
            <a:xfrm>
              <a:off x="1040456" y="4968204"/>
              <a:ext cx="28617" cy="95707"/>
            </a:xfrm>
            <a:prstGeom prst="rect">
              <a:avLst/>
            </a:prstGeom>
            <a:noFill/>
          </p:spPr>
          <p:txBody>
            <a:bodyPr wrap="none" lIns="0" tIns="0" rIns="0" bIns="0" rtlCol="0">
              <a:spAutoFit/>
            </a:bodyPr>
            <a:lstStyle/>
            <a:p>
              <a:pPr>
                <a:lnSpc>
                  <a:spcPct val="90000"/>
                </a:lnSpc>
                <a:spcAft>
                  <a:spcPts val="600"/>
                </a:spcAft>
              </a:pPr>
              <a:r>
                <a:rPr lang="en-US" sz="1200" b="1" dirty="0">
                  <a:gradFill>
                    <a:gsLst>
                      <a:gs pos="2917">
                        <a:schemeClr val="accent6"/>
                      </a:gs>
                      <a:gs pos="96000">
                        <a:schemeClr val="accent6"/>
                      </a:gs>
                    </a:gsLst>
                    <a:lin ang="5400000" scaled="0"/>
                  </a:gradFill>
                </a:rPr>
                <a:t>!</a:t>
              </a:r>
            </a:p>
          </p:txBody>
        </p:sp>
      </p:grpSp>
      <p:sp>
        <p:nvSpPr>
          <p:cNvPr id="191" name="magnify" title="Icon of a magnifying glass">
            <a:extLst>
              <a:ext uri="{FF2B5EF4-FFF2-40B4-BE49-F238E27FC236}">
                <a16:creationId xmlns:a16="http://schemas.microsoft.com/office/drawing/2014/main" id="{950BFCBA-C785-41E9-B17D-6623F9C91841}"/>
              </a:ext>
            </a:extLst>
          </p:cNvPr>
          <p:cNvSpPr>
            <a:spLocks noChangeAspect="1" noEditPoints="1"/>
          </p:cNvSpPr>
          <p:nvPr/>
        </p:nvSpPr>
        <p:spPr bwMode="auto">
          <a:xfrm flipH="1">
            <a:off x="3322444" y="2515148"/>
            <a:ext cx="444154" cy="43566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F8F8F8"/>
          </a:solidFill>
          <a:ln w="222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2" name="magnify" title="Icon of a magnifying glass">
            <a:extLst>
              <a:ext uri="{FF2B5EF4-FFF2-40B4-BE49-F238E27FC236}">
                <a16:creationId xmlns:a16="http://schemas.microsoft.com/office/drawing/2014/main" id="{B11A8CA3-F57D-4905-8917-B9E81A41704B}"/>
              </a:ext>
            </a:extLst>
          </p:cNvPr>
          <p:cNvSpPr>
            <a:spLocks noChangeAspect="1" noEditPoints="1"/>
          </p:cNvSpPr>
          <p:nvPr/>
        </p:nvSpPr>
        <p:spPr bwMode="auto">
          <a:xfrm flipH="1">
            <a:off x="3254983" y="3676121"/>
            <a:ext cx="444154" cy="43566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F8F8F8"/>
          </a:solidFill>
          <a:ln w="222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3" name="magnify" title="Icon of a magnifying glass">
            <a:extLst>
              <a:ext uri="{FF2B5EF4-FFF2-40B4-BE49-F238E27FC236}">
                <a16:creationId xmlns:a16="http://schemas.microsoft.com/office/drawing/2014/main" id="{228D867B-AB1C-4D7A-B15E-59F2DD1E5C5F}"/>
              </a:ext>
            </a:extLst>
          </p:cNvPr>
          <p:cNvSpPr>
            <a:spLocks noChangeAspect="1" noEditPoints="1"/>
          </p:cNvSpPr>
          <p:nvPr/>
        </p:nvSpPr>
        <p:spPr bwMode="auto">
          <a:xfrm flipH="1">
            <a:off x="3248318" y="5215532"/>
            <a:ext cx="444154" cy="43566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F8F8F8"/>
          </a:solidFill>
          <a:ln w="222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4" name="magnify" title="Icon of a magnifying glass">
            <a:extLst>
              <a:ext uri="{FF2B5EF4-FFF2-40B4-BE49-F238E27FC236}">
                <a16:creationId xmlns:a16="http://schemas.microsoft.com/office/drawing/2014/main" id="{17EA5FB0-5BC1-4B5B-8E5D-A31E86D9BC42}"/>
              </a:ext>
            </a:extLst>
          </p:cNvPr>
          <p:cNvSpPr>
            <a:spLocks noChangeAspect="1" noEditPoints="1"/>
          </p:cNvSpPr>
          <p:nvPr/>
        </p:nvSpPr>
        <p:spPr bwMode="auto">
          <a:xfrm flipH="1">
            <a:off x="5055348" y="3676121"/>
            <a:ext cx="444154" cy="43566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F8F8F8"/>
          </a:solidFill>
          <a:ln w="222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5" name="magnify" title="Icon of a magnifying glass">
            <a:extLst>
              <a:ext uri="{FF2B5EF4-FFF2-40B4-BE49-F238E27FC236}">
                <a16:creationId xmlns:a16="http://schemas.microsoft.com/office/drawing/2014/main" id="{A2371FFE-EF50-4C1E-8445-00858642DF3F}"/>
              </a:ext>
            </a:extLst>
          </p:cNvPr>
          <p:cNvSpPr>
            <a:spLocks noChangeAspect="1" noEditPoints="1"/>
          </p:cNvSpPr>
          <p:nvPr/>
        </p:nvSpPr>
        <p:spPr bwMode="auto">
          <a:xfrm flipH="1">
            <a:off x="5016744" y="4765256"/>
            <a:ext cx="444154" cy="43566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F8F8F8"/>
          </a:solidFill>
          <a:ln w="222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6" name="magnify" title="Icon of a magnifying glass">
            <a:extLst>
              <a:ext uri="{FF2B5EF4-FFF2-40B4-BE49-F238E27FC236}">
                <a16:creationId xmlns:a16="http://schemas.microsoft.com/office/drawing/2014/main" id="{76919457-0F6B-4FEF-A04E-2563BE0A6A71}"/>
              </a:ext>
            </a:extLst>
          </p:cNvPr>
          <p:cNvSpPr>
            <a:spLocks noChangeAspect="1" noEditPoints="1"/>
          </p:cNvSpPr>
          <p:nvPr/>
        </p:nvSpPr>
        <p:spPr bwMode="auto">
          <a:xfrm flipH="1">
            <a:off x="5016744" y="5548008"/>
            <a:ext cx="444154" cy="43566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F8F8F8"/>
          </a:solidFill>
          <a:ln w="222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7" name="magnify" title="Icon of a magnifying glass">
            <a:extLst>
              <a:ext uri="{FF2B5EF4-FFF2-40B4-BE49-F238E27FC236}">
                <a16:creationId xmlns:a16="http://schemas.microsoft.com/office/drawing/2014/main" id="{54613DF0-BE85-4978-8594-D4090E21DDF8}"/>
              </a:ext>
            </a:extLst>
          </p:cNvPr>
          <p:cNvSpPr>
            <a:spLocks noChangeAspect="1" noEditPoints="1"/>
          </p:cNvSpPr>
          <p:nvPr/>
        </p:nvSpPr>
        <p:spPr bwMode="auto">
          <a:xfrm flipH="1">
            <a:off x="6447058" y="5548008"/>
            <a:ext cx="444154" cy="43566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F8F8F8"/>
          </a:solidFill>
          <a:ln w="222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nvGrpSpPr>
          <p:cNvPr id="198" name="Group 197">
            <a:extLst>
              <a:ext uri="{FF2B5EF4-FFF2-40B4-BE49-F238E27FC236}">
                <a16:creationId xmlns:a16="http://schemas.microsoft.com/office/drawing/2014/main" id="{6F230181-CF93-4B5E-A6AD-D34E5420558B}"/>
              </a:ext>
            </a:extLst>
          </p:cNvPr>
          <p:cNvGrpSpPr/>
          <p:nvPr/>
        </p:nvGrpSpPr>
        <p:grpSpPr>
          <a:xfrm>
            <a:off x="3731679" y="3885160"/>
            <a:ext cx="304800" cy="304800"/>
            <a:chOff x="3927141" y="2705100"/>
            <a:chExt cx="304800" cy="304800"/>
          </a:xfrm>
        </p:grpSpPr>
        <p:sp>
          <p:nvSpPr>
            <p:cNvPr id="199" name="Oval 198">
              <a:extLst>
                <a:ext uri="{FF2B5EF4-FFF2-40B4-BE49-F238E27FC236}">
                  <a16:creationId xmlns:a16="http://schemas.microsoft.com/office/drawing/2014/main" id="{B57F9C73-83A7-453D-BF17-4F902DF72556}"/>
                </a:ext>
              </a:extLst>
            </p:cNvPr>
            <p:cNvSpPr/>
            <p:nvPr/>
          </p:nvSpPr>
          <p:spPr bwMode="auto">
            <a:xfrm>
              <a:off x="3927141" y="2705100"/>
              <a:ext cx="304800" cy="304800"/>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check 3" title="Icon of a checkmark with a circle around it">
              <a:extLst>
                <a:ext uri="{FF2B5EF4-FFF2-40B4-BE49-F238E27FC236}">
                  <a16:creationId xmlns:a16="http://schemas.microsoft.com/office/drawing/2014/main" id="{219E624A-3512-4B67-BF2B-A4D263D0717C}"/>
                </a:ext>
              </a:extLst>
            </p:cNvPr>
            <p:cNvSpPr>
              <a:spLocks noChangeAspect="1" noEditPoints="1"/>
            </p:cNvSpPr>
            <p:nvPr/>
          </p:nvSpPr>
          <p:spPr bwMode="auto">
            <a:xfrm>
              <a:off x="3951962" y="2730659"/>
              <a:ext cx="255159" cy="25368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1" name="Group 200">
            <a:extLst>
              <a:ext uri="{FF2B5EF4-FFF2-40B4-BE49-F238E27FC236}">
                <a16:creationId xmlns:a16="http://schemas.microsoft.com/office/drawing/2014/main" id="{AD83C7F9-61A8-4503-ABDF-E150CC206EE4}"/>
              </a:ext>
            </a:extLst>
          </p:cNvPr>
          <p:cNvGrpSpPr/>
          <p:nvPr/>
        </p:nvGrpSpPr>
        <p:grpSpPr>
          <a:xfrm>
            <a:off x="3735521" y="5258648"/>
            <a:ext cx="304800" cy="304800"/>
            <a:chOff x="3927141" y="2705100"/>
            <a:chExt cx="304800" cy="304800"/>
          </a:xfrm>
        </p:grpSpPr>
        <p:sp>
          <p:nvSpPr>
            <p:cNvPr id="202" name="Oval 201">
              <a:extLst>
                <a:ext uri="{FF2B5EF4-FFF2-40B4-BE49-F238E27FC236}">
                  <a16:creationId xmlns:a16="http://schemas.microsoft.com/office/drawing/2014/main" id="{0A5E93D8-4C6B-4F6B-9C4B-7EB25DF6BD6D}"/>
                </a:ext>
              </a:extLst>
            </p:cNvPr>
            <p:cNvSpPr/>
            <p:nvPr/>
          </p:nvSpPr>
          <p:spPr bwMode="auto">
            <a:xfrm>
              <a:off x="3927141" y="2705100"/>
              <a:ext cx="304800" cy="304800"/>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check 3" title="Icon of a checkmark with a circle around it">
              <a:extLst>
                <a:ext uri="{FF2B5EF4-FFF2-40B4-BE49-F238E27FC236}">
                  <a16:creationId xmlns:a16="http://schemas.microsoft.com/office/drawing/2014/main" id="{166A1BA6-4152-4FAD-B19E-DE85A4C43558}"/>
                </a:ext>
              </a:extLst>
            </p:cNvPr>
            <p:cNvSpPr>
              <a:spLocks noChangeAspect="1" noEditPoints="1"/>
            </p:cNvSpPr>
            <p:nvPr/>
          </p:nvSpPr>
          <p:spPr bwMode="auto">
            <a:xfrm>
              <a:off x="3951962" y="2730659"/>
              <a:ext cx="255159" cy="25368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4" name="Group 203">
            <a:extLst>
              <a:ext uri="{FF2B5EF4-FFF2-40B4-BE49-F238E27FC236}">
                <a16:creationId xmlns:a16="http://schemas.microsoft.com/office/drawing/2014/main" id="{B64FAB52-74A2-4EB4-B280-874729CD79EA}"/>
              </a:ext>
            </a:extLst>
          </p:cNvPr>
          <p:cNvGrpSpPr/>
          <p:nvPr/>
        </p:nvGrpSpPr>
        <p:grpSpPr>
          <a:xfrm>
            <a:off x="5532518" y="5738213"/>
            <a:ext cx="304800" cy="304800"/>
            <a:chOff x="3927141" y="2705100"/>
            <a:chExt cx="304800" cy="304800"/>
          </a:xfrm>
        </p:grpSpPr>
        <p:sp>
          <p:nvSpPr>
            <p:cNvPr id="205" name="Oval 204">
              <a:extLst>
                <a:ext uri="{FF2B5EF4-FFF2-40B4-BE49-F238E27FC236}">
                  <a16:creationId xmlns:a16="http://schemas.microsoft.com/office/drawing/2014/main" id="{D802F42C-7462-41CD-B4BA-C8CA9350A9BA}"/>
                </a:ext>
              </a:extLst>
            </p:cNvPr>
            <p:cNvSpPr/>
            <p:nvPr/>
          </p:nvSpPr>
          <p:spPr bwMode="auto">
            <a:xfrm>
              <a:off x="3927141" y="2705100"/>
              <a:ext cx="304800" cy="304800"/>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check 3" title="Icon of a checkmark with a circle around it">
              <a:extLst>
                <a:ext uri="{FF2B5EF4-FFF2-40B4-BE49-F238E27FC236}">
                  <a16:creationId xmlns:a16="http://schemas.microsoft.com/office/drawing/2014/main" id="{3CC0FFA8-E10A-456C-B275-164E467DBB64}"/>
                </a:ext>
              </a:extLst>
            </p:cNvPr>
            <p:cNvSpPr>
              <a:spLocks noChangeAspect="1" noEditPoints="1"/>
            </p:cNvSpPr>
            <p:nvPr/>
          </p:nvSpPr>
          <p:spPr bwMode="auto">
            <a:xfrm>
              <a:off x="3951962" y="2730659"/>
              <a:ext cx="255159" cy="25368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7" name="Group 206">
            <a:extLst>
              <a:ext uri="{FF2B5EF4-FFF2-40B4-BE49-F238E27FC236}">
                <a16:creationId xmlns:a16="http://schemas.microsoft.com/office/drawing/2014/main" id="{F7D31FEB-7E4F-43E9-B8AE-6D68640CCFDD}"/>
              </a:ext>
            </a:extLst>
          </p:cNvPr>
          <p:cNvGrpSpPr/>
          <p:nvPr/>
        </p:nvGrpSpPr>
        <p:grpSpPr>
          <a:xfrm>
            <a:off x="6818681" y="5738213"/>
            <a:ext cx="304800" cy="304800"/>
            <a:chOff x="3927141" y="2705100"/>
            <a:chExt cx="304800" cy="304800"/>
          </a:xfrm>
        </p:grpSpPr>
        <p:sp>
          <p:nvSpPr>
            <p:cNvPr id="208" name="Oval 207">
              <a:extLst>
                <a:ext uri="{FF2B5EF4-FFF2-40B4-BE49-F238E27FC236}">
                  <a16:creationId xmlns:a16="http://schemas.microsoft.com/office/drawing/2014/main" id="{432866D1-A00A-4CB4-825C-50A7BD4D3826}"/>
                </a:ext>
              </a:extLst>
            </p:cNvPr>
            <p:cNvSpPr/>
            <p:nvPr/>
          </p:nvSpPr>
          <p:spPr bwMode="auto">
            <a:xfrm>
              <a:off x="3927141" y="2705100"/>
              <a:ext cx="304800" cy="304800"/>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check 3" title="Icon of a checkmark with a circle around it">
              <a:extLst>
                <a:ext uri="{FF2B5EF4-FFF2-40B4-BE49-F238E27FC236}">
                  <a16:creationId xmlns:a16="http://schemas.microsoft.com/office/drawing/2014/main" id="{F783DC29-3001-47BC-B109-132F4F1C3364}"/>
                </a:ext>
              </a:extLst>
            </p:cNvPr>
            <p:cNvSpPr>
              <a:spLocks noChangeAspect="1" noEditPoints="1"/>
            </p:cNvSpPr>
            <p:nvPr/>
          </p:nvSpPr>
          <p:spPr bwMode="auto">
            <a:xfrm>
              <a:off x="3951962" y="2730659"/>
              <a:ext cx="255159" cy="25368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a:extLst>
              <a:ext uri="{FF2B5EF4-FFF2-40B4-BE49-F238E27FC236}">
                <a16:creationId xmlns:a16="http://schemas.microsoft.com/office/drawing/2014/main" id="{DAC0BB08-333B-48C2-9B7E-12B322A41DD5}"/>
              </a:ext>
            </a:extLst>
          </p:cNvPr>
          <p:cNvGrpSpPr/>
          <p:nvPr/>
        </p:nvGrpSpPr>
        <p:grpSpPr>
          <a:xfrm>
            <a:off x="8270778" y="2231567"/>
            <a:ext cx="2303056" cy="2523326"/>
            <a:chOff x="8219978" y="2231567"/>
            <a:chExt cx="2303056" cy="2523326"/>
          </a:xfrm>
        </p:grpSpPr>
        <p:sp>
          <p:nvSpPr>
            <p:cNvPr id="22" name="Rectangle 21">
              <a:extLst>
                <a:ext uri="{FF2B5EF4-FFF2-40B4-BE49-F238E27FC236}">
                  <a16:creationId xmlns:a16="http://schemas.microsoft.com/office/drawing/2014/main" id="{4CA73A9E-E858-49C6-A06B-6F9DEDE64324}"/>
                </a:ext>
              </a:extLst>
            </p:cNvPr>
            <p:cNvSpPr/>
            <p:nvPr/>
          </p:nvSpPr>
          <p:spPr>
            <a:xfrm>
              <a:off x="8306695" y="2231567"/>
              <a:ext cx="2129622" cy="627864"/>
            </a:xfrm>
            <a:prstGeom prst="rect">
              <a:avLst/>
            </a:prstGeom>
            <a:noFill/>
          </p:spPr>
          <p:txBody>
            <a:bodyPr wrap="none" lIns="182880" tIns="146304" rIns="182880" bIns="146304" rtlCol="0">
              <a:spAutoFit/>
            </a:bodyPr>
            <a:lstStyle/>
            <a:p>
              <a:pPr algn="ctr">
                <a:lnSpc>
                  <a:spcPct val="90000"/>
                </a:lnSpc>
                <a:spcAft>
                  <a:spcPts val="600"/>
                </a:spcAft>
              </a:pPr>
              <a:r>
                <a:rPr lang="en-US" sz="2400" spc="120" dirty="0">
                  <a:gradFill>
                    <a:gsLst>
                      <a:gs pos="2917">
                        <a:schemeClr val="tx1"/>
                      </a:gs>
                      <a:gs pos="100000">
                        <a:schemeClr val="tx1"/>
                      </a:gs>
                    </a:gsLst>
                    <a:lin ang="5400000" scaled="0"/>
                  </a:gradFill>
                </a:rPr>
                <a:t>Alert queue</a:t>
              </a:r>
            </a:p>
          </p:txBody>
        </p:sp>
        <p:sp>
          <p:nvSpPr>
            <p:cNvPr id="91" name="Browser" title="Icon of a browser window">
              <a:extLst>
                <a:ext uri="{FF2B5EF4-FFF2-40B4-BE49-F238E27FC236}">
                  <a16:creationId xmlns:a16="http://schemas.microsoft.com/office/drawing/2014/main" id="{50496B3B-8F1C-45CA-8091-94F48F9624B8}"/>
                </a:ext>
              </a:extLst>
            </p:cNvPr>
            <p:cNvSpPr>
              <a:spLocks noChangeAspect="1" noEditPoints="1"/>
            </p:cNvSpPr>
            <p:nvPr/>
          </p:nvSpPr>
          <p:spPr bwMode="auto">
            <a:xfrm>
              <a:off x="8219978" y="2911724"/>
              <a:ext cx="2303056" cy="184316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37CDB282-4EDE-42D4-BB2E-61E4277989A3}"/>
              </a:ext>
            </a:extLst>
          </p:cNvPr>
          <p:cNvGrpSpPr/>
          <p:nvPr/>
        </p:nvGrpSpPr>
        <p:grpSpPr>
          <a:xfrm>
            <a:off x="8417203" y="3565651"/>
            <a:ext cx="894891" cy="344237"/>
            <a:chOff x="8417203" y="3565651"/>
            <a:chExt cx="894891" cy="344237"/>
          </a:xfrm>
        </p:grpSpPr>
        <p:sp>
          <p:nvSpPr>
            <p:cNvPr id="175" name="Isosceles Triangle 174">
              <a:extLst>
                <a:ext uri="{FF2B5EF4-FFF2-40B4-BE49-F238E27FC236}">
                  <a16:creationId xmlns:a16="http://schemas.microsoft.com/office/drawing/2014/main" id="{36032793-5FC3-4268-A945-A39DBDC9BABD}"/>
                </a:ext>
              </a:extLst>
            </p:cNvPr>
            <p:cNvSpPr/>
            <p:nvPr/>
          </p:nvSpPr>
          <p:spPr bwMode="auto">
            <a:xfrm>
              <a:off x="8417203" y="3565651"/>
              <a:ext cx="394926" cy="340453"/>
            </a:xfrm>
            <a:prstGeom prst="triangle">
              <a:avLst/>
            </a:prstGeom>
            <a:solidFill>
              <a:srgbClr val="F8F8F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TextBox 175">
              <a:extLst>
                <a:ext uri="{FF2B5EF4-FFF2-40B4-BE49-F238E27FC236}">
                  <a16:creationId xmlns:a16="http://schemas.microsoft.com/office/drawing/2014/main" id="{9CB349A0-F5A2-4520-931A-9E81CA2784DB}"/>
                </a:ext>
              </a:extLst>
            </p:cNvPr>
            <p:cNvSpPr txBox="1"/>
            <p:nvPr/>
          </p:nvSpPr>
          <p:spPr>
            <a:xfrm>
              <a:off x="8583741" y="3688289"/>
              <a:ext cx="67326" cy="221599"/>
            </a:xfrm>
            <a:prstGeom prst="rect">
              <a:avLst/>
            </a:prstGeom>
            <a:noFill/>
          </p:spPr>
          <p:txBody>
            <a:bodyPr wrap="none" lIns="0" tIns="0" rIns="0" bIns="0" rtlCol="0">
              <a:spAutoFit/>
            </a:bodyPr>
            <a:lstStyle/>
            <a:p>
              <a:pPr>
                <a:lnSpc>
                  <a:spcPct val="90000"/>
                </a:lnSpc>
                <a:spcAft>
                  <a:spcPts val="600"/>
                </a:spcAft>
              </a:pPr>
              <a:r>
                <a:rPr lang="en-US" sz="1600" b="1" dirty="0">
                  <a:gradFill>
                    <a:gsLst>
                      <a:gs pos="2917">
                        <a:schemeClr val="accent6"/>
                      </a:gs>
                      <a:gs pos="96000">
                        <a:schemeClr val="accent6"/>
                      </a:gs>
                    </a:gsLst>
                    <a:lin ang="5400000" scaled="0"/>
                  </a:gradFill>
                </a:rPr>
                <a:t>!</a:t>
              </a:r>
            </a:p>
          </p:txBody>
        </p:sp>
        <p:grpSp>
          <p:nvGrpSpPr>
            <p:cNvPr id="5" name="Group 4">
              <a:extLst>
                <a:ext uri="{FF2B5EF4-FFF2-40B4-BE49-F238E27FC236}">
                  <a16:creationId xmlns:a16="http://schemas.microsoft.com/office/drawing/2014/main" id="{B9D46E68-3776-4D6F-8109-0ED682037D80}"/>
                </a:ext>
              </a:extLst>
            </p:cNvPr>
            <p:cNvGrpSpPr/>
            <p:nvPr/>
          </p:nvGrpSpPr>
          <p:grpSpPr>
            <a:xfrm>
              <a:off x="8943944" y="3615867"/>
              <a:ext cx="368150" cy="244674"/>
              <a:chOff x="9820275" y="3700465"/>
              <a:chExt cx="365760" cy="182314"/>
            </a:xfrm>
          </p:grpSpPr>
          <p:sp>
            <p:nvSpPr>
              <p:cNvPr id="4" name="Freeform: Shape 3">
                <a:extLst>
                  <a:ext uri="{FF2B5EF4-FFF2-40B4-BE49-F238E27FC236}">
                    <a16:creationId xmlns:a16="http://schemas.microsoft.com/office/drawing/2014/main" id="{31823D47-AB61-4299-BFDD-B32B5A78BE19}"/>
                  </a:ext>
                </a:extLst>
              </p:cNvPr>
              <p:cNvSpPr/>
              <p:nvPr/>
            </p:nvSpPr>
            <p:spPr bwMode="auto">
              <a:xfrm>
                <a:off x="9820275" y="3700465"/>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EF749087-D503-4B9D-9D24-9A96D9847F73}"/>
                  </a:ext>
                </a:extLst>
              </p:cNvPr>
              <p:cNvSpPr/>
              <p:nvPr/>
            </p:nvSpPr>
            <p:spPr bwMode="auto">
              <a:xfrm>
                <a:off x="9820275" y="3791622"/>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75333FEC-640F-4EAE-A05D-868583EE1041}"/>
                  </a:ext>
                </a:extLst>
              </p:cNvPr>
              <p:cNvSpPr/>
              <p:nvPr/>
            </p:nvSpPr>
            <p:spPr bwMode="auto">
              <a:xfrm>
                <a:off x="9820275" y="3882779"/>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AEE0E110-8A3C-49D2-A235-1294464C87B7}"/>
              </a:ext>
            </a:extLst>
          </p:cNvPr>
          <p:cNvGrpSpPr/>
          <p:nvPr/>
        </p:nvGrpSpPr>
        <p:grpSpPr>
          <a:xfrm>
            <a:off x="8417662" y="4177280"/>
            <a:ext cx="894432" cy="344237"/>
            <a:chOff x="8417662" y="4177280"/>
            <a:chExt cx="894432" cy="344237"/>
          </a:xfrm>
        </p:grpSpPr>
        <p:sp>
          <p:nvSpPr>
            <p:cNvPr id="169" name="Isosceles Triangle 168">
              <a:extLst>
                <a:ext uri="{FF2B5EF4-FFF2-40B4-BE49-F238E27FC236}">
                  <a16:creationId xmlns:a16="http://schemas.microsoft.com/office/drawing/2014/main" id="{C0FE8CF1-79F6-48B1-8E1C-161043698ED7}"/>
                </a:ext>
              </a:extLst>
            </p:cNvPr>
            <p:cNvSpPr/>
            <p:nvPr/>
          </p:nvSpPr>
          <p:spPr bwMode="auto">
            <a:xfrm>
              <a:off x="8417662" y="4177280"/>
              <a:ext cx="394926" cy="340453"/>
            </a:xfrm>
            <a:prstGeom prst="triangle">
              <a:avLst/>
            </a:prstGeom>
            <a:solidFill>
              <a:srgbClr val="F8F8F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169">
              <a:extLst>
                <a:ext uri="{FF2B5EF4-FFF2-40B4-BE49-F238E27FC236}">
                  <a16:creationId xmlns:a16="http://schemas.microsoft.com/office/drawing/2014/main" id="{A9531FE3-5B42-4124-8A43-8D31F82CDBB0}"/>
                </a:ext>
              </a:extLst>
            </p:cNvPr>
            <p:cNvSpPr txBox="1"/>
            <p:nvPr/>
          </p:nvSpPr>
          <p:spPr>
            <a:xfrm>
              <a:off x="8584200" y="4299918"/>
              <a:ext cx="67326" cy="221599"/>
            </a:xfrm>
            <a:prstGeom prst="rect">
              <a:avLst/>
            </a:prstGeom>
            <a:noFill/>
          </p:spPr>
          <p:txBody>
            <a:bodyPr wrap="none" lIns="0" tIns="0" rIns="0" bIns="0" rtlCol="0">
              <a:spAutoFit/>
            </a:bodyPr>
            <a:lstStyle/>
            <a:p>
              <a:pPr>
                <a:lnSpc>
                  <a:spcPct val="90000"/>
                </a:lnSpc>
                <a:spcAft>
                  <a:spcPts val="600"/>
                </a:spcAft>
              </a:pPr>
              <a:r>
                <a:rPr lang="en-US" sz="1600" b="1" dirty="0">
                  <a:gradFill>
                    <a:gsLst>
                      <a:gs pos="2917">
                        <a:schemeClr val="accent6"/>
                      </a:gs>
                      <a:gs pos="96000">
                        <a:schemeClr val="accent6"/>
                      </a:gs>
                    </a:gsLst>
                    <a:lin ang="5400000" scaled="0"/>
                  </a:gradFill>
                </a:rPr>
                <a:t>!</a:t>
              </a:r>
            </a:p>
          </p:txBody>
        </p:sp>
        <p:grpSp>
          <p:nvGrpSpPr>
            <p:cNvPr id="97" name="Group 96">
              <a:extLst>
                <a:ext uri="{FF2B5EF4-FFF2-40B4-BE49-F238E27FC236}">
                  <a16:creationId xmlns:a16="http://schemas.microsoft.com/office/drawing/2014/main" id="{3D6EB4B6-3A3A-472A-871A-00714D5AE138}"/>
                </a:ext>
              </a:extLst>
            </p:cNvPr>
            <p:cNvGrpSpPr/>
            <p:nvPr/>
          </p:nvGrpSpPr>
          <p:grpSpPr>
            <a:xfrm>
              <a:off x="8943944" y="4227497"/>
              <a:ext cx="368150" cy="244674"/>
              <a:chOff x="9820275" y="3700465"/>
              <a:chExt cx="365760" cy="182314"/>
            </a:xfrm>
          </p:grpSpPr>
          <p:sp>
            <p:nvSpPr>
              <p:cNvPr id="98" name="Freeform: Shape 97">
                <a:extLst>
                  <a:ext uri="{FF2B5EF4-FFF2-40B4-BE49-F238E27FC236}">
                    <a16:creationId xmlns:a16="http://schemas.microsoft.com/office/drawing/2014/main" id="{69833FB8-320F-4824-BED3-FFBE82A9C826}"/>
                  </a:ext>
                </a:extLst>
              </p:cNvPr>
              <p:cNvSpPr/>
              <p:nvPr/>
            </p:nvSpPr>
            <p:spPr bwMode="auto">
              <a:xfrm>
                <a:off x="9820275" y="3700465"/>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8FF656CC-B9BB-46F4-97BB-FF0B9DAC3DB5}"/>
                  </a:ext>
                </a:extLst>
              </p:cNvPr>
              <p:cNvSpPr/>
              <p:nvPr/>
            </p:nvSpPr>
            <p:spPr bwMode="auto">
              <a:xfrm>
                <a:off x="9820275" y="3791622"/>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0" name="Freeform: Shape 99">
                <a:extLst>
                  <a:ext uri="{FF2B5EF4-FFF2-40B4-BE49-F238E27FC236}">
                    <a16:creationId xmlns:a16="http://schemas.microsoft.com/office/drawing/2014/main" id="{665424D7-F43D-407B-8E04-3C151984DD15}"/>
                  </a:ext>
                </a:extLst>
              </p:cNvPr>
              <p:cNvSpPr/>
              <p:nvPr/>
            </p:nvSpPr>
            <p:spPr bwMode="auto">
              <a:xfrm>
                <a:off x="9820275" y="3882779"/>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DD11F76A-F6B0-40F8-B06E-D6B648ECAB00}"/>
              </a:ext>
            </a:extLst>
          </p:cNvPr>
          <p:cNvGrpSpPr/>
          <p:nvPr/>
        </p:nvGrpSpPr>
        <p:grpSpPr>
          <a:xfrm>
            <a:off x="9525103" y="3565651"/>
            <a:ext cx="888490" cy="344237"/>
            <a:chOff x="9525103" y="3565651"/>
            <a:chExt cx="888490" cy="344237"/>
          </a:xfrm>
        </p:grpSpPr>
        <p:sp>
          <p:nvSpPr>
            <p:cNvPr id="184" name="Isosceles Triangle 183">
              <a:extLst>
                <a:ext uri="{FF2B5EF4-FFF2-40B4-BE49-F238E27FC236}">
                  <a16:creationId xmlns:a16="http://schemas.microsoft.com/office/drawing/2014/main" id="{CAF23212-E812-4FA5-85F0-8C6105206D8C}"/>
                </a:ext>
              </a:extLst>
            </p:cNvPr>
            <p:cNvSpPr/>
            <p:nvPr/>
          </p:nvSpPr>
          <p:spPr bwMode="auto">
            <a:xfrm>
              <a:off x="9525103" y="3565651"/>
              <a:ext cx="394926" cy="340453"/>
            </a:xfrm>
            <a:prstGeom prst="triangle">
              <a:avLst/>
            </a:prstGeom>
            <a:solidFill>
              <a:srgbClr val="F8F8F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407493D3-DD7F-4670-BFDF-4139B22B51B4}"/>
                </a:ext>
              </a:extLst>
            </p:cNvPr>
            <p:cNvSpPr txBox="1"/>
            <p:nvPr/>
          </p:nvSpPr>
          <p:spPr>
            <a:xfrm>
              <a:off x="9691641" y="3688289"/>
              <a:ext cx="67326" cy="221599"/>
            </a:xfrm>
            <a:prstGeom prst="rect">
              <a:avLst/>
            </a:prstGeom>
            <a:noFill/>
          </p:spPr>
          <p:txBody>
            <a:bodyPr wrap="none" lIns="0" tIns="0" rIns="0" bIns="0" rtlCol="0">
              <a:spAutoFit/>
            </a:bodyPr>
            <a:lstStyle/>
            <a:p>
              <a:pPr>
                <a:lnSpc>
                  <a:spcPct val="90000"/>
                </a:lnSpc>
                <a:spcAft>
                  <a:spcPts val="600"/>
                </a:spcAft>
              </a:pPr>
              <a:r>
                <a:rPr lang="en-US" sz="1600" b="1" dirty="0">
                  <a:gradFill>
                    <a:gsLst>
                      <a:gs pos="2917">
                        <a:schemeClr val="accent6"/>
                      </a:gs>
                      <a:gs pos="96000">
                        <a:schemeClr val="accent6"/>
                      </a:gs>
                    </a:gsLst>
                    <a:lin ang="5400000" scaled="0"/>
                  </a:gradFill>
                </a:rPr>
                <a:t>!</a:t>
              </a:r>
            </a:p>
          </p:txBody>
        </p:sp>
        <p:grpSp>
          <p:nvGrpSpPr>
            <p:cNvPr id="101" name="Group 100">
              <a:extLst>
                <a:ext uri="{FF2B5EF4-FFF2-40B4-BE49-F238E27FC236}">
                  <a16:creationId xmlns:a16="http://schemas.microsoft.com/office/drawing/2014/main" id="{DCE1F902-DD40-480D-95CC-F10E11AB757B}"/>
                </a:ext>
              </a:extLst>
            </p:cNvPr>
            <p:cNvGrpSpPr/>
            <p:nvPr/>
          </p:nvGrpSpPr>
          <p:grpSpPr>
            <a:xfrm>
              <a:off x="10045443" y="3615867"/>
              <a:ext cx="368150" cy="244674"/>
              <a:chOff x="9820275" y="3700465"/>
              <a:chExt cx="365760" cy="182314"/>
            </a:xfrm>
          </p:grpSpPr>
          <p:sp>
            <p:nvSpPr>
              <p:cNvPr id="102" name="Freeform: Shape 101">
                <a:extLst>
                  <a:ext uri="{FF2B5EF4-FFF2-40B4-BE49-F238E27FC236}">
                    <a16:creationId xmlns:a16="http://schemas.microsoft.com/office/drawing/2014/main" id="{DA030656-0FEA-4B6F-93AC-812B91FC9E93}"/>
                  </a:ext>
                </a:extLst>
              </p:cNvPr>
              <p:cNvSpPr/>
              <p:nvPr/>
            </p:nvSpPr>
            <p:spPr bwMode="auto">
              <a:xfrm>
                <a:off x="9820275" y="3700465"/>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00BF0540-7AA3-48A1-A1AC-105CCEC3E627}"/>
                  </a:ext>
                </a:extLst>
              </p:cNvPr>
              <p:cNvSpPr/>
              <p:nvPr/>
            </p:nvSpPr>
            <p:spPr bwMode="auto">
              <a:xfrm>
                <a:off x="9820275" y="3791622"/>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0208C0B7-3D3E-4B1A-8A1B-6756742F510E}"/>
                  </a:ext>
                </a:extLst>
              </p:cNvPr>
              <p:cNvSpPr/>
              <p:nvPr/>
            </p:nvSpPr>
            <p:spPr bwMode="auto">
              <a:xfrm>
                <a:off x="9820275" y="3882779"/>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A7B32135-1517-4EFF-A4A9-8416B6BFAFB1}"/>
              </a:ext>
            </a:extLst>
          </p:cNvPr>
          <p:cNvGrpSpPr/>
          <p:nvPr/>
        </p:nvGrpSpPr>
        <p:grpSpPr>
          <a:xfrm>
            <a:off x="9525103" y="4177280"/>
            <a:ext cx="888490" cy="344237"/>
            <a:chOff x="9525103" y="4177280"/>
            <a:chExt cx="888490" cy="344237"/>
          </a:xfrm>
        </p:grpSpPr>
        <p:sp>
          <p:nvSpPr>
            <p:cNvPr id="172" name="Isosceles Triangle 171">
              <a:extLst>
                <a:ext uri="{FF2B5EF4-FFF2-40B4-BE49-F238E27FC236}">
                  <a16:creationId xmlns:a16="http://schemas.microsoft.com/office/drawing/2014/main" id="{5A4C3081-601C-4723-88EF-FFD243BD8E5B}"/>
                </a:ext>
              </a:extLst>
            </p:cNvPr>
            <p:cNvSpPr/>
            <p:nvPr/>
          </p:nvSpPr>
          <p:spPr bwMode="auto">
            <a:xfrm>
              <a:off x="9525103" y="4177280"/>
              <a:ext cx="394926" cy="340453"/>
            </a:xfrm>
            <a:prstGeom prst="triangle">
              <a:avLst/>
            </a:prstGeom>
            <a:solidFill>
              <a:srgbClr val="F8F8F8"/>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TextBox 172">
              <a:extLst>
                <a:ext uri="{FF2B5EF4-FFF2-40B4-BE49-F238E27FC236}">
                  <a16:creationId xmlns:a16="http://schemas.microsoft.com/office/drawing/2014/main" id="{3BB26416-6EA6-47AA-ACD6-A344C09318F9}"/>
                </a:ext>
              </a:extLst>
            </p:cNvPr>
            <p:cNvSpPr txBox="1"/>
            <p:nvPr/>
          </p:nvSpPr>
          <p:spPr>
            <a:xfrm>
              <a:off x="9691641" y="4299918"/>
              <a:ext cx="67326" cy="221599"/>
            </a:xfrm>
            <a:prstGeom prst="rect">
              <a:avLst/>
            </a:prstGeom>
            <a:noFill/>
          </p:spPr>
          <p:txBody>
            <a:bodyPr wrap="none" lIns="0" tIns="0" rIns="0" bIns="0" rtlCol="0">
              <a:spAutoFit/>
            </a:bodyPr>
            <a:lstStyle/>
            <a:p>
              <a:pPr>
                <a:lnSpc>
                  <a:spcPct val="90000"/>
                </a:lnSpc>
                <a:spcAft>
                  <a:spcPts val="600"/>
                </a:spcAft>
              </a:pPr>
              <a:r>
                <a:rPr lang="en-US" sz="1600" b="1" dirty="0">
                  <a:gradFill>
                    <a:gsLst>
                      <a:gs pos="2917">
                        <a:schemeClr val="accent6"/>
                      </a:gs>
                      <a:gs pos="96000">
                        <a:schemeClr val="accent6"/>
                      </a:gs>
                    </a:gsLst>
                    <a:lin ang="5400000" scaled="0"/>
                  </a:gradFill>
                </a:rPr>
                <a:t>!</a:t>
              </a:r>
            </a:p>
          </p:txBody>
        </p:sp>
        <p:grpSp>
          <p:nvGrpSpPr>
            <p:cNvPr id="105" name="Group 104">
              <a:extLst>
                <a:ext uri="{FF2B5EF4-FFF2-40B4-BE49-F238E27FC236}">
                  <a16:creationId xmlns:a16="http://schemas.microsoft.com/office/drawing/2014/main" id="{D4FE9D44-6C7E-4696-9092-151C73D673F7}"/>
                </a:ext>
              </a:extLst>
            </p:cNvPr>
            <p:cNvGrpSpPr/>
            <p:nvPr/>
          </p:nvGrpSpPr>
          <p:grpSpPr>
            <a:xfrm>
              <a:off x="10045443" y="4227497"/>
              <a:ext cx="368150" cy="244674"/>
              <a:chOff x="9820275" y="3700465"/>
              <a:chExt cx="365760" cy="182314"/>
            </a:xfrm>
          </p:grpSpPr>
          <p:sp>
            <p:nvSpPr>
              <p:cNvPr id="106" name="Freeform: Shape 105">
                <a:extLst>
                  <a:ext uri="{FF2B5EF4-FFF2-40B4-BE49-F238E27FC236}">
                    <a16:creationId xmlns:a16="http://schemas.microsoft.com/office/drawing/2014/main" id="{79FE68FE-2BA9-4BE2-A950-7925C94510BE}"/>
                  </a:ext>
                </a:extLst>
              </p:cNvPr>
              <p:cNvSpPr/>
              <p:nvPr/>
            </p:nvSpPr>
            <p:spPr bwMode="auto">
              <a:xfrm>
                <a:off x="9820275" y="3700465"/>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6A6F7CD6-5823-4C91-B0E3-67D920EF220C}"/>
                  </a:ext>
                </a:extLst>
              </p:cNvPr>
              <p:cNvSpPr/>
              <p:nvPr/>
            </p:nvSpPr>
            <p:spPr bwMode="auto">
              <a:xfrm>
                <a:off x="9820275" y="3791622"/>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700B9680-0F6D-4523-BE5D-EFBC30658007}"/>
                  </a:ext>
                </a:extLst>
              </p:cNvPr>
              <p:cNvSpPr/>
              <p:nvPr/>
            </p:nvSpPr>
            <p:spPr bwMode="auto">
              <a:xfrm>
                <a:off x="9820275" y="3882779"/>
                <a:ext cx="365760" cy="0"/>
              </a:xfrm>
              <a:custGeom>
                <a:avLst/>
                <a:gdLst>
                  <a:gd name="connsiteX0" fmla="*/ 0 w 419100"/>
                  <a:gd name="connsiteY0" fmla="*/ 0 h 0"/>
                  <a:gd name="connsiteX1" fmla="*/ 419100 w 419100"/>
                  <a:gd name="connsiteY1" fmla="*/ 0 h 0"/>
                </a:gdLst>
                <a:ahLst/>
                <a:cxnLst>
                  <a:cxn ang="0">
                    <a:pos x="connsiteX0" y="connsiteY0"/>
                  </a:cxn>
                  <a:cxn ang="0">
                    <a:pos x="connsiteX1" y="connsiteY1"/>
                  </a:cxn>
                </a:cxnLst>
                <a:rect l="l" t="t" r="r" b="b"/>
                <a:pathLst>
                  <a:path w="419100">
                    <a:moveTo>
                      <a:pt x="0" y="0"/>
                    </a:moveTo>
                    <a:lnTo>
                      <a:pt x="41910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8" name="Group 7">
            <a:extLst>
              <a:ext uri="{FF2B5EF4-FFF2-40B4-BE49-F238E27FC236}">
                <a16:creationId xmlns:a16="http://schemas.microsoft.com/office/drawing/2014/main" id="{6297A006-AC60-4E40-A81A-75F0F2E8F832}"/>
              </a:ext>
            </a:extLst>
          </p:cNvPr>
          <p:cNvGrpSpPr/>
          <p:nvPr/>
        </p:nvGrpSpPr>
        <p:grpSpPr>
          <a:xfrm>
            <a:off x="10074234" y="4046535"/>
            <a:ext cx="1250402" cy="1250402"/>
            <a:chOff x="10074234" y="4046535"/>
            <a:chExt cx="1250402" cy="1250402"/>
          </a:xfrm>
        </p:grpSpPr>
        <p:sp>
          <p:nvSpPr>
            <p:cNvPr id="190" name="Oval 189">
              <a:extLst>
                <a:ext uri="{FF2B5EF4-FFF2-40B4-BE49-F238E27FC236}">
                  <a16:creationId xmlns:a16="http://schemas.microsoft.com/office/drawing/2014/main" id="{323D94B8-86E3-4991-BDCC-61C2979E13B7}"/>
                </a:ext>
              </a:extLst>
            </p:cNvPr>
            <p:cNvSpPr/>
            <p:nvPr/>
          </p:nvSpPr>
          <p:spPr bwMode="auto">
            <a:xfrm>
              <a:off x="10074234" y="4046535"/>
              <a:ext cx="1250402" cy="1250402"/>
            </a:xfrm>
            <a:prstGeom prst="ellipse">
              <a:avLst/>
            </a:prstGeom>
            <a:solidFill>
              <a:srgbClr val="F8F8F8"/>
            </a:solidFill>
            <a:ln w="15875">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a:extLst>
                <a:ext uri="{FF2B5EF4-FFF2-40B4-BE49-F238E27FC236}">
                  <a16:creationId xmlns:a16="http://schemas.microsoft.com/office/drawing/2014/main" id="{2E7FDA11-93ED-4C49-A0C4-76243D59456C}"/>
                </a:ext>
              </a:extLst>
            </p:cNvPr>
            <p:cNvSpPr/>
            <p:nvPr/>
          </p:nvSpPr>
          <p:spPr bwMode="auto">
            <a:xfrm>
              <a:off x="10144119" y="4116420"/>
              <a:ext cx="1110632" cy="1110632"/>
            </a:xfrm>
            <a:prstGeom prst="ellipse">
              <a:avLst/>
            </a:prstGeom>
            <a:solidFill>
              <a:srgbClr val="F8F8F8"/>
            </a:solidFill>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55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Processing_E9F5" title="Icon of two interlocked gears">
              <a:extLst>
                <a:ext uri="{FF2B5EF4-FFF2-40B4-BE49-F238E27FC236}">
                  <a16:creationId xmlns:a16="http://schemas.microsoft.com/office/drawing/2014/main" id="{0BDF4D8A-CAD2-46A9-BDF0-F35ED49A73B5}"/>
                </a:ext>
              </a:extLst>
            </p:cNvPr>
            <p:cNvSpPr>
              <a:spLocks noChangeAspect="1" noEditPoints="1"/>
            </p:cNvSpPr>
            <p:nvPr/>
          </p:nvSpPr>
          <p:spPr bwMode="auto">
            <a:xfrm>
              <a:off x="10305182" y="4328368"/>
              <a:ext cx="788506" cy="68673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3" name="Rectangle 122">
            <a:extLst>
              <a:ext uri="{FF2B5EF4-FFF2-40B4-BE49-F238E27FC236}">
                <a16:creationId xmlns:a16="http://schemas.microsoft.com/office/drawing/2014/main" id="{0F839393-490C-4E64-B719-0E936C795BA6}"/>
              </a:ext>
            </a:extLst>
          </p:cNvPr>
          <p:cNvSpPr/>
          <p:nvPr/>
        </p:nvSpPr>
        <p:spPr bwMode="auto">
          <a:xfrm>
            <a:off x="0" y="-705678"/>
            <a:ext cx="3190918" cy="638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Additional Detail</a:t>
            </a:r>
          </a:p>
        </p:txBody>
      </p:sp>
    </p:spTree>
    <p:custDataLst>
      <p:tags r:id="rId1"/>
    </p:custDataLst>
    <p:extLst>
      <p:ext uri="{BB962C8B-B14F-4D97-AF65-F5344CB8AC3E}">
        <p14:creationId xmlns:p14="http://schemas.microsoft.com/office/powerpoint/2010/main" val="1955988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500"/>
                                        <p:tgtEl>
                                          <p:spTgt spid="122"/>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500"/>
                                        <p:tgtEl>
                                          <p:spTgt spid="1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25"/>
                                        </p:tgtEl>
                                        <p:attrNameLst>
                                          <p:attrName>style.visibility</p:attrName>
                                        </p:attrNameLst>
                                      </p:cBhvr>
                                      <p:to>
                                        <p:strVal val="visible"/>
                                      </p:to>
                                    </p:set>
                                    <p:animEffect transition="in" filter="wipe(left)">
                                      <p:cBhvr>
                                        <p:cTn id="46" dur="500"/>
                                        <p:tgtEl>
                                          <p:spTgt spid="125"/>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26"/>
                                        </p:tgtEl>
                                        <p:attrNameLst>
                                          <p:attrName>style.visibility</p:attrName>
                                        </p:attrNameLst>
                                      </p:cBhvr>
                                      <p:to>
                                        <p:strVal val="visible"/>
                                      </p:to>
                                    </p:set>
                                    <p:animEffect transition="in" filter="fade">
                                      <p:cBhvr>
                                        <p:cTn id="50" dur="500"/>
                                        <p:tgtEl>
                                          <p:spTgt spid="1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wipe(down)">
                                      <p:cBhvr>
                                        <p:cTn id="55" dur="500"/>
                                        <p:tgtEl>
                                          <p:spTgt spid="115"/>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5"/>
                                        </p:tgtEl>
                                        <p:attrNameLst>
                                          <p:attrName>style.visibility</p:attrName>
                                        </p:attrNameLst>
                                      </p:cBhvr>
                                      <p:to>
                                        <p:strVal val="visible"/>
                                      </p:to>
                                    </p:set>
                                    <p:animEffect transition="in" filter="fade">
                                      <p:cBhvr>
                                        <p:cTn id="59" dur="500"/>
                                        <p:tgtEl>
                                          <p:spTgt spid="14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left)">
                                      <p:cBhvr>
                                        <p:cTn id="68" dur="500"/>
                                        <p:tgtEl>
                                          <p:spTgt spid="52"/>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148"/>
                                        </p:tgtEl>
                                        <p:attrNameLst>
                                          <p:attrName>style.visibility</p:attrName>
                                        </p:attrNameLst>
                                      </p:cBhvr>
                                      <p:to>
                                        <p:strVal val="visible"/>
                                      </p:to>
                                    </p:set>
                                    <p:animEffect transition="in" filter="fade">
                                      <p:cBhvr>
                                        <p:cTn id="72" dur="500"/>
                                        <p:tgtEl>
                                          <p:spTgt spid="148"/>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149"/>
                                        </p:tgtEl>
                                        <p:attrNameLst>
                                          <p:attrName>style.visibility</p:attrName>
                                        </p:attrNameLst>
                                      </p:cBhvr>
                                      <p:to>
                                        <p:strVal val="visible"/>
                                      </p:to>
                                    </p:set>
                                    <p:animEffect transition="in" filter="fade">
                                      <p:cBhvr>
                                        <p:cTn id="76" dur="500"/>
                                        <p:tgtEl>
                                          <p:spTgt spid="14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left)">
                                      <p:cBhvr>
                                        <p:cTn id="81" dur="500"/>
                                        <p:tgtEl>
                                          <p:spTgt spid="43"/>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55"/>
                                        </p:tgtEl>
                                        <p:attrNameLst>
                                          <p:attrName>style.visibility</p:attrName>
                                        </p:attrNameLst>
                                      </p:cBhvr>
                                      <p:to>
                                        <p:strVal val="visible"/>
                                      </p:to>
                                    </p:set>
                                    <p:animEffect transition="in" filter="fade">
                                      <p:cBhvr>
                                        <p:cTn id="85" dur="500"/>
                                        <p:tgtEl>
                                          <p:spTgt spid="15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4"/>
                                        </p:tgtEl>
                                        <p:attrNameLst>
                                          <p:attrName>style.visibility</p:attrName>
                                        </p:attrNameLst>
                                      </p:cBhvr>
                                      <p:to>
                                        <p:strVal val="visible"/>
                                      </p:to>
                                    </p:set>
                                    <p:animEffect transition="in" filter="fade">
                                      <p:cBhvr>
                                        <p:cTn id="88" dur="500"/>
                                        <p:tgtEl>
                                          <p:spTgt spid="1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19"/>
                                        </p:tgtEl>
                                        <p:attrNameLst>
                                          <p:attrName>style.visibility</p:attrName>
                                        </p:attrNameLst>
                                      </p:cBhvr>
                                      <p:to>
                                        <p:strVal val="visible"/>
                                      </p:to>
                                    </p:set>
                                    <p:animEffect transition="in" filter="wipe(down)">
                                      <p:cBhvr>
                                        <p:cTn id="93" dur="500"/>
                                        <p:tgtEl>
                                          <p:spTgt spid="119"/>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157"/>
                                        </p:tgtEl>
                                        <p:attrNameLst>
                                          <p:attrName>style.visibility</p:attrName>
                                        </p:attrNameLst>
                                      </p:cBhvr>
                                      <p:to>
                                        <p:strVal val="visible"/>
                                      </p:to>
                                    </p:set>
                                    <p:animEffect transition="in" filter="fade">
                                      <p:cBhvr>
                                        <p:cTn id="97" dur="500"/>
                                        <p:tgtEl>
                                          <p:spTgt spid="157"/>
                                        </p:tgtEl>
                                      </p:cBhvr>
                                    </p:animEffect>
                                  </p:childTnLst>
                                </p:cTn>
                              </p:par>
                            </p:childTnLst>
                          </p:cTn>
                        </p:par>
                        <p:par>
                          <p:cTn id="98" fill="hold">
                            <p:stCondLst>
                              <p:cond delay="1000"/>
                            </p:stCondLst>
                            <p:childTnLst>
                              <p:par>
                                <p:cTn id="99" presetID="10" presetClass="entr" presetSubtype="0" fill="hold" nodeType="after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63"/>
                                        </p:tgtEl>
                                        <p:attrNameLst>
                                          <p:attrName>style.visibility</p:attrName>
                                        </p:attrNameLst>
                                      </p:cBhvr>
                                      <p:to>
                                        <p:strVal val="visible"/>
                                      </p:to>
                                    </p:set>
                                    <p:animEffect transition="in" filter="wipe(left)">
                                      <p:cBhvr>
                                        <p:cTn id="106" dur="500"/>
                                        <p:tgtEl>
                                          <p:spTgt spid="163"/>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164"/>
                                        </p:tgtEl>
                                        <p:attrNameLst>
                                          <p:attrName>style.visibility</p:attrName>
                                        </p:attrNameLst>
                                      </p:cBhvr>
                                      <p:to>
                                        <p:strVal val="visible"/>
                                      </p:to>
                                    </p:set>
                                    <p:animEffect transition="in" filter="fade">
                                      <p:cBhvr>
                                        <p:cTn id="110" dur="500"/>
                                        <p:tgtEl>
                                          <p:spTgt spid="164"/>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165"/>
                                        </p:tgtEl>
                                        <p:attrNameLst>
                                          <p:attrName>style.visibility</p:attrName>
                                        </p:attrNameLst>
                                      </p:cBhvr>
                                      <p:to>
                                        <p:strVal val="visible"/>
                                      </p:to>
                                    </p:set>
                                    <p:animEffect transition="in" filter="fade">
                                      <p:cBhvr>
                                        <p:cTn id="114" dur="500"/>
                                        <p:tgtEl>
                                          <p:spTgt spid="16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10"/>
                                        </p:tgtEl>
                                        <p:attrNameLst>
                                          <p:attrName>style.visibility</p:attrName>
                                        </p:attrNameLst>
                                      </p:cBhvr>
                                      <p:to>
                                        <p:strVal val="visible"/>
                                      </p:to>
                                    </p:set>
                                    <p:animEffect transition="in" filter="fade">
                                      <p:cBhvr>
                                        <p:cTn id="118" dur="500"/>
                                        <p:tgtEl>
                                          <p:spTgt spid="10"/>
                                        </p:tgtEl>
                                      </p:cBhvr>
                                    </p:animEffect>
                                  </p:childTnLst>
                                </p:cTn>
                              </p:par>
                              <p:par>
                                <p:cTn id="119" presetID="10" presetClass="entr" presetSubtype="0" fill="hold" nodeType="withEffect">
                                  <p:stCondLst>
                                    <p:cond delay="100"/>
                                  </p:stCondLst>
                                  <p:childTnLst>
                                    <p:set>
                                      <p:cBhvr>
                                        <p:cTn id="120" dur="1" fill="hold">
                                          <p:stCondLst>
                                            <p:cond delay="0"/>
                                          </p:stCondLst>
                                        </p:cTn>
                                        <p:tgtEl>
                                          <p:spTgt spid="12"/>
                                        </p:tgtEl>
                                        <p:attrNameLst>
                                          <p:attrName>style.visibility</p:attrName>
                                        </p:attrNameLst>
                                      </p:cBhvr>
                                      <p:to>
                                        <p:strVal val="visible"/>
                                      </p:to>
                                    </p:set>
                                    <p:animEffect transition="in" filter="fade">
                                      <p:cBhvr>
                                        <p:cTn id="121" dur="500"/>
                                        <p:tgtEl>
                                          <p:spTgt spid="12"/>
                                        </p:tgtEl>
                                      </p:cBhvr>
                                    </p:animEffect>
                                  </p:childTnLst>
                                </p:cTn>
                              </p:par>
                              <p:par>
                                <p:cTn id="122" presetID="10" presetClass="entr" presetSubtype="0" fill="hold" nodeType="withEffect">
                                  <p:stCondLst>
                                    <p:cond delay="200"/>
                                  </p:stCondLst>
                                  <p:childTnLst>
                                    <p:set>
                                      <p:cBhvr>
                                        <p:cTn id="123" dur="1" fill="hold">
                                          <p:stCondLst>
                                            <p:cond delay="0"/>
                                          </p:stCondLst>
                                        </p:cTn>
                                        <p:tgtEl>
                                          <p:spTgt spid="11"/>
                                        </p:tgtEl>
                                        <p:attrNameLst>
                                          <p:attrName>style.visibility</p:attrName>
                                        </p:attrNameLst>
                                      </p:cBhvr>
                                      <p:to>
                                        <p:strVal val="visible"/>
                                      </p:to>
                                    </p:set>
                                    <p:animEffect transition="in" filter="fade">
                                      <p:cBhvr>
                                        <p:cTn id="124" dur="500"/>
                                        <p:tgtEl>
                                          <p:spTgt spid="11"/>
                                        </p:tgtEl>
                                      </p:cBhvr>
                                    </p:animEffect>
                                  </p:childTnLst>
                                </p:cTn>
                              </p:par>
                              <p:par>
                                <p:cTn id="125" presetID="10" presetClass="entr" presetSubtype="0" fill="hold" nodeType="withEffect">
                                  <p:stCondLst>
                                    <p:cond delay="300"/>
                                  </p:stCondLst>
                                  <p:childTnLst>
                                    <p:set>
                                      <p:cBhvr>
                                        <p:cTn id="126" dur="1" fill="hold">
                                          <p:stCondLst>
                                            <p:cond delay="0"/>
                                          </p:stCondLst>
                                        </p:cTn>
                                        <p:tgtEl>
                                          <p:spTgt spid="13"/>
                                        </p:tgtEl>
                                        <p:attrNameLst>
                                          <p:attrName>style.visibility</p:attrName>
                                        </p:attrNameLst>
                                      </p:cBhvr>
                                      <p:to>
                                        <p:strVal val="visible"/>
                                      </p:to>
                                    </p:set>
                                    <p:animEffect transition="in" filter="fade">
                                      <p:cBhvr>
                                        <p:cTn id="127" dur="500"/>
                                        <p:tgtEl>
                                          <p:spTgt spid="13"/>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500"/>
                                  </p:stCondLst>
                                  <p:childTnLst>
                                    <p:set>
                                      <p:cBhvr>
                                        <p:cTn id="131" dur="1" fill="hold">
                                          <p:stCondLst>
                                            <p:cond delay="0"/>
                                          </p:stCondLst>
                                        </p:cTn>
                                        <p:tgtEl>
                                          <p:spTgt spid="8"/>
                                        </p:tgtEl>
                                        <p:attrNameLst>
                                          <p:attrName>style.visibility</p:attrName>
                                        </p:attrNameLst>
                                      </p:cBhvr>
                                      <p:to>
                                        <p:strVal val="visible"/>
                                      </p:to>
                                    </p:set>
                                  </p:childTnLst>
                                </p:cTn>
                              </p:par>
                              <p:par>
                                <p:cTn id="132" presetID="6" presetClass="emph" presetSubtype="0" accel="100000" autoRev="1" fill="hold" nodeType="withEffect">
                                  <p:stCondLst>
                                    <p:cond delay="0"/>
                                  </p:stCondLst>
                                  <p:childTnLst>
                                    <p:animScale>
                                      <p:cBhvr>
                                        <p:cTn id="133" dur="500" fill="hold"/>
                                        <p:tgtEl>
                                          <p:spTgt spid="8"/>
                                        </p:tgtEl>
                                      </p:cBhvr>
                                      <p:by x="0" y="0"/>
                                    </p:animScale>
                                  </p:childTnLst>
                                </p:cTn>
                              </p:par>
                              <p:par>
                                <p:cTn id="134" presetID="6" presetClass="emph" presetSubtype="0" decel="100000" fill="hold" nodeType="withEffect">
                                  <p:stCondLst>
                                    <p:cond delay="700"/>
                                  </p:stCondLst>
                                  <p:childTnLst>
                                    <p:animScale>
                                      <p:cBhvr>
                                        <p:cTn id="135" dur="500" fill="hold"/>
                                        <p:tgtEl>
                                          <p:spTgt spid="8"/>
                                        </p:tgtEl>
                                      </p:cBhvr>
                                      <p:by x="90000" y="90000"/>
                                    </p:animScale>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191"/>
                                        </p:tgtEl>
                                        <p:attrNameLst>
                                          <p:attrName>style.visibility</p:attrName>
                                        </p:attrNameLst>
                                      </p:cBhvr>
                                      <p:to>
                                        <p:strVal val="visible"/>
                                      </p:to>
                                    </p:set>
                                    <p:animEffect transition="in" filter="fade">
                                      <p:cBhvr>
                                        <p:cTn id="140" dur="500"/>
                                        <p:tgtEl>
                                          <p:spTgt spid="19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fade">
                                      <p:cBhvr>
                                        <p:cTn id="143" dur="500"/>
                                        <p:tgtEl>
                                          <p:spTgt spid="19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93"/>
                                        </p:tgtEl>
                                        <p:attrNameLst>
                                          <p:attrName>style.visibility</p:attrName>
                                        </p:attrNameLst>
                                      </p:cBhvr>
                                      <p:to>
                                        <p:strVal val="visible"/>
                                      </p:to>
                                    </p:set>
                                    <p:animEffect transition="in" filter="fade">
                                      <p:cBhvr>
                                        <p:cTn id="146" dur="500"/>
                                        <p:tgtEl>
                                          <p:spTgt spid="19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97"/>
                                        </p:tgtEl>
                                        <p:attrNameLst>
                                          <p:attrName>style.visibility</p:attrName>
                                        </p:attrNameLst>
                                      </p:cBhvr>
                                      <p:to>
                                        <p:strVal val="visible"/>
                                      </p:to>
                                    </p:set>
                                    <p:animEffect transition="in" filter="fade">
                                      <p:cBhvr>
                                        <p:cTn id="149" dur="500"/>
                                        <p:tgtEl>
                                          <p:spTgt spid="19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94"/>
                                        </p:tgtEl>
                                        <p:attrNameLst>
                                          <p:attrName>style.visibility</p:attrName>
                                        </p:attrNameLst>
                                      </p:cBhvr>
                                      <p:to>
                                        <p:strVal val="visible"/>
                                      </p:to>
                                    </p:set>
                                    <p:animEffect transition="in" filter="fade">
                                      <p:cBhvr>
                                        <p:cTn id="152" dur="500"/>
                                        <p:tgtEl>
                                          <p:spTgt spid="194"/>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96"/>
                                        </p:tgtEl>
                                        <p:attrNameLst>
                                          <p:attrName>style.visibility</p:attrName>
                                        </p:attrNameLst>
                                      </p:cBhvr>
                                      <p:to>
                                        <p:strVal val="visible"/>
                                      </p:to>
                                    </p:set>
                                    <p:animEffect transition="in" filter="fade">
                                      <p:cBhvr>
                                        <p:cTn id="155" dur="500"/>
                                        <p:tgtEl>
                                          <p:spTgt spid="19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95"/>
                                        </p:tgtEl>
                                        <p:attrNameLst>
                                          <p:attrName>style.visibility</p:attrName>
                                        </p:attrNameLst>
                                      </p:cBhvr>
                                      <p:to>
                                        <p:strVal val="visible"/>
                                      </p:to>
                                    </p:set>
                                    <p:animEffect transition="in" filter="fade">
                                      <p:cBhvr>
                                        <p:cTn id="158" dur="500"/>
                                        <p:tgtEl>
                                          <p:spTgt spid="195"/>
                                        </p:tgtEl>
                                      </p:cBhvr>
                                    </p:animEffect>
                                  </p:childTnLst>
                                </p:cTn>
                              </p:par>
                            </p:childTnLst>
                          </p:cTn>
                        </p:par>
                        <p:par>
                          <p:cTn id="159" fill="hold">
                            <p:stCondLst>
                              <p:cond delay="500"/>
                            </p:stCondLst>
                            <p:childTnLst>
                              <p:par>
                                <p:cTn id="160" presetID="1" presetClass="path" presetSubtype="0" accel="10000" decel="90000" fill="hold" grpId="1" nodeType="afterEffect">
                                  <p:stCondLst>
                                    <p:cond delay="0"/>
                                  </p:stCondLst>
                                  <p:childTnLst>
                                    <p:animMotion origin="layout" path="M -0.00026 -3.7222E-6 C 0.01225 -3.7222E-6 0.02259 -0.00976 0.02259 -0.0211 C 0.02259 -0.03245 0.01225 -0.04244 -0.00026 -0.04244 C -0.01302 -0.04244 -0.02298 -0.03245 -0.02298 -0.0211 C -0.02298 -0.00976 -0.01302 -3.7222E-6 -0.00026 -3.7222E-6 Z " pathEditMode="relative" rAng="0" ptsTypes="AAAAA">
                                      <p:cBhvr>
                                        <p:cTn id="161" dur="1500" spd="-100000" fill="hold"/>
                                        <p:tgtEl>
                                          <p:spTgt spid="191"/>
                                        </p:tgtEl>
                                        <p:attrNameLst>
                                          <p:attrName>ppt_x</p:attrName>
                                          <p:attrName>ppt_y</p:attrName>
                                        </p:attrNameLst>
                                      </p:cBhvr>
                                      <p:rCtr x="0" y="-2133"/>
                                    </p:animMotion>
                                  </p:childTnLst>
                                </p:cTn>
                              </p:par>
                              <p:par>
                                <p:cTn id="162" presetID="1" presetClass="path" presetSubtype="0" accel="10000" decel="90000" fill="hold" grpId="1" nodeType="withEffect">
                                  <p:stCondLst>
                                    <p:cond delay="0"/>
                                  </p:stCondLst>
                                  <p:childTnLst>
                                    <p:animMotion origin="layout" path="M -0.00025 -8.07989E-7 C 0.01226 -8.07989E-7 0.0226 -0.00976 0.0226 -0.02111 C 0.0226 -0.03245 0.01226 -0.04244 -0.00025 -0.04244 C -0.01302 -0.04244 -0.02297 -0.03245 -0.02297 -0.02111 C -0.02297 -0.00976 -0.01302 -8.07989E-7 -0.00025 -8.07989E-7 Z " pathEditMode="relative" rAng="0" ptsTypes="AAAAA">
                                      <p:cBhvr>
                                        <p:cTn id="163" dur="1500" spd="-100000" fill="hold"/>
                                        <p:tgtEl>
                                          <p:spTgt spid="194"/>
                                        </p:tgtEl>
                                        <p:attrNameLst>
                                          <p:attrName>ppt_x</p:attrName>
                                          <p:attrName>ppt_y</p:attrName>
                                        </p:attrNameLst>
                                      </p:cBhvr>
                                      <p:rCtr x="0" y="-2133"/>
                                    </p:animMotion>
                                  </p:childTnLst>
                                </p:cTn>
                              </p:par>
                              <p:par>
                                <p:cTn id="164" presetID="1" presetClass="path" presetSubtype="0" accel="10000" decel="90000" fill="hold" grpId="1" nodeType="withEffect">
                                  <p:stCondLst>
                                    <p:cond delay="0"/>
                                  </p:stCondLst>
                                  <p:childTnLst>
                                    <p:animMotion origin="layout" path="M -0.00025 -8.07989E-7 C 0.01225 -8.07989E-7 0.02259 -0.00976 0.02259 -0.02111 C 0.02259 -0.03245 0.01225 -0.04244 -0.00025 -0.04244 C -0.01302 -0.04244 -0.02298 -0.03245 -0.02298 -0.02111 C -0.02298 -0.00976 -0.01302 -8.07989E-7 -0.00025 -8.07989E-7 Z " pathEditMode="relative" rAng="0" ptsTypes="AAAAA">
                                      <p:cBhvr>
                                        <p:cTn id="165" dur="1500" spd="-100000" fill="hold"/>
                                        <p:tgtEl>
                                          <p:spTgt spid="192"/>
                                        </p:tgtEl>
                                        <p:attrNameLst>
                                          <p:attrName>ppt_x</p:attrName>
                                          <p:attrName>ppt_y</p:attrName>
                                        </p:attrNameLst>
                                      </p:cBhvr>
                                      <p:rCtr x="0" y="-2133"/>
                                    </p:animMotion>
                                  </p:childTnLst>
                                </p:cTn>
                              </p:par>
                              <p:par>
                                <p:cTn id="166" presetID="1" presetClass="path" presetSubtype="0" accel="10000" decel="90000" fill="hold" grpId="1" nodeType="withEffect">
                                  <p:stCondLst>
                                    <p:cond delay="0"/>
                                  </p:stCondLst>
                                  <p:childTnLst>
                                    <p:animMotion origin="layout" path="M -0.00026 1.82025E-6 C 0.01225 1.82025E-6 0.02259 -0.00976 0.02259 -0.02111 C 0.02259 -0.03246 0.01225 -0.04244 -0.00026 -0.04244 C -0.01302 -0.04244 -0.02298 -0.03246 -0.02298 -0.02111 C -0.02298 -0.00976 -0.01302 1.82025E-6 -0.00026 1.82025E-6 Z " pathEditMode="relative" rAng="0" ptsTypes="AAAAA">
                                      <p:cBhvr>
                                        <p:cTn id="167" dur="1500" spd="-100000" fill="hold"/>
                                        <p:tgtEl>
                                          <p:spTgt spid="193"/>
                                        </p:tgtEl>
                                        <p:attrNameLst>
                                          <p:attrName>ppt_x</p:attrName>
                                          <p:attrName>ppt_y</p:attrName>
                                        </p:attrNameLst>
                                      </p:cBhvr>
                                      <p:rCtr x="0" y="-2133"/>
                                    </p:animMotion>
                                  </p:childTnLst>
                                </p:cTn>
                              </p:par>
                              <p:par>
                                <p:cTn id="168" presetID="1" presetClass="path" presetSubtype="0" accel="10000" decel="90000" fill="hold" grpId="1" nodeType="withEffect">
                                  <p:stCondLst>
                                    <p:cond delay="0"/>
                                  </p:stCondLst>
                                  <p:childTnLst>
                                    <p:animMotion origin="layout" path="M -0.00025 2.41489E-6 C 0.01226 2.41489E-6 0.02259 -0.00976 0.02259 -0.02111 C 0.02259 -0.03246 0.01226 -0.04244 -0.00025 -0.04244 C -0.01302 -0.04244 -0.02298 -0.03246 -0.02298 -0.02111 C -0.02298 -0.00976 -0.01302 2.41489E-6 -0.00025 2.41489E-6 Z " pathEditMode="relative" rAng="0" ptsTypes="AAAAA">
                                      <p:cBhvr>
                                        <p:cTn id="169" dur="1500" spd="-100000" fill="hold"/>
                                        <p:tgtEl>
                                          <p:spTgt spid="195"/>
                                        </p:tgtEl>
                                        <p:attrNameLst>
                                          <p:attrName>ppt_x</p:attrName>
                                          <p:attrName>ppt_y</p:attrName>
                                        </p:attrNameLst>
                                      </p:cBhvr>
                                      <p:rCtr x="0" y="-2133"/>
                                    </p:animMotion>
                                  </p:childTnLst>
                                </p:cTn>
                              </p:par>
                              <p:par>
                                <p:cTn id="170" presetID="1" presetClass="path" presetSubtype="0" accel="10000" decel="90000" fill="hold" grpId="1" nodeType="withEffect">
                                  <p:stCondLst>
                                    <p:cond delay="0"/>
                                  </p:stCondLst>
                                  <p:childTnLst>
                                    <p:animMotion origin="layout" path="M -0.00025 -4.58466E-7 C 0.01226 -4.58466E-7 0.02259 -0.00976 0.02259 -0.02111 C 0.02259 -0.03246 0.01226 -0.04244 -0.00025 -0.04244 C -0.01302 -0.04244 -0.02298 -0.03246 -0.02298 -0.02111 C -0.02298 -0.00976 -0.01302 -4.58466E-7 -0.00025 -4.58466E-7 Z " pathEditMode="relative" rAng="0" ptsTypes="AAAAA">
                                      <p:cBhvr>
                                        <p:cTn id="171" dur="1500" spd="-100000" fill="hold"/>
                                        <p:tgtEl>
                                          <p:spTgt spid="196"/>
                                        </p:tgtEl>
                                        <p:attrNameLst>
                                          <p:attrName>ppt_x</p:attrName>
                                          <p:attrName>ppt_y</p:attrName>
                                        </p:attrNameLst>
                                      </p:cBhvr>
                                      <p:rCtr x="0" y="-2133"/>
                                    </p:animMotion>
                                  </p:childTnLst>
                                </p:cTn>
                              </p:par>
                              <p:par>
                                <p:cTn id="172" presetID="1" presetClass="path" presetSubtype="0" accel="10000" decel="90000" fill="hold" grpId="1" nodeType="withEffect">
                                  <p:stCondLst>
                                    <p:cond delay="0"/>
                                  </p:stCondLst>
                                  <p:childTnLst>
                                    <p:animMotion origin="layout" path="M -0.00025 -4.58466E-7 C 0.01226 -4.58466E-7 0.0226 -0.00976 0.0226 -0.02111 C 0.0226 -0.03246 0.01226 -0.04244 -0.00025 -0.04244 C -0.01302 -0.04244 -0.02297 -0.03246 -0.02297 -0.02111 C -0.02297 -0.00976 -0.01302 -4.58466E-7 -0.00025 -4.58466E-7 Z " pathEditMode="relative" rAng="0" ptsTypes="AAAAA">
                                      <p:cBhvr>
                                        <p:cTn id="173" dur="1500" spd="-100000" fill="hold"/>
                                        <p:tgtEl>
                                          <p:spTgt spid="197"/>
                                        </p:tgtEl>
                                        <p:attrNameLst>
                                          <p:attrName>ppt_x</p:attrName>
                                          <p:attrName>ppt_y</p:attrName>
                                        </p:attrNameLst>
                                      </p:cBhvr>
                                      <p:rCtr x="0" y="-2133"/>
                                    </p:animMotion>
                                  </p:childTnLst>
                                </p:cTn>
                              </p:par>
                            </p:childTnLst>
                          </p:cTn>
                        </p:par>
                        <p:par>
                          <p:cTn id="174" fill="hold">
                            <p:stCondLst>
                              <p:cond delay="2000"/>
                            </p:stCondLst>
                            <p:childTnLst>
                              <p:par>
                                <p:cTn id="175" presetID="10" presetClass="exit" presetSubtype="0" fill="hold" grpId="2" nodeType="afterEffect">
                                  <p:stCondLst>
                                    <p:cond delay="0"/>
                                  </p:stCondLst>
                                  <p:childTnLst>
                                    <p:animEffect transition="out" filter="fade">
                                      <p:cBhvr>
                                        <p:cTn id="176" dur="500"/>
                                        <p:tgtEl>
                                          <p:spTgt spid="191"/>
                                        </p:tgtEl>
                                      </p:cBhvr>
                                    </p:animEffect>
                                    <p:set>
                                      <p:cBhvr>
                                        <p:cTn id="177" dur="1" fill="hold">
                                          <p:stCondLst>
                                            <p:cond delay="499"/>
                                          </p:stCondLst>
                                        </p:cTn>
                                        <p:tgtEl>
                                          <p:spTgt spid="191"/>
                                        </p:tgtEl>
                                        <p:attrNameLst>
                                          <p:attrName>style.visibility</p:attrName>
                                        </p:attrNameLst>
                                      </p:cBhvr>
                                      <p:to>
                                        <p:strVal val="hidden"/>
                                      </p:to>
                                    </p:set>
                                  </p:childTnLst>
                                </p:cTn>
                              </p:par>
                              <p:par>
                                <p:cTn id="178" presetID="10" presetClass="exit" presetSubtype="0" fill="hold" grpId="2" nodeType="withEffect">
                                  <p:stCondLst>
                                    <p:cond delay="0"/>
                                  </p:stCondLst>
                                  <p:childTnLst>
                                    <p:animEffect transition="out" filter="fade">
                                      <p:cBhvr>
                                        <p:cTn id="179" dur="500"/>
                                        <p:tgtEl>
                                          <p:spTgt spid="194"/>
                                        </p:tgtEl>
                                      </p:cBhvr>
                                    </p:animEffect>
                                    <p:set>
                                      <p:cBhvr>
                                        <p:cTn id="180" dur="1" fill="hold">
                                          <p:stCondLst>
                                            <p:cond delay="499"/>
                                          </p:stCondLst>
                                        </p:cTn>
                                        <p:tgtEl>
                                          <p:spTgt spid="194"/>
                                        </p:tgtEl>
                                        <p:attrNameLst>
                                          <p:attrName>style.visibility</p:attrName>
                                        </p:attrNameLst>
                                      </p:cBhvr>
                                      <p:to>
                                        <p:strVal val="hidden"/>
                                      </p:to>
                                    </p:set>
                                  </p:childTnLst>
                                </p:cTn>
                              </p:par>
                              <p:par>
                                <p:cTn id="181" presetID="10" presetClass="exit" presetSubtype="0" fill="hold" grpId="2" nodeType="withEffect">
                                  <p:stCondLst>
                                    <p:cond delay="0"/>
                                  </p:stCondLst>
                                  <p:childTnLst>
                                    <p:animEffect transition="out" filter="fade">
                                      <p:cBhvr>
                                        <p:cTn id="182" dur="500"/>
                                        <p:tgtEl>
                                          <p:spTgt spid="192"/>
                                        </p:tgtEl>
                                      </p:cBhvr>
                                    </p:animEffect>
                                    <p:set>
                                      <p:cBhvr>
                                        <p:cTn id="183" dur="1" fill="hold">
                                          <p:stCondLst>
                                            <p:cond delay="499"/>
                                          </p:stCondLst>
                                        </p:cTn>
                                        <p:tgtEl>
                                          <p:spTgt spid="192"/>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500"/>
                                        <p:tgtEl>
                                          <p:spTgt spid="193"/>
                                        </p:tgtEl>
                                      </p:cBhvr>
                                    </p:animEffect>
                                    <p:set>
                                      <p:cBhvr>
                                        <p:cTn id="186" dur="1" fill="hold">
                                          <p:stCondLst>
                                            <p:cond delay="499"/>
                                          </p:stCondLst>
                                        </p:cTn>
                                        <p:tgtEl>
                                          <p:spTgt spid="193"/>
                                        </p:tgtEl>
                                        <p:attrNameLst>
                                          <p:attrName>style.visibility</p:attrName>
                                        </p:attrNameLst>
                                      </p:cBhvr>
                                      <p:to>
                                        <p:strVal val="hidden"/>
                                      </p:to>
                                    </p:set>
                                  </p:childTnLst>
                                </p:cTn>
                              </p:par>
                              <p:par>
                                <p:cTn id="187" presetID="10" presetClass="exit" presetSubtype="0" fill="hold" grpId="2" nodeType="withEffect">
                                  <p:stCondLst>
                                    <p:cond delay="0"/>
                                  </p:stCondLst>
                                  <p:childTnLst>
                                    <p:animEffect transition="out" filter="fade">
                                      <p:cBhvr>
                                        <p:cTn id="188" dur="500"/>
                                        <p:tgtEl>
                                          <p:spTgt spid="195"/>
                                        </p:tgtEl>
                                      </p:cBhvr>
                                    </p:animEffect>
                                    <p:set>
                                      <p:cBhvr>
                                        <p:cTn id="189" dur="1" fill="hold">
                                          <p:stCondLst>
                                            <p:cond delay="499"/>
                                          </p:stCondLst>
                                        </p:cTn>
                                        <p:tgtEl>
                                          <p:spTgt spid="195"/>
                                        </p:tgtEl>
                                        <p:attrNameLst>
                                          <p:attrName>style.visibility</p:attrName>
                                        </p:attrNameLst>
                                      </p:cBhvr>
                                      <p:to>
                                        <p:strVal val="hidden"/>
                                      </p:to>
                                    </p:set>
                                  </p:childTnLst>
                                </p:cTn>
                              </p:par>
                              <p:par>
                                <p:cTn id="190" presetID="10" presetClass="exit" presetSubtype="0" fill="hold" grpId="2" nodeType="withEffect">
                                  <p:stCondLst>
                                    <p:cond delay="0"/>
                                  </p:stCondLst>
                                  <p:childTnLst>
                                    <p:animEffect transition="out" filter="fade">
                                      <p:cBhvr>
                                        <p:cTn id="191" dur="500"/>
                                        <p:tgtEl>
                                          <p:spTgt spid="196"/>
                                        </p:tgtEl>
                                      </p:cBhvr>
                                    </p:animEffect>
                                    <p:set>
                                      <p:cBhvr>
                                        <p:cTn id="192" dur="1" fill="hold">
                                          <p:stCondLst>
                                            <p:cond delay="499"/>
                                          </p:stCondLst>
                                        </p:cTn>
                                        <p:tgtEl>
                                          <p:spTgt spid="196"/>
                                        </p:tgtEl>
                                        <p:attrNameLst>
                                          <p:attrName>style.visibility</p:attrName>
                                        </p:attrNameLst>
                                      </p:cBhvr>
                                      <p:to>
                                        <p:strVal val="hidden"/>
                                      </p:to>
                                    </p:set>
                                  </p:childTnLst>
                                </p:cTn>
                              </p:par>
                              <p:par>
                                <p:cTn id="193" presetID="10" presetClass="exit" presetSubtype="0" fill="hold" grpId="2" nodeType="withEffect">
                                  <p:stCondLst>
                                    <p:cond delay="0"/>
                                  </p:stCondLst>
                                  <p:childTnLst>
                                    <p:animEffect transition="out" filter="fade">
                                      <p:cBhvr>
                                        <p:cTn id="194" dur="500"/>
                                        <p:tgtEl>
                                          <p:spTgt spid="197"/>
                                        </p:tgtEl>
                                      </p:cBhvr>
                                    </p:animEffect>
                                    <p:set>
                                      <p:cBhvr>
                                        <p:cTn id="195" dur="1" fill="hold">
                                          <p:stCondLst>
                                            <p:cond delay="499"/>
                                          </p:stCondLst>
                                        </p:cTn>
                                        <p:tgtEl>
                                          <p:spTgt spid="197"/>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110"/>
                                        </p:tgtEl>
                                      </p:cBhvr>
                                    </p:animEffect>
                                    <p:set>
                                      <p:cBhvr>
                                        <p:cTn id="198" dur="1" fill="hold">
                                          <p:stCondLst>
                                            <p:cond delay="499"/>
                                          </p:stCondLst>
                                        </p:cTn>
                                        <p:tgtEl>
                                          <p:spTgt spid="110"/>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149"/>
                                        </p:tgtEl>
                                      </p:cBhvr>
                                    </p:animEffect>
                                    <p:set>
                                      <p:cBhvr>
                                        <p:cTn id="201" dur="1" fill="hold">
                                          <p:stCondLst>
                                            <p:cond delay="499"/>
                                          </p:stCondLst>
                                        </p:cTn>
                                        <p:tgtEl>
                                          <p:spTgt spid="149"/>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160"/>
                                        </p:tgtEl>
                                      </p:cBhvr>
                                    </p:animEffect>
                                    <p:set>
                                      <p:cBhvr>
                                        <p:cTn id="204" dur="1" fill="hold">
                                          <p:stCondLst>
                                            <p:cond delay="499"/>
                                          </p:stCondLst>
                                        </p:cTn>
                                        <p:tgtEl>
                                          <p:spTgt spid="160"/>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165"/>
                                        </p:tgtEl>
                                      </p:cBhvr>
                                    </p:animEffect>
                                    <p:set>
                                      <p:cBhvr>
                                        <p:cTn id="207" dur="1" fill="hold">
                                          <p:stCondLst>
                                            <p:cond delay="499"/>
                                          </p:stCondLst>
                                        </p:cTn>
                                        <p:tgtEl>
                                          <p:spTgt spid="165"/>
                                        </p:tgtEl>
                                        <p:attrNameLst>
                                          <p:attrName>style.visibility</p:attrName>
                                        </p:attrNameLst>
                                      </p:cBhvr>
                                      <p:to>
                                        <p:strVal val="hidden"/>
                                      </p:to>
                                    </p:set>
                                  </p:childTnLst>
                                </p:cTn>
                              </p:par>
                            </p:childTnLst>
                          </p:cTn>
                        </p:par>
                        <p:par>
                          <p:cTn id="208" fill="hold">
                            <p:stCondLst>
                              <p:cond delay="2500"/>
                            </p:stCondLst>
                            <p:childTnLst>
                              <p:par>
                                <p:cTn id="209" presetID="10" presetClass="entr" presetSubtype="0" fill="hold" nodeType="afterEffect">
                                  <p:stCondLst>
                                    <p:cond delay="0"/>
                                  </p:stCondLst>
                                  <p:childTnLst>
                                    <p:set>
                                      <p:cBhvr>
                                        <p:cTn id="210" dur="1" fill="hold">
                                          <p:stCondLst>
                                            <p:cond delay="0"/>
                                          </p:stCondLst>
                                        </p:cTn>
                                        <p:tgtEl>
                                          <p:spTgt spid="207"/>
                                        </p:tgtEl>
                                        <p:attrNameLst>
                                          <p:attrName>style.visibility</p:attrName>
                                        </p:attrNameLst>
                                      </p:cBhvr>
                                      <p:to>
                                        <p:strVal val="visible"/>
                                      </p:to>
                                    </p:set>
                                    <p:animEffect transition="in" filter="fade">
                                      <p:cBhvr>
                                        <p:cTn id="211" dur="500"/>
                                        <p:tgtEl>
                                          <p:spTgt spid="207"/>
                                        </p:tgtEl>
                                      </p:cBhvr>
                                    </p:animEffect>
                                  </p:childTnLst>
                                </p:cTn>
                              </p:par>
                              <p:par>
                                <p:cTn id="212" presetID="10" presetClass="entr" presetSubtype="0" fill="hold" nodeType="withEffect">
                                  <p:stCondLst>
                                    <p:cond delay="0"/>
                                  </p:stCondLst>
                                  <p:childTnLst>
                                    <p:set>
                                      <p:cBhvr>
                                        <p:cTn id="213" dur="1" fill="hold">
                                          <p:stCondLst>
                                            <p:cond delay="0"/>
                                          </p:stCondLst>
                                        </p:cTn>
                                        <p:tgtEl>
                                          <p:spTgt spid="204"/>
                                        </p:tgtEl>
                                        <p:attrNameLst>
                                          <p:attrName>style.visibility</p:attrName>
                                        </p:attrNameLst>
                                      </p:cBhvr>
                                      <p:to>
                                        <p:strVal val="visible"/>
                                      </p:to>
                                    </p:set>
                                    <p:animEffect transition="in" filter="fade">
                                      <p:cBhvr>
                                        <p:cTn id="214" dur="500"/>
                                        <p:tgtEl>
                                          <p:spTgt spid="204"/>
                                        </p:tgtEl>
                                      </p:cBhvr>
                                    </p:animEffect>
                                  </p:childTnLst>
                                </p:cTn>
                              </p:par>
                              <p:par>
                                <p:cTn id="215" presetID="10" presetClass="entr" presetSubtype="0" fill="hold" nodeType="withEffect">
                                  <p:stCondLst>
                                    <p:cond delay="0"/>
                                  </p:stCondLst>
                                  <p:childTnLst>
                                    <p:set>
                                      <p:cBhvr>
                                        <p:cTn id="216" dur="1" fill="hold">
                                          <p:stCondLst>
                                            <p:cond delay="0"/>
                                          </p:stCondLst>
                                        </p:cTn>
                                        <p:tgtEl>
                                          <p:spTgt spid="201"/>
                                        </p:tgtEl>
                                        <p:attrNameLst>
                                          <p:attrName>style.visibility</p:attrName>
                                        </p:attrNameLst>
                                      </p:cBhvr>
                                      <p:to>
                                        <p:strVal val="visible"/>
                                      </p:to>
                                    </p:set>
                                    <p:animEffect transition="in" filter="fade">
                                      <p:cBhvr>
                                        <p:cTn id="217" dur="500"/>
                                        <p:tgtEl>
                                          <p:spTgt spid="201"/>
                                        </p:tgtEl>
                                      </p:cBhvr>
                                    </p:animEffect>
                                  </p:childTnLst>
                                </p:cTn>
                              </p:par>
                              <p:par>
                                <p:cTn id="218" presetID="10" presetClass="entr" presetSubtype="0" fill="hold" nodeType="withEffect">
                                  <p:stCondLst>
                                    <p:cond delay="0"/>
                                  </p:stCondLst>
                                  <p:childTnLst>
                                    <p:set>
                                      <p:cBhvr>
                                        <p:cTn id="219" dur="1" fill="hold">
                                          <p:stCondLst>
                                            <p:cond delay="0"/>
                                          </p:stCondLst>
                                        </p:cTn>
                                        <p:tgtEl>
                                          <p:spTgt spid="198"/>
                                        </p:tgtEl>
                                        <p:attrNameLst>
                                          <p:attrName>style.visibility</p:attrName>
                                        </p:attrNameLst>
                                      </p:cBhvr>
                                      <p:to>
                                        <p:strVal val="visible"/>
                                      </p:to>
                                    </p:set>
                                    <p:animEffect transition="in" filter="fade">
                                      <p:cBhvr>
                                        <p:cTn id="220"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53" grpId="0"/>
      <p:bldP spid="113" grpId="0" animBg="1"/>
      <p:bldP spid="122" grpId="0" animBg="1"/>
      <p:bldP spid="126" grpId="0" animBg="1"/>
      <p:bldP spid="148" grpId="0" animBg="1"/>
      <p:bldP spid="154" grpId="0" animBg="1"/>
      <p:bldP spid="155" grpId="0" animBg="1"/>
      <p:bldP spid="164" grpId="0" animBg="1"/>
      <p:bldP spid="191" grpId="0" animBg="1"/>
      <p:bldP spid="191" grpId="1" animBg="1"/>
      <p:bldP spid="191" grpId="2" animBg="1"/>
      <p:bldP spid="192" grpId="0" animBg="1"/>
      <p:bldP spid="192" grpId="1" animBg="1"/>
      <p:bldP spid="192" grpId="2" animBg="1"/>
      <p:bldP spid="193" grpId="0" animBg="1"/>
      <p:bldP spid="193" grpId="1" animBg="1"/>
      <p:bldP spid="193" grpId="2" animBg="1"/>
      <p:bldP spid="194" grpId="0" animBg="1"/>
      <p:bldP spid="194" grpId="1" animBg="1"/>
      <p:bldP spid="194" grpId="2" animBg="1"/>
      <p:bldP spid="195" grpId="0" animBg="1"/>
      <p:bldP spid="195" grpId="1" animBg="1"/>
      <p:bldP spid="195" grpId="2" animBg="1"/>
      <p:bldP spid="196" grpId="0" animBg="1"/>
      <p:bldP spid="196" grpId="1" animBg="1"/>
      <p:bldP spid="196" grpId="2" animBg="1"/>
      <p:bldP spid="197" grpId="0" animBg="1"/>
      <p:bldP spid="197" grpId="1" animBg="1"/>
      <p:bldP spid="197"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0">
            <a:extLst>
              <a:ext uri="{FF2B5EF4-FFF2-40B4-BE49-F238E27FC236}">
                <a16:creationId xmlns:a16="http://schemas.microsoft.com/office/drawing/2014/main" id="{5D3FB236-DA46-4572-9822-035D5299E58C}"/>
              </a:ext>
            </a:extLst>
          </p:cNvPr>
          <p:cNvSpPr txBox="1"/>
          <p:nvPr/>
        </p:nvSpPr>
        <p:spPr>
          <a:xfrm flipH="1">
            <a:off x="3284620"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36" name="3D">
            <a:extLst>
              <a:ext uri="{FF2B5EF4-FFF2-40B4-BE49-F238E27FC236}">
                <a16:creationId xmlns:a16="http://schemas.microsoft.com/office/drawing/2014/main" id="{2BF17158-5B92-43D7-8C07-77D4B5E35A09}"/>
              </a:ext>
            </a:extLst>
          </p:cNvPr>
          <p:cNvSpPr>
            <a:spLocks noChangeAspect="1" noEditPoints="1"/>
          </p:cNvSpPr>
          <p:nvPr/>
        </p:nvSpPr>
        <p:spPr bwMode="auto">
          <a:xfrm>
            <a:off x="4027990"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6">
            <a:extLst>
              <a:ext uri="{FF2B5EF4-FFF2-40B4-BE49-F238E27FC236}">
                <a16:creationId xmlns:a16="http://schemas.microsoft.com/office/drawing/2014/main" id="{15922851-FBB2-48EC-8981-778F9A00F976}"/>
              </a:ext>
            </a:extLst>
          </p:cNvPr>
          <p:cNvSpPr>
            <a:spLocks/>
          </p:cNvSpPr>
          <p:nvPr/>
        </p:nvSpPr>
        <p:spPr bwMode="auto">
          <a:xfrm flipH="1">
            <a:off x="3148000" y="1003000"/>
            <a:ext cx="2477439" cy="2477438"/>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0" y="0"/>
                  <a:pt x="671" y="300"/>
                  <a:pt x="671" y="671"/>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Freeform 7">
            <a:extLst>
              <a:ext uri="{FF2B5EF4-FFF2-40B4-BE49-F238E27FC236}">
                <a16:creationId xmlns:a16="http://schemas.microsoft.com/office/drawing/2014/main" id="{23D4E994-609F-4182-9233-CAB72DEE19A9}"/>
              </a:ext>
            </a:extLst>
          </p:cNvPr>
          <p:cNvSpPr>
            <a:spLocks/>
          </p:cNvSpPr>
          <p:nvPr/>
        </p:nvSpPr>
        <p:spPr bwMode="auto">
          <a:xfrm flipH="1">
            <a:off x="3291817" y="1363896"/>
            <a:ext cx="3386465" cy="1592833"/>
          </a:xfrm>
          <a:custGeom>
            <a:avLst/>
            <a:gdLst>
              <a:gd name="T0" fmla="*/ 0 w 917"/>
              <a:gd name="T1" fmla="*/ 185 h 431"/>
              <a:gd name="T2" fmla="*/ 917 w 917"/>
              <a:gd name="T3" fmla="*/ 431 h 431"/>
            </a:gdLst>
            <a:ahLst/>
            <a:cxnLst>
              <a:cxn ang="0">
                <a:pos x="T0" y="T1"/>
              </a:cxn>
              <a:cxn ang="0">
                <a:pos x="T2" y="T3"/>
              </a:cxn>
            </a:cxnLst>
            <a:rect l="0" t="0" r="r" b="b"/>
            <a:pathLst>
              <a:path w="917" h="431">
                <a:moveTo>
                  <a:pt x="0" y="185"/>
                </a:moveTo>
                <a:cubicBezTo>
                  <a:pt x="321" y="0"/>
                  <a:pt x="732" y="110"/>
                  <a:pt x="917" y="431"/>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Freeform 8">
            <a:extLst>
              <a:ext uri="{FF2B5EF4-FFF2-40B4-BE49-F238E27FC236}">
                <a16:creationId xmlns:a16="http://schemas.microsoft.com/office/drawing/2014/main" id="{E959E3CF-788B-4ADC-8408-AB74F631EEAB}"/>
              </a:ext>
            </a:extLst>
          </p:cNvPr>
          <p:cNvSpPr>
            <a:spLocks/>
          </p:cNvSpPr>
          <p:nvPr/>
        </p:nvSpPr>
        <p:spPr bwMode="auto">
          <a:xfrm flipH="1">
            <a:off x="3674420" y="1890987"/>
            <a:ext cx="3389179" cy="1595546"/>
          </a:xfrm>
          <a:custGeom>
            <a:avLst/>
            <a:gdLst>
              <a:gd name="T0" fmla="*/ 0 w 917"/>
              <a:gd name="T1" fmla="*/ 432 h 432"/>
              <a:gd name="T2" fmla="*/ 917 w 917"/>
              <a:gd name="T3" fmla="*/ 186 h 432"/>
            </a:gdLst>
            <a:ahLst/>
            <a:cxnLst>
              <a:cxn ang="0">
                <a:pos x="T0" y="T1"/>
              </a:cxn>
              <a:cxn ang="0">
                <a:pos x="T2" y="T3"/>
              </a:cxn>
            </a:cxnLst>
            <a:rect l="0" t="0" r="r" b="b"/>
            <a:pathLst>
              <a:path w="917" h="432">
                <a:moveTo>
                  <a:pt x="0" y="432"/>
                </a:moveTo>
                <a:cubicBezTo>
                  <a:pt x="185" y="110"/>
                  <a:pt x="596" y="0"/>
                  <a:pt x="917" y="186"/>
                </a:cubicBezTo>
              </a:path>
            </a:pathLst>
          </a:custGeom>
          <a:noFill/>
          <a:ln w="19050" cap="flat" cmpd="sng" algn="ctr">
            <a:solidFill>
              <a:schemeClr val="bg1">
                <a:lumMod val="75000"/>
              </a:schemeClr>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31" name="Freeform 9">
            <a:extLst>
              <a:ext uri="{FF2B5EF4-FFF2-40B4-BE49-F238E27FC236}">
                <a16:creationId xmlns:a16="http://schemas.microsoft.com/office/drawing/2014/main" id="{AC4D1ABF-6E5E-4AF1-B6A7-53FAB93F0504}"/>
              </a:ext>
            </a:extLst>
          </p:cNvPr>
          <p:cNvSpPr>
            <a:spLocks/>
          </p:cNvSpPr>
          <p:nvPr/>
        </p:nvSpPr>
        <p:spPr bwMode="auto">
          <a:xfrm flipH="1">
            <a:off x="4203558" y="2435307"/>
            <a:ext cx="2480151" cy="2482865"/>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tx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1" name="TextBox 10">
            <a:extLst>
              <a:ext uri="{FF2B5EF4-FFF2-40B4-BE49-F238E27FC236}">
                <a16:creationId xmlns:a16="http://schemas.microsoft.com/office/drawing/2014/main" id="{94F62D86-8AE3-48DC-B89B-C1F057D8E8D9}"/>
              </a:ext>
            </a:extLst>
          </p:cNvPr>
          <p:cNvSpPr txBox="1"/>
          <p:nvPr/>
        </p:nvSpPr>
        <p:spPr>
          <a:xfrm>
            <a:off x="6479872" y="705037"/>
            <a:ext cx="2730417"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baseline="0" noProof="0" dirty="0">
                <a:ln>
                  <a:noFill/>
                </a:ln>
                <a:solidFill>
                  <a:srgbClr val="FFFFFF">
                    <a:lumMod val="75000"/>
                  </a:srgbClr>
                </a:solidFill>
                <a:effectLst/>
                <a:uLnTx/>
                <a:uFillTx/>
                <a:latin typeface="Segoe UI Semilight"/>
                <a:ea typeface="+mn-ea"/>
                <a:cs typeface="Segoe UI" pitchFamily="34" charset="0"/>
              </a:rPr>
              <a:t>Identity &amp; access management </a:t>
            </a:r>
          </a:p>
        </p:txBody>
      </p:sp>
      <p:sp>
        <p:nvSpPr>
          <p:cNvPr id="82" name="TextBox 10">
            <a:extLst>
              <a:ext uri="{FF2B5EF4-FFF2-40B4-BE49-F238E27FC236}">
                <a16:creationId xmlns:a16="http://schemas.microsoft.com/office/drawing/2014/main" id="{FD871B1C-44DD-4877-B782-FD6C255AC55D}"/>
              </a:ext>
            </a:extLst>
          </p:cNvPr>
          <p:cNvSpPr txBox="1"/>
          <p:nvPr/>
        </p:nvSpPr>
        <p:spPr>
          <a:xfrm>
            <a:off x="7513102" y="1860678"/>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120" normalizeH="0" baseline="0" noProof="0" dirty="0">
                <a:ln>
                  <a:noFill/>
                </a:ln>
                <a:solidFill>
                  <a:srgbClr val="FFFFFF">
                    <a:lumMod val="75000"/>
                  </a:srgbClr>
                </a:solidFill>
                <a:effectLst/>
                <a:uLnTx/>
                <a:uFillTx/>
                <a:latin typeface="Segoe UI Semilight"/>
                <a:ea typeface="+mn-ea"/>
                <a:cs typeface="Segoe UI" pitchFamily="34" charset="0"/>
              </a:rPr>
              <a:t>Information protection</a:t>
            </a:r>
          </a:p>
        </p:txBody>
      </p:sp>
      <p:sp>
        <p:nvSpPr>
          <p:cNvPr id="83" name="TextBox 10">
            <a:extLst>
              <a:ext uri="{FF2B5EF4-FFF2-40B4-BE49-F238E27FC236}">
                <a16:creationId xmlns:a16="http://schemas.microsoft.com/office/drawing/2014/main" id="{2335FC4E-4419-4EDE-B70E-2B4E08D53173}"/>
              </a:ext>
            </a:extLst>
          </p:cNvPr>
          <p:cNvSpPr txBox="1"/>
          <p:nvPr/>
        </p:nvSpPr>
        <p:spPr>
          <a:xfrm>
            <a:off x="7148202" y="4993887"/>
            <a:ext cx="206208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72" fontAlgn="base">
              <a:lnSpc>
                <a:spcPct val="90000"/>
              </a:lnSpc>
              <a:spcBef>
                <a:spcPct val="0"/>
              </a:spcBef>
              <a:spcAft>
                <a:spcPct val="0"/>
              </a:spcAft>
              <a:defRPr/>
            </a:pPr>
            <a:r>
              <a:rPr lang="en-US" spc="120" dirty="0">
                <a:gradFill>
                  <a:gsLst>
                    <a:gs pos="0">
                      <a:srgbClr val="353535"/>
                    </a:gs>
                    <a:gs pos="100000">
                      <a:srgbClr val="353535"/>
                    </a:gs>
                  </a:gsLst>
                  <a:lin ang="5400000" scaled="0"/>
                </a:gradFill>
                <a:latin typeface="Segoe UI Semilight"/>
                <a:cs typeface="Segoe UI" pitchFamily="34" charset="0"/>
              </a:rPr>
              <a:t>Security management</a:t>
            </a:r>
          </a:p>
        </p:txBody>
      </p:sp>
      <p:sp>
        <p:nvSpPr>
          <p:cNvPr id="84" name="TextBox 10">
            <a:extLst>
              <a:ext uri="{FF2B5EF4-FFF2-40B4-BE49-F238E27FC236}">
                <a16:creationId xmlns:a16="http://schemas.microsoft.com/office/drawing/2014/main" id="{B00AF9FE-4371-412B-BFA6-50464E23D267}"/>
              </a:ext>
            </a:extLst>
          </p:cNvPr>
          <p:cNvSpPr txBox="1"/>
          <p:nvPr/>
        </p:nvSpPr>
        <p:spPr>
          <a:xfrm>
            <a:off x="7782048" y="3395447"/>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pc="120" dirty="0">
                <a:solidFill>
                  <a:srgbClr val="FFFFFF">
                    <a:lumMod val="75000"/>
                  </a:srgbClr>
                </a:solidFill>
                <a:latin typeface="Segoe UI Semilight"/>
                <a:cs typeface="Segoe UI" pitchFamily="34" charset="0"/>
              </a:rPr>
              <a:t>Threat </a:t>
            </a:r>
            <a:br>
              <a:rPr lang="en-US" spc="120" dirty="0">
                <a:solidFill>
                  <a:srgbClr val="FFFFFF">
                    <a:lumMod val="75000"/>
                  </a:srgbClr>
                </a:solidFill>
                <a:latin typeface="Segoe UI Semilight"/>
                <a:cs typeface="Segoe UI" pitchFamily="34" charset="0"/>
              </a:rPr>
            </a:br>
            <a:r>
              <a:rPr lang="en-US" spc="120" dirty="0">
                <a:solidFill>
                  <a:srgbClr val="FFFFFF">
                    <a:lumMod val="75000"/>
                  </a:srgbClr>
                </a:solidFill>
                <a:latin typeface="Segoe UI Semilight"/>
                <a:cs typeface="Segoe UI" pitchFamily="34" charset="0"/>
              </a:rPr>
              <a:t>protection</a:t>
            </a:r>
          </a:p>
        </p:txBody>
      </p:sp>
      <p:grpSp>
        <p:nvGrpSpPr>
          <p:cNvPr id="5" name="Group 4">
            <a:extLst>
              <a:ext uri="{FF2B5EF4-FFF2-40B4-BE49-F238E27FC236}">
                <a16:creationId xmlns:a16="http://schemas.microsoft.com/office/drawing/2014/main" id="{E8548629-7125-4597-B211-4934B4CEDD55}"/>
              </a:ext>
            </a:extLst>
          </p:cNvPr>
          <p:cNvGrpSpPr/>
          <p:nvPr/>
        </p:nvGrpSpPr>
        <p:grpSpPr>
          <a:xfrm>
            <a:off x="5625439" y="609860"/>
            <a:ext cx="781282" cy="781282"/>
            <a:chOff x="5625439" y="609860"/>
            <a:chExt cx="781282" cy="781282"/>
          </a:xfrm>
        </p:grpSpPr>
        <p:sp>
          <p:nvSpPr>
            <p:cNvPr id="69" name="Oval 68">
              <a:extLst>
                <a:ext uri="{FF2B5EF4-FFF2-40B4-BE49-F238E27FC236}">
                  <a16:creationId xmlns:a16="http://schemas.microsoft.com/office/drawing/2014/main" id="{8BECBA14-DC6F-4469-A9F6-0006303F699B}"/>
                </a:ext>
              </a:extLst>
            </p:cNvPr>
            <p:cNvSpPr/>
            <p:nvPr/>
          </p:nvSpPr>
          <p:spPr bwMode="auto">
            <a:xfrm>
              <a:off x="5625439" y="609860"/>
              <a:ext cx="781282" cy="781282"/>
            </a:xfrm>
            <a:prstGeom prst="ellipse">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ContactCard_EEBD">
              <a:extLst>
                <a:ext uri="{FF2B5EF4-FFF2-40B4-BE49-F238E27FC236}">
                  <a16:creationId xmlns:a16="http://schemas.microsoft.com/office/drawing/2014/main" id="{0F9FD0EF-9227-4D1E-8577-46F8A56CF6E6}"/>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3FE946B-5220-415C-B173-7F7AE1D5A75A}"/>
              </a:ext>
            </a:extLst>
          </p:cNvPr>
          <p:cNvGrpSpPr/>
          <p:nvPr/>
        </p:nvGrpSpPr>
        <p:grpSpPr>
          <a:xfrm>
            <a:off x="6922619" y="3277719"/>
            <a:ext cx="781282" cy="781282"/>
            <a:chOff x="6621825" y="1828525"/>
            <a:chExt cx="781282" cy="781282"/>
          </a:xfrm>
          <a:solidFill>
            <a:schemeClr val="bg1">
              <a:lumMod val="75000"/>
            </a:schemeClr>
          </a:solidFill>
        </p:grpSpPr>
        <p:sp>
          <p:nvSpPr>
            <p:cNvPr id="74" name="Oval 73">
              <a:extLst>
                <a:ext uri="{FF2B5EF4-FFF2-40B4-BE49-F238E27FC236}">
                  <a16:creationId xmlns:a16="http://schemas.microsoft.com/office/drawing/2014/main" id="{68067144-A29F-4D5E-B2CC-4704920C18E7}"/>
                </a:ext>
              </a:extLst>
            </p:cNvPr>
            <p:cNvSpPr/>
            <p:nvPr/>
          </p:nvSpPr>
          <p:spPr bwMode="auto">
            <a:xfrm rot="1643308">
              <a:off x="6621825" y="1828525"/>
              <a:ext cx="781282" cy="7812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Shield_EA18">
              <a:extLst>
                <a:ext uri="{FF2B5EF4-FFF2-40B4-BE49-F238E27FC236}">
                  <a16:creationId xmlns:a16="http://schemas.microsoft.com/office/drawing/2014/main" id="{EA884035-A965-4E25-951D-EC8CA745E7F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lumMod val="75000"/>
              </a:schemeClr>
            </a:solidFill>
            <a:ln w="15875" cap="sq">
              <a:solidFill>
                <a:srgbClr val="E6E6E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265D6638-4A52-49FE-8317-AE970EF59EA6}"/>
              </a:ext>
            </a:extLst>
          </p:cNvPr>
          <p:cNvGrpSpPr/>
          <p:nvPr/>
        </p:nvGrpSpPr>
        <p:grpSpPr>
          <a:xfrm>
            <a:off x="6665582" y="1765502"/>
            <a:ext cx="781282" cy="781282"/>
            <a:chOff x="6873999" y="3404401"/>
            <a:chExt cx="781282" cy="781282"/>
          </a:xfrm>
          <a:solidFill>
            <a:schemeClr val="bg1">
              <a:lumMod val="75000"/>
            </a:schemeClr>
          </a:solidFill>
        </p:grpSpPr>
        <p:sp>
          <p:nvSpPr>
            <p:cNvPr id="76" name="Oval 75">
              <a:extLst>
                <a:ext uri="{FF2B5EF4-FFF2-40B4-BE49-F238E27FC236}">
                  <a16:creationId xmlns:a16="http://schemas.microsoft.com/office/drawing/2014/main" id="{2B9CEE52-2311-412E-BDC7-4DED08E6026F}"/>
                </a:ext>
              </a:extLst>
            </p:cNvPr>
            <p:cNvSpPr/>
            <p:nvPr/>
          </p:nvSpPr>
          <p:spPr bwMode="auto">
            <a:xfrm rot="3422427">
              <a:off x="6873999" y="3404401"/>
              <a:ext cx="781282" cy="78128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document_6">
              <a:extLst>
                <a:ext uri="{FF2B5EF4-FFF2-40B4-BE49-F238E27FC236}">
                  <a16:creationId xmlns:a16="http://schemas.microsoft.com/office/drawing/2014/main" id="{BBED4135-C26E-4B16-9EDA-8888F7435FC1}"/>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solidFill>
              <a:schemeClr val="bg1">
                <a:lumMod val="75000"/>
              </a:schemeClr>
            </a:solidFill>
            <a:ln w="15875" cap="sq">
              <a:solidFill>
                <a:srgbClr val="E6E6E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5" name="Oval 64">
            <a:extLst>
              <a:ext uri="{FF2B5EF4-FFF2-40B4-BE49-F238E27FC236}">
                <a16:creationId xmlns:a16="http://schemas.microsoft.com/office/drawing/2014/main" id="{9C25BABB-A9FA-4AE8-A248-7ACB2234A56E}"/>
              </a:ext>
            </a:extLst>
          </p:cNvPr>
          <p:cNvSpPr/>
          <p:nvPr/>
        </p:nvSpPr>
        <p:spPr bwMode="auto">
          <a:xfrm>
            <a:off x="3145599" y="2435376"/>
            <a:ext cx="2106840" cy="210684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TextBox 25">
            <a:extLst>
              <a:ext uri="{FF2B5EF4-FFF2-40B4-BE49-F238E27FC236}">
                <a16:creationId xmlns:a16="http://schemas.microsoft.com/office/drawing/2014/main" id="{51EBA469-3692-412A-A887-E1AB5D6A3906}"/>
              </a:ext>
            </a:extLst>
          </p:cNvPr>
          <p:cNvSpPr txBox="1"/>
          <p:nvPr/>
        </p:nvSpPr>
        <p:spPr>
          <a:xfrm>
            <a:off x="-2415257" y="3058058"/>
            <a:ext cx="5227028"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Built in</a:t>
            </a: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 </a:t>
            </a:r>
            <a:b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br>
            <a:r>
              <a:rPr kumimoji="0" lang="en-US" sz="2400" b="0" i="0" u="none" strike="noStrike" kern="0" cap="none" spc="120"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rPr>
              <a:t>security</a:t>
            </a:r>
          </a:p>
        </p:txBody>
      </p:sp>
      <p:grpSp>
        <p:nvGrpSpPr>
          <p:cNvPr id="27" name="Group 26">
            <a:extLst>
              <a:ext uri="{FF2B5EF4-FFF2-40B4-BE49-F238E27FC236}">
                <a16:creationId xmlns:a16="http://schemas.microsoft.com/office/drawing/2014/main" id="{97C75DD8-E3C4-4190-80E2-A142C4D189D3}"/>
              </a:ext>
            </a:extLst>
          </p:cNvPr>
          <p:cNvGrpSpPr/>
          <p:nvPr/>
        </p:nvGrpSpPr>
        <p:grpSpPr>
          <a:xfrm>
            <a:off x="6293768" y="4898711"/>
            <a:ext cx="781282" cy="781282"/>
            <a:chOff x="6293768" y="4898711"/>
            <a:chExt cx="781282" cy="781282"/>
          </a:xfrm>
        </p:grpSpPr>
        <p:sp>
          <p:nvSpPr>
            <p:cNvPr id="32" name="Oval 31">
              <a:extLst>
                <a:ext uri="{FF2B5EF4-FFF2-40B4-BE49-F238E27FC236}">
                  <a16:creationId xmlns:a16="http://schemas.microsoft.com/office/drawing/2014/main" id="{3B93EB34-C804-4748-9774-EF2C58A8A255}"/>
                </a:ext>
              </a:extLst>
            </p:cNvPr>
            <p:cNvSpPr/>
            <p:nvPr/>
          </p:nvSpPr>
          <p:spPr bwMode="auto">
            <a:xfrm rot="5400000">
              <a:off x="6293768" y="4898711"/>
              <a:ext cx="781282" cy="78128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AC758232-EE50-4050-8058-ADE9812EEE34}"/>
                </a:ext>
              </a:extLst>
            </p:cNvPr>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368982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a:extLst>
              <a:ext uri="{FF2B5EF4-FFF2-40B4-BE49-F238E27FC236}">
                <a16:creationId xmlns:a16="http://schemas.microsoft.com/office/drawing/2014/main" id="{2BE74551-84EA-4076-99F8-5BB7CFFAE62E}"/>
              </a:ext>
            </a:extLst>
          </p:cNvPr>
          <p:cNvSpPr txBox="1"/>
          <p:nvPr/>
        </p:nvSpPr>
        <p:spPr>
          <a:xfrm>
            <a:off x="291101" y="2125663"/>
            <a:ext cx="5638962" cy="3237809"/>
          </a:xfrm>
          <a:prstGeom prst="rect">
            <a:avLst/>
          </a:prstGeom>
          <a:noFill/>
        </p:spPr>
        <p:txBody>
          <a:bodyPr wrap="square" lIns="182880" tIns="146304" rIns="182880" bIns="146304" rtlCol="0">
            <a:spAutoFit/>
          </a:bodyPr>
          <a:lstStyle>
            <a:defPPr>
              <a:defRPr lang="en-US"/>
            </a:defPPr>
            <a:lvl1pPr defTabSz="914224">
              <a:lnSpc>
                <a:spcPct val="90000"/>
              </a:lnSpc>
              <a:spcBef>
                <a:spcPts val="1200"/>
              </a:spcBef>
              <a:spcAft>
                <a:spcPts val="1200"/>
              </a:spcAft>
              <a:defRPr sz="2400" spc="7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gradFill>
                  <a:gsLst>
                    <a:gs pos="1250">
                      <a:srgbClr val="505050"/>
                    </a:gs>
                    <a:gs pos="100000">
                      <a:srgbClr val="505050"/>
                    </a:gs>
                  </a:gsLst>
                  <a:lin ang="5400000" scaled="0"/>
                </a:gradFill>
              </a:rPr>
              <a:t>Do you know the security state </a:t>
            </a:r>
            <a:br>
              <a:rPr lang="en-US" dirty="0">
                <a:gradFill>
                  <a:gsLst>
                    <a:gs pos="1250">
                      <a:srgbClr val="505050"/>
                    </a:gs>
                    <a:gs pos="100000">
                      <a:srgbClr val="505050"/>
                    </a:gs>
                  </a:gsLst>
                  <a:lin ang="5400000" scaled="0"/>
                </a:gradFill>
              </a:rPr>
            </a:br>
            <a:r>
              <a:rPr lang="en-US" dirty="0">
                <a:gradFill>
                  <a:gsLst>
                    <a:gs pos="1250">
                      <a:srgbClr val="505050"/>
                    </a:gs>
                    <a:gs pos="100000">
                      <a:srgbClr val="505050"/>
                    </a:gs>
                  </a:gsLst>
                  <a:lin ang="5400000" scaled="0"/>
                </a:gradFill>
              </a:rPr>
              <a:t>of your full estate in real time?</a:t>
            </a:r>
          </a:p>
          <a:p>
            <a:pPr lvl="0"/>
            <a:r>
              <a:rPr lang="en-US" dirty="0">
                <a:gradFill>
                  <a:gsLst>
                    <a:gs pos="1250">
                      <a:srgbClr val="505050"/>
                    </a:gs>
                    <a:gs pos="100000">
                      <a:srgbClr val="505050"/>
                    </a:gs>
                  </a:gsLst>
                  <a:lin ang="5400000" scaled="0"/>
                </a:gradFill>
              </a:rPr>
              <a:t>How easily can you configure and manage the security posture across your estate?</a:t>
            </a:r>
          </a:p>
          <a:p>
            <a:pPr lvl="0"/>
            <a:r>
              <a:rPr lang="en-US" dirty="0">
                <a:gradFill>
                  <a:gsLst>
                    <a:gs pos="1250">
                      <a:srgbClr val="505050"/>
                    </a:gs>
                    <a:gs pos="100000">
                      <a:srgbClr val="505050"/>
                    </a:gs>
                  </a:gsLst>
                  <a:lin ang="5400000" scaled="0"/>
                </a:gradFill>
              </a:rPr>
              <a:t>How do you proactively improve your security practices over time?</a:t>
            </a:r>
          </a:p>
        </p:txBody>
      </p:sp>
      <p:sp>
        <p:nvSpPr>
          <p:cNvPr id="3" name="Title 2">
            <a:extLst>
              <a:ext uri="{FF2B5EF4-FFF2-40B4-BE49-F238E27FC236}">
                <a16:creationId xmlns:a16="http://schemas.microsoft.com/office/drawing/2014/main" id="{1161CEC3-0CD3-44AA-92E3-6FEA53B4C889}"/>
              </a:ext>
            </a:extLst>
          </p:cNvPr>
          <p:cNvSpPr>
            <a:spLocks noGrp="1"/>
          </p:cNvSpPr>
          <p:nvPr>
            <p:ph type="title"/>
          </p:nvPr>
        </p:nvSpPr>
        <p:spPr>
          <a:xfrm>
            <a:off x="274639" y="295274"/>
            <a:ext cx="5984875" cy="1660526"/>
          </a:xfrm>
        </p:spPr>
        <p:txBody>
          <a:bodyPr/>
          <a:lstStyle/>
          <a:p>
            <a:r>
              <a:rPr lang="en-US" dirty="0"/>
              <a:t>How do you</a:t>
            </a:r>
            <a:br>
              <a:rPr lang="en-US" dirty="0"/>
            </a:br>
            <a:r>
              <a:rPr lang="en-US" dirty="0">
                <a:gradFill>
                  <a:gsLst>
                    <a:gs pos="1250">
                      <a:schemeClr val="tx2"/>
                    </a:gs>
                    <a:gs pos="100000">
                      <a:schemeClr val="tx2"/>
                    </a:gs>
                  </a:gsLst>
                  <a:lin ang="5400000" scaled="0"/>
                </a:gradFill>
              </a:rPr>
              <a:t>manage security</a:t>
            </a:r>
            <a:r>
              <a:rPr lang="en-US" dirty="0"/>
              <a:t>?</a:t>
            </a:r>
          </a:p>
        </p:txBody>
      </p:sp>
      <p:sp>
        <p:nvSpPr>
          <p:cNvPr id="225" name="Rectangle 224">
            <a:extLst>
              <a:ext uri="{FF2B5EF4-FFF2-40B4-BE49-F238E27FC236}">
                <a16:creationId xmlns:a16="http://schemas.microsoft.com/office/drawing/2014/main" id="{70E9116B-D966-4898-9323-3897F877B35B}"/>
              </a:ext>
            </a:extLst>
          </p:cNvPr>
          <p:cNvSpPr/>
          <p:nvPr/>
        </p:nvSpPr>
        <p:spPr bwMode="auto">
          <a:xfrm>
            <a:off x="4838700" y="6699251"/>
            <a:ext cx="1423059" cy="29527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5C4A0EAD-1D6A-49E3-988E-0F811633F249}"/>
              </a:ext>
            </a:extLst>
          </p:cNvPr>
          <p:cNvPicPr>
            <a:picLocks noChangeAspect="1"/>
          </p:cNvPicPr>
          <p:nvPr/>
        </p:nvPicPr>
        <p:blipFill rotWithShape="1">
          <a:blip r:embed="rId4"/>
          <a:srcRect l="6705" r="36024"/>
          <a:stretch/>
        </p:blipFill>
        <p:spPr>
          <a:xfrm>
            <a:off x="6273667" y="0"/>
            <a:ext cx="6162808" cy="6994524"/>
          </a:xfrm>
          <a:prstGeom prst="rect">
            <a:avLst/>
          </a:prstGeom>
        </p:spPr>
      </p:pic>
    </p:spTree>
    <p:custDataLst>
      <p:tags r:id="rId1"/>
    </p:custDataLst>
    <p:extLst>
      <p:ext uri="{BB962C8B-B14F-4D97-AF65-F5344CB8AC3E}">
        <p14:creationId xmlns:p14="http://schemas.microsoft.com/office/powerpoint/2010/main" val="2606589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1.04672E-6 3.06854E-6 L 0.01545 3.06854E-6 " pathEditMode="relative" rAng="0" ptsTypes="AA">
                                      <p:cBhvr>
                                        <p:cTn id="9" dur="750" spd="-100000" fill="hold"/>
                                        <p:tgtEl>
                                          <p:spTgt spid="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par>
                                <p:cTn id="13" presetID="42" presetClass="path" presetSubtype="0" decel="100000" fill="hold" grpId="1" nodeType="withEffect">
                                  <p:stCondLst>
                                    <p:cond delay="0"/>
                                  </p:stCondLst>
                                  <p:childTnLst>
                                    <p:animMotion origin="layout" path="M -3.82436E-6 3.73581E-6 L -3.82436E-6 0.02156 " pathEditMode="relative" rAng="0" ptsTypes="AA">
                                      <p:cBhvr>
                                        <p:cTn id="14" dur="750" spd="-100000" fill="hold"/>
                                        <p:tgtEl>
                                          <p:spTgt spid="167"/>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7" grpId="1"/>
      <p:bldP spid="3" grpId="0"/>
      <p:bldP spid="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4DA85-ABFC-4CC9-BC6F-EA4D5D4331C6}"/>
              </a:ext>
            </a:extLst>
          </p:cNvPr>
          <p:cNvSpPr>
            <a:spLocks noGrp="1"/>
          </p:cNvSpPr>
          <p:nvPr>
            <p:ph type="title"/>
          </p:nvPr>
        </p:nvSpPr>
        <p:spPr>
          <a:xfrm>
            <a:off x="274639" y="295274"/>
            <a:ext cx="11889564" cy="1155452"/>
          </a:xfrm>
        </p:spPr>
        <p:txBody>
          <a:bodyPr/>
          <a:lstStyle/>
          <a:p>
            <a:r>
              <a:rPr lang="en-US" dirty="0"/>
              <a:t>Security management</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Provide visibility, control, and guidance, with shared intelligence across the digital estate</a:t>
            </a:r>
            <a:b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endPar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p:txBody>
      </p:sp>
      <p:sp>
        <p:nvSpPr>
          <p:cNvPr id="45" name="TextBox 101">
            <a:extLst>
              <a:ext uri="{FF2B5EF4-FFF2-40B4-BE49-F238E27FC236}">
                <a16:creationId xmlns:a16="http://schemas.microsoft.com/office/drawing/2014/main" id="{A4E3E112-B92E-4C22-A9D2-A160D65FE5F1}"/>
              </a:ext>
            </a:extLst>
          </p:cNvPr>
          <p:cNvSpPr txBox="1"/>
          <p:nvPr/>
        </p:nvSpPr>
        <p:spPr>
          <a:xfrm>
            <a:off x="2235461" y="3509438"/>
            <a:ext cx="1116876" cy="313932"/>
          </a:xfrm>
          <a:prstGeom prst="rect">
            <a:avLst/>
          </a:prstGeom>
          <a:noFill/>
        </p:spPr>
        <p:txBody>
          <a:bodyPr wrap="square" rtlCol="0" anchor="ctr">
            <a:spAutoFit/>
          </a:bodyPr>
          <a:lstStyle>
            <a:defPPr>
              <a:defRPr lang="en-US"/>
            </a:defPPr>
            <a:lvl1pPr lvl="0" algn="ctr" defTabSz="932472" fontAlgn="base">
              <a:lnSpc>
                <a:spcPct val="90000"/>
              </a:lnSpc>
              <a:spcBef>
                <a:spcPct val="0"/>
              </a:spcBef>
              <a:spcAft>
                <a:spcPct val="0"/>
              </a:spcAft>
              <a:defRPr kern="0" spc="12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600" dirty="0">
                <a:latin typeface="+mn-lt"/>
              </a:rPr>
              <a:t>Visibility</a:t>
            </a:r>
          </a:p>
        </p:txBody>
      </p:sp>
      <p:sp>
        <p:nvSpPr>
          <p:cNvPr id="17" name="TextBox 100">
            <a:extLst>
              <a:ext uri="{FF2B5EF4-FFF2-40B4-BE49-F238E27FC236}">
                <a16:creationId xmlns:a16="http://schemas.microsoft.com/office/drawing/2014/main" id="{DAD8362D-CD7A-4326-8E73-759425E1D112}"/>
              </a:ext>
            </a:extLst>
          </p:cNvPr>
          <p:cNvSpPr txBox="1"/>
          <p:nvPr/>
        </p:nvSpPr>
        <p:spPr>
          <a:xfrm>
            <a:off x="5700157" y="3509438"/>
            <a:ext cx="1019232" cy="313932"/>
          </a:xfrm>
          <a:prstGeom prst="rect">
            <a:avLst/>
          </a:prstGeom>
          <a:noFill/>
        </p:spPr>
        <p:txBody>
          <a:bodyPr wrap="square" rtlCol="0" anchor="ctr">
            <a:spAutoFit/>
          </a:bodyPr>
          <a:lstStyle>
            <a:defPPr>
              <a:defRPr lang="en-US"/>
            </a:defPPr>
            <a:lvl1pPr lvl="0" algn="ctr" defTabSz="932472" fontAlgn="base">
              <a:lnSpc>
                <a:spcPct val="90000"/>
              </a:lnSpc>
              <a:spcBef>
                <a:spcPct val="0"/>
              </a:spcBef>
              <a:spcAft>
                <a:spcPct val="0"/>
              </a:spcAft>
              <a:defRPr kern="0" spc="12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600" dirty="0">
                <a:latin typeface="+mn-lt"/>
              </a:rPr>
              <a:t>Control</a:t>
            </a:r>
          </a:p>
        </p:txBody>
      </p:sp>
      <p:sp>
        <p:nvSpPr>
          <p:cNvPr id="52" name="TextBox 102">
            <a:extLst>
              <a:ext uri="{FF2B5EF4-FFF2-40B4-BE49-F238E27FC236}">
                <a16:creationId xmlns:a16="http://schemas.microsoft.com/office/drawing/2014/main" id="{B6872E09-2D4E-42D7-8AA4-1DC4DF07A912}"/>
              </a:ext>
            </a:extLst>
          </p:cNvPr>
          <p:cNvSpPr txBox="1"/>
          <p:nvPr/>
        </p:nvSpPr>
        <p:spPr>
          <a:xfrm>
            <a:off x="8994735" y="3509438"/>
            <a:ext cx="1261822" cy="313932"/>
          </a:xfrm>
          <a:prstGeom prst="rect">
            <a:avLst/>
          </a:prstGeom>
          <a:noFill/>
        </p:spPr>
        <p:txBody>
          <a:bodyPr wrap="square" rtlCol="0" anchor="ctr">
            <a:spAutoFit/>
          </a:bodyPr>
          <a:lstStyle>
            <a:defPPr>
              <a:defRPr lang="en-US"/>
            </a:defPPr>
            <a:lvl1pPr lvl="0" algn="ctr" defTabSz="932472" fontAlgn="base">
              <a:lnSpc>
                <a:spcPct val="90000"/>
              </a:lnSpc>
              <a:spcBef>
                <a:spcPct val="0"/>
              </a:spcBef>
              <a:spcAft>
                <a:spcPct val="0"/>
              </a:spcAft>
              <a:defRPr kern="0" spc="12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600" dirty="0">
                <a:latin typeface="+mn-lt"/>
              </a:rPr>
              <a:t>Guidance</a:t>
            </a:r>
          </a:p>
        </p:txBody>
      </p:sp>
      <p:sp>
        <p:nvSpPr>
          <p:cNvPr id="11" name="Left Bracket 10">
            <a:extLst>
              <a:ext uri="{FF2B5EF4-FFF2-40B4-BE49-F238E27FC236}">
                <a16:creationId xmlns:a16="http://schemas.microsoft.com/office/drawing/2014/main" id="{795A3D03-AFDD-41DC-9CE7-A76020676933}"/>
              </a:ext>
            </a:extLst>
          </p:cNvPr>
          <p:cNvSpPr/>
          <p:nvPr/>
        </p:nvSpPr>
        <p:spPr>
          <a:xfrm rot="16200000">
            <a:off x="6174981" y="-508278"/>
            <a:ext cx="86513" cy="10119851"/>
          </a:xfrm>
          <a:prstGeom prst="leftBracket">
            <a:avLst>
              <a:gd name="adj" fmla="val 107"/>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Rectangle 108">
            <a:extLst>
              <a:ext uri="{FF2B5EF4-FFF2-40B4-BE49-F238E27FC236}">
                <a16:creationId xmlns:a16="http://schemas.microsoft.com/office/drawing/2014/main" id="{B83B36AE-C863-4A80-9B5E-EB6B58872447}"/>
              </a:ext>
            </a:extLst>
          </p:cNvPr>
          <p:cNvSpPr/>
          <p:nvPr/>
        </p:nvSpPr>
        <p:spPr>
          <a:xfrm>
            <a:off x="5603358" y="4365266"/>
            <a:ext cx="1229760" cy="424732"/>
          </a:xfrm>
          <a:prstGeom prst="rect">
            <a:avLst/>
          </a:prstGeom>
          <a:solidFill>
            <a:srgbClr val="F8F8F8"/>
          </a:solidFill>
        </p:spPr>
        <p:txBody>
          <a:bodyPr wrap="square" rtlCol="0" anchor="ctr">
            <a:spAutoFit/>
          </a:bodyPr>
          <a:lstStyle/>
          <a:p>
            <a:pPr algn="ctr" defTabSz="932472" fontAlgn="base">
              <a:lnSpc>
                <a:spcPct val="90000"/>
              </a:lnSpc>
              <a:spcBef>
                <a:spcPct val="0"/>
              </a:spcBef>
              <a:spcAft>
                <a:spcPct val="0"/>
              </a:spcAft>
            </a:pPr>
            <a:r>
              <a:rPr lang="en-US" sz="2400" kern="0" spc="120" dirty="0">
                <a:gradFill>
                  <a:gsLst>
                    <a:gs pos="0">
                      <a:schemeClr val="tx2"/>
                    </a:gs>
                    <a:gs pos="100000">
                      <a:schemeClr val="tx2"/>
                    </a:gs>
                  </a:gsLst>
                  <a:lin ang="16200000" scaled="1"/>
                </a:gradFill>
                <a:latin typeface="Segoe UI Semilight" panose="020B0402040204020203" pitchFamily="34" charset="0"/>
                <a:ea typeface="ＭＳ Ｐゴシック" charset="0"/>
                <a:cs typeface="Segoe UI Semilight" panose="020B0402040204020203" pitchFamily="34" charset="0"/>
              </a:rPr>
              <a:t>Across</a:t>
            </a:r>
          </a:p>
        </p:txBody>
      </p:sp>
      <p:grpSp>
        <p:nvGrpSpPr>
          <p:cNvPr id="3" name="Group 2">
            <a:extLst>
              <a:ext uri="{FF2B5EF4-FFF2-40B4-BE49-F238E27FC236}">
                <a16:creationId xmlns:a16="http://schemas.microsoft.com/office/drawing/2014/main" id="{E0707604-1754-4048-B1A3-9DDA4A98D52B}"/>
              </a:ext>
            </a:extLst>
          </p:cNvPr>
          <p:cNvGrpSpPr/>
          <p:nvPr/>
        </p:nvGrpSpPr>
        <p:grpSpPr>
          <a:xfrm>
            <a:off x="1158312" y="5020844"/>
            <a:ext cx="9886490" cy="1026245"/>
            <a:chOff x="1158312" y="5020844"/>
            <a:chExt cx="9886490" cy="1026245"/>
          </a:xfrm>
        </p:grpSpPr>
        <p:sp>
          <p:nvSpPr>
            <p:cNvPr id="88" name="Data Text">
              <a:extLst>
                <a:ext uri="{FF2B5EF4-FFF2-40B4-BE49-F238E27FC236}">
                  <a16:creationId xmlns:a16="http://schemas.microsoft.com/office/drawing/2014/main" id="{26211118-E0A4-4056-B9AD-27ACB40A38D0}"/>
                </a:ext>
              </a:extLst>
            </p:cNvPr>
            <p:cNvSpPr/>
            <p:nvPr/>
          </p:nvSpPr>
          <p:spPr>
            <a:xfrm>
              <a:off x="1158312" y="5760857"/>
              <a:ext cx="1926218" cy="286232"/>
            </a:xfrm>
            <a:prstGeom prst="rect">
              <a:avLst/>
            </a:prstGeom>
            <a:noFill/>
          </p:spPr>
          <p:txBody>
            <a:bodyPr wrap="square" rtlCol="0" anchor="ctr">
              <a:spAutoFit/>
            </a:bodyPr>
            <a:lstStyle/>
            <a:p>
              <a:pPr algn="ctr" defTabSz="932472" fontAlgn="base">
                <a:lnSpc>
                  <a:spcPct val="90000"/>
                </a:lnSpc>
                <a:spcBef>
                  <a:spcPct val="0"/>
                </a:spcBef>
                <a:spcAft>
                  <a:spcPct val="0"/>
                </a:spcAft>
              </a:pPr>
              <a:r>
                <a:rPr lang="en-US" sz="1400" kern="0" spc="120" dirty="0">
                  <a:gradFill>
                    <a:gsLst>
                      <a:gs pos="0">
                        <a:schemeClr val="tx2"/>
                      </a:gs>
                      <a:gs pos="100000">
                        <a:schemeClr val="tx2"/>
                      </a:gs>
                    </a:gsLst>
                    <a:lin ang="16200000" scaled="1"/>
                  </a:gradFill>
                  <a:ea typeface="ＭＳ Ｐゴシック" charset="0"/>
                  <a:cs typeface="Segoe UI Semilight" panose="020B0402040204020203" pitchFamily="34" charset="0"/>
                </a:rPr>
                <a:t>Devices</a:t>
              </a:r>
            </a:p>
          </p:txBody>
        </p:sp>
        <p:grpSp>
          <p:nvGrpSpPr>
            <p:cNvPr id="2" name="Group 1">
              <a:extLst>
                <a:ext uri="{FF2B5EF4-FFF2-40B4-BE49-F238E27FC236}">
                  <a16:creationId xmlns:a16="http://schemas.microsoft.com/office/drawing/2014/main" id="{D59F2287-0352-46D6-A82C-0624721E41C5}"/>
                </a:ext>
              </a:extLst>
            </p:cNvPr>
            <p:cNvGrpSpPr/>
            <p:nvPr/>
          </p:nvGrpSpPr>
          <p:grpSpPr>
            <a:xfrm>
              <a:off x="1638332" y="5020844"/>
              <a:ext cx="9406470" cy="1026245"/>
              <a:chOff x="1638332" y="5020844"/>
              <a:chExt cx="9406470" cy="1026245"/>
            </a:xfrm>
          </p:grpSpPr>
          <p:grpSp>
            <p:nvGrpSpPr>
              <p:cNvPr id="32" name="Group 31">
                <a:extLst>
                  <a:ext uri="{FF2B5EF4-FFF2-40B4-BE49-F238E27FC236}">
                    <a16:creationId xmlns:a16="http://schemas.microsoft.com/office/drawing/2014/main" id="{0110EA39-FF85-457D-B1A6-4130FCA258EC}"/>
                  </a:ext>
                </a:extLst>
              </p:cNvPr>
              <p:cNvGrpSpPr/>
              <p:nvPr/>
            </p:nvGrpSpPr>
            <p:grpSpPr>
              <a:xfrm>
                <a:off x="1638332" y="5032414"/>
                <a:ext cx="966179" cy="581864"/>
                <a:chOff x="9574313" y="2874560"/>
                <a:chExt cx="700769" cy="422025"/>
              </a:xfrm>
            </p:grpSpPr>
            <p:sp>
              <p:nvSpPr>
                <p:cNvPr id="33" name="monitor" title="Icon of a monitor">
                  <a:extLst>
                    <a:ext uri="{FF2B5EF4-FFF2-40B4-BE49-F238E27FC236}">
                      <a16:creationId xmlns:a16="http://schemas.microsoft.com/office/drawing/2014/main" id="{26C6C873-7E5B-48D6-91B5-E721DC6AAD98}"/>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4" name="Rectangle 33">
                  <a:extLst>
                    <a:ext uri="{FF2B5EF4-FFF2-40B4-BE49-F238E27FC236}">
                      <a16:creationId xmlns:a16="http://schemas.microsoft.com/office/drawing/2014/main" id="{5296D051-575B-4D31-BD2C-766EB7816B5E}"/>
                    </a:ext>
                  </a:extLst>
                </p:cNvPr>
                <p:cNvSpPr/>
                <p:nvPr/>
              </p:nvSpPr>
              <p:spPr bwMode="auto">
                <a:xfrm>
                  <a:off x="9902389" y="2968551"/>
                  <a:ext cx="372693" cy="32803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UniversalApp_E8CC" title="Icon of a cellphone in front of a tablet">
                  <a:extLst>
                    <a:ext uri="{FF2B5EF4-FFF2-40B4-BE49-F238E27FC236}">
                      <a16:creationId xmlns:a16="http://schemas.microsoft.com/office/drawing/2014/main" id="{537169A0-E661-44E3-874A-6E777EFD2541}"/>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79" name="Data Text">
                <a:extLst>
                  <a:ext uri="{FF2B5EF4-FFF2-40B4-BE49-F238E27FC236}">
                    <a16:creationId xmlns:a16="http://schemas.microsoft.com/office/drawing/2014/main" id="{2456926C-B31C-4E56-883D-DB1924717E05}"/>
                  </a:ext>
                </a:extLst>
              </p:cNvPr>
              <p:cNvSpPr/>
              <p:nvPr/>
            </p:nvSpPr>
            <p:spPr>
              <a:xfrm>
                <a:off x="5340332" y="5760857"/>
                <a:ext cx="1691094" cy="286232"/>
              </a:xfrm>
              <a:prstGeom prst="rect">
                <a:avLst/>
              </a:prstGeom>
              <a:noFill/>
            </p:spPr>
            <p:txBody>
              <a:bodyPr wrap="square" rtlCol="0" anchor="ctr">
                <a:spAutoFit/>
              </a:bodyPr>
              <a:lstStyle/>
              <a:p>
                <a:pPr algn="ctr" defTabSz="932472" fontAlgn="base">
                  <a:lnSpc>
                    <a:spcPct val="90000"/>
                  </a:lnSpc>
                  <a:spcBef>
                    <a:spcPct val="0"/>
                  </a:spcBef>
                  <a:spcAft>
                    <a:spcPct val="0"/>
                  </a:spcAft>
                </a:pPr>
                <a:r>
                  <a:rPr lang="en-US" sz="1400" kern="0" spc="120" dirty="0">
                    <a:gradFill>
                      <a:gsLst>
                        <a:gs pos="0">
                          <a:schemeClr val="tx2"/>
                        </a:gs>
                        <a:gs pos="100000">
                          <a:schemeClr val="tx2"/>
                        </a:gs>
                      </a:gsLst>
                      <a:lin ang="16200000" scaled="1"/>
                    </a:gradFill>
                    <a:ea typeface="ＭＳ Ｐゴシック" charset="0"/>
                    <a:cs typeface="Segoe UI Semilight" panose="020B0402040204020203" pitchFamily="34" charset="0"/>
                  </a:rPr>
                  <a:t>Apps &amp; data</a:t>
                </a:r>
              </a:p>
            </p:txBody>
          </p:sp>
          <p:sp>
            <p:nvSpPr>
              <p:cNvPr id="102" name="Data Text">
                <a:extLst>
                  <a:ext uri="{FF2B5EF4-FFF2-40B4-BE49-F238E27FC236}">
                    <a16:creationId xmlns:a16="http://schemas.microsoft.com/office/drawing/2014/main" id="{B462BB9D-D8DE-47FA-9B16-12690689035A}"/>
                  </a:ext>
                </a:extLst>
              </p:cNvPr>
              <p:cNvSpPr/>
              <p:nvPr/>
            </p:nvSpPr>
            <p:spPr>
              <a:xfrm>
                <a:off x="9057506" y="5760857"/>
                <a:ext cx="1987296" cy="286232"/>
              </a:xfrm>
              <a:prstGeom prst="rect">
                <a:avLst/>
              </a:prstGeom>
              <a:noFill/>
            </p:spPr>
            <p:txBody>
              <a:bodyPr wrap="square" rtlCol="0" anchor="ctr">
                <a:spAutoFit/>
              </a:bodyPr>
              <a:lstStyle/>
              <a:p>
                <a:pPr algn="ctr" defTabSz="932472" fontAlgn="base">
                  <a:lnSpc>
                    <a:spcPct val="90000"/>
                  </a:lnSpc>
                  <a:spcBef>
                    <a:spcPct val="0"/>
                  </a:spcBef>
                  <a:spcAft>
                    <a:spcPct val="0"/>
                  </a:spcAft>
                </a:pPr>
                <a:r>
                  <a:rPr lang="en-US" sz="1400" kern="0" spc="120" dirty="0">
                    <a:gradFill>
                      <a:gsLst>
                        <a:gs pos="0">
                          <a:schemeClr val="tx2"/>
                        </a:gs>
                        <a:gs pos="100000">
                          <a:schemeClr val="tx2"/>
                        </a:gs>
                      </a:gsLst>
                      <a:lin ang="16200000" scaled="1"/>
                    </a:gradFill>
                    <a:ea typeface="ＭＳ Ｐゴシック" charset="0"/>
                    <a:cs typeface="Segoe UI Semilight" panose="020B0402040204020203" pitchFamily="34" charset="0"/>
                  </a:rPr>
                  <a:t>Infrastructure</a:t>
                </a:r>
              </a:p>
            </p:txBody>
          </p:sp>
          <p:grpSp>
            <p:nvGrpSpPr>
              <p:cNvPr id="25" name="Group 30">
                <a:extLst>
                  <a:ext uri="{FF2B5EF4-FFF2-40B4-BE49-F238E27FC236}">
                    <a16:creationId xmlns:a16="http://schemas.microsoft.com/office/drawing/2014/main" id="{F5301299-802A-4457-8F49-DF8F7D294343}"/>
                  </a:ext>
                </a:extLst>
              </p:cNvPr>
              <p:cNvGrpSpPr>
                <a:grpSpLocks noChangeAspect="1"/>
              </p:cNvGrpSpPr>
              <p:nvPr/>
            </p:nvGrpSpPr>
            <p:grpSpPr bwMode="auto">
              <a:xfrm>
                <a:off x="9781174" y="5020844"/>
                <a:ext cx="539961" cy="536367"/>
                <a:chOff x="4976" y="3801"/>
                <a:chExt cx="320" cy="334"/>
              </a:xfrm>
            </p:grpSpPr>
            <p:sp>
              <p:nvSpPr>
                <p:cNvPr id="26" name="Freeform 31">
                  <a:extLst>
                    <a:ext uri="{FF2B5EF4-FFF2-40B4-BE49-F238E27FC236}">
                      <a16:creationId xmlns:a16="http://schemas.microsoft.com/office/drawing/2014/main" id="{EBC5DA6C-91B7-4EDF-9286-31699D0D6CEB}"/>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27" name="Freeform 32">
                  <a:extLst>
                    <a:ext uri="{FF2B5EF4-FFF2-40B4-BE49-F238E27FC236}">
                      <a16:creationId xmlns:a16="http://schemas.microsoft.com/office/drawing/2014/main" id="{9EF54C52-597F-419C-BE72-75C92563AF93}"/>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28" name="Freeform 33">
                  <a:extLst>
                    <a:ext uri="{FF2B5EF4-FFF2-40B4-BE49-F238E27FC236}">
                      <a16:creationId xmlns:a16="http://schemas.microsoft.com/office/drawing/2014/main" id="{CA022B62-4969-4285-B452-DB239798E2B3}"/>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29" name="Freeform 34">
                  <a:extLst>
                    <a:ext uri="{FF2B5EF4-FFF2-40B4-BE49-F238E27FC236}">
                      <a16:creationId xmlns:a16="http://schemas.microsoft.com/office/drawing/2014/main" id="{E2C66D67-CC81-4927-9720-61D8A3FF93F2}"/>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30" name="Freeform 35">
                  <a:extLst>
                    <a:ext uri="{FF2B5EF4-FFF2-40B4-BE49-F238E27FC236}">
                      <a16:creationId xmlns:a16="http://schemas.microsoft.com/office/drawing/2014/main" id="{A5BDF0AB-7A9D-49F5-8460-EE3367FA61B0}"/>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31" name="Freeform 36">
                  <a:extLst>
                    <a:ext uri="{FF2B5EF4-FFF2-40B4-BE49-F238E27FC236}">
                      <a16:creationId xmlns:a16="http://schemas.microsoft.com/office/drawing/2014/main" id="{D369591D-0579-42EE-8239-FB773D326663}"/>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grpSp>
          <p:sp>
            <p:nvSpPr>
              <p:cNvPr id="36" name="GenericApp_EB3B" title="Icon of an app window">
                <a:extLst>
                  <a:ext uri="{FF2B5EF4-FFF2-40B4-BE49-F238E27FC236}">
                    <a16:creationId xmlns:a16="http://schemas.microsoft.com/office/drawing/2014/main" id="{5A229EA6-EC40-4172-90CF-FD94FBA65E17}"/>
                  </a:ext>
                </a:extLst>
              </p:cNvPr>
              <p:cNvSpPr>
                <a:spLocks noChangeAspect="1" noEditPoints="1"/>
              </p:cNvSpPr>
              <p:nvPr/>
            </p:nvSpPr>
            <p:spPr bwMode="auto">
              <a:xfrm>
                <a:off x="5884057" y="5070776"/>
                <a:ext cx="603644" cy="48310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B62E52A3-4FD7-4A78-9B5C-1AE2C54A74F4}"/>
              </a:ext>
            </a:extLst>
          </p:cNvPr>
          <p:cNvGrpSpPr/>
          <p:nvPr/>
        </p:nvGrpSpPr>
        <p:grpSpPr>
          <a:xfrm>
            <a:off x="2184394" y="2457785"/>
            <a:ext cx="1219010" cy="755731"/>
            <a:chOff x="2184394" y="2457785"/>
            <a:chExt cx="1219010" cy="755731"/>
          </a:xfrm>
        </p:grpSpPr>
        <p:sp>
          <p:nvSpPr>
            <p:cNvPr id="77" name="Eye" title="Icon of an eyeball">
              <a:extLst>
                <a:ext uri="{FF2B5EF4-FFF2-40B4-BE49-F238E27FC236}">
                  <a16:creationId xmlns:a16="http://schemas.microsoft.com/office/drawing/2014/main" id="{0B899F4D-E7B3-469A-B17A-FAC8B260D31B}"/>
                </a:ext>
              </a:extLst>
            </p:cNvPr>
            <p:cNvSpPr>
              <a:spLocks noChangeAspect="1" noEditPoints="1"/>
            </p:cNvSpPr>
            <p:nvPr/>
          </p:nvSpPr>
          <p:spPr bwMode="auto">
            <a:xfrm>
              <a:off x="2184394" y="2457785"/>
              <a:ext cx="1219010" cy="67303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6" name="Group 5">
              <a:extLst>
                <a:ext uri="{FF2B5EF4-FFF2-40B4-BE49-F238E27FC236}">
                  <a16:creationId xmlns:a16="http://schemas.microsoft.com/office/drawing/2014/main" id="{9172E651-5AD6-4637-B572-1F86E0F5B869}"/>
                </a:ext>
              </a:extLst>
            </p:cNvPr>
            <p:cNvGrpSpPr/>
            <p:nvPr/>
          </p:nvGrpSpPr>
          <p:grpSpPr>
            <a:xfrm>
              <a:off x="2973970" y="2784082"/>
              <a:ext cx="429434" cy="429434"/>
              <a:chOff x="3379383" y="2953862"/>
              <a:chExt cx="429434" cy="429434"/>
            </a:xfrm>
          </p:grpSpPr>
          <p:sp>
            <p:nvSpPr>
              <p:cNvPr id="4" name="Oval 3">
                <a:extLst>
                  <a:ext uri="{FF2B5EF4-FFF2-40B4-BE49-F238E27FC236}">
                    <a16:creationId xmlns:a16="http://schemas.microsoft.com/office/drawing/2014/main" id="{A34A9C21-9D5B-4F35-B65C-F2A994FF953E}"/>
                  </a:ext>
                </a:extLst>
              </p:cNvPr>
              <p:cNvSpPr/>
              <p:nvPr/>
            </p:nvSpPr>
            <p:spPr bwMode="auto">
              <a:xfrm>
                <a:off x="3379383" y="2953862"/>
                <a:ext cx="429434" cy="42943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check 3" title="Icon of a checkmark with a circle around it">
                <a:extLst>
                  <a:ext uri="{FF2B5EF4-FFF2-40B4-BE49-F238E27FC236}">
                    <a16:creationId xmlns:a16="http://schemas.microsoft.com/office/drawing/2014/main" id="{3B9B0147-ADD6-4167-8A3E-0A7376CEEA9A}"/>
                  </a:ext>
                </a:extLst>
              </p:cNvPr>
              <p:cNvSpPr>
                <a:spLocks noChangeAspect="1" noEditPoints="1"/>
              </p:cNvSpPr>
              <p:nvPr/>
            </p:nvSpPr>
            <p:spPr bwMode="auto">
              <a:xfrm>
                <a:off x="3410154" y="2985699"/>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800E568E-F82C-4C22-9958-E434AE9030F8}"/>
              </a:ext>
            </a:extLst>
          </p:cNvPr>
          <p:cNvGrpSpPr/>
          <p:nvPr/>
        </p:nvGrpSpPr>
        <p:grpSpPr>
          <a:xfrm>
            <a:off x="5790667" y="2365699"/>
            <a:ext cx="825424" cy="970589"/>
            <a:chOff x="5781142" y="2365699"/>
            <a:chExt cx="825424" cy="970589"/>
          </a:xfrm>
        </p:grpSpPr>
        <p:sp>
          <p:nvSpPr>
            <p:cNvPr id="85" name="DeveloperTools_EC7A" title="Icon of a wrench and a screwdriver">
              <a:extLst>
                <a:ext uri="{FF2B5EF4-FFF2-40B4-BE49-F238E27FC236}">
                  <a16:creationId xmlns:a16="http://schemas.microsoft.com/office/drawing/2014/main" id="{2A6DE8E0-E800-4817-A09C-4E9844B5DF1B}"/>
                </a:ext>
              </a:extLst>
            </p:cNvPr>
            <p:cNvSpPr>
              <a:spLocks noChangeAspect="1" noEditPoints="1"/>
            </p:cNvSpPr>
            <p:nvPr/>
          </p:nvSpPr>
          <p:spPr bwMode="auto">
            <a:xfrm>
              <a:off x="5781142" y="2365699"/>
              <a:ext cx="544032" cy="85720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Oval 38">
              <a:extLst>
                <a:ext uri="{FF2B5EF4-FFF2-40B4-BE49-F238E27FC236}">
                  <a16:creationId xmlns:a16="http://schemas.microsoft.com/office/drawing/2014/main" id="{79F61A73-F630-4BEC-84B9-D8CFD9AC8F65}"/>
                </a:ext>
              </a:extLst>
            </p:cNvPr>
            <p:cNvSpPr/>
            <p:nvPr/>
          </p:nvSpPr>
          <p:spPr bwMode="auto">
            <a:xfrm flipH="1">
              <a:off x="6177132" y="2906854"/>
              <a:ext cx="429434" cy="42943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Processing_E9F5" title="Icon of two interlocked gears">
              <a:extLst>
                <a:ext uri="{FF2B5EF4-FFF2-40B4-BE49-F238E27FC236}">
                  <a16:creationId xmlns:a16="http://schemas.microsoft.com/office/drawing/2014/main" id="{01E8BE50-83DA-497D-ABCF-3AF2E5346777}"/>
                </a:ext>
              </a:extLst>
            </p:cNvPr>
            <p:cNvSpPr>
              <a:spLocks noChangeAspect="1" noEditPoints="1"/>
            </p:cNvSpPr>
            <p:nvPr/>
          </p:nvSpPr>
          <p:spPr bwMode="auto">
            <a:xfrm rot="20700000" flipH="1">
              <a:off x="6185879" y="2839268"/>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A637B092-576A-4B4E-ACB1-31447D8D114D}"/>
              </a:ext>
            </a:extLst>
          </p:cNvPr>
          <p:cNvGrpSpPr/>
          <p:nvPr/>
        </p:nvGrpSpPr>
        <p:grpSpPr>
          <a:xfrm>
            <a:off x="9118635" y="2364439"/>
            <a:ext cx="1014020" cy="851902"/>
            <a:chOff x="9118635" y="2364439"/>
            <a:chExt cx="1014020" cy="851902"/>
          </a:xfrm>
        </p:grpSpPr>
        <p:sp>
          <p:nvSpPr>
            <p:cNvPr id="87" name="location_3" title="Icon of a map with a pin in it">
              <a:extLst>
                <a:ext uri="{FF2B5EF4-FFF2-40B4-BE49-F238E27FC236}">
                  <a16:creationId xmlns:a16="http://schemas.microsoft.com/office/drawing/2014/main" id="{3302D465-73EC-4FC2-8576-5A652D233484}"/>
                </a:ext>
              </a:extLst>
            </p:cNvPr>
            <p:cNvSpPr>
              <a:spLocks noChangeAspect="1" noEditPoints="1"/>
            </p:cNvSpPr>
            <p:nvPr/>
          </p:nvSpPr>
          <p:spPr bwMode="auto">
            <a:xfrm>
              <a:off x="9118635" y="2364439"/>
              <a:ext cx="1014020" cy="851902"/>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 name="Freeform: Shape 12">
              <a:extLst>
                <a:ext uri="{FF2B5EF4-FFF2-40B4-BE49-F238E27FC236}">
                  <a16:creationId xmlns:a16="http://schemas.microsoft.com/office/drawing/2014/main" id="{0B306499-C7BC-47BA-AC84-638B3416BF1F}"/>
                </a:ext>
              </a:extLst>
            </p:cNvPr>
            <p:cNvSpPr/>
            <p:nvPr/>
          </p:nvSpPr>
          <p:spPr bwMode="auto">
            <a:xfrm>
              <a:off x="9626280" y="2570161"/>
              <a:ext cx="45719" cy="404813"/>
            </a:xfrm>
            <a:custGeom>
              <a:avLst/>
              <a:gdLst>
                <a:gd name="connsiteX0" fmla="*/ 0 w 0"/>
                <a:gd name="connsiteY0" fmla="*/ 0 h 419100"/>
                <a:gd name="connsiteX1" fmla="*/ 0 w 0"/>
                <a:gd name="connsiteY1" fmla="*/ 419100 h 419100"/>
              </a:gdLst>
              <a:ahLst/>
              <a:cxnLst>
                <a:cxn ang="0">
                  <a:pos x="connsiteX0" y="connsiteY0"/>
                </a:cxn>
                <a:cxn ang="0">
                  <a:pos x="connsiteX1" y="connsiteY1"/>
                </a:cxn>
              </a:cxnLst>
              <a:rect l="l" t="t" r="r" b="b"/>
              <a:pathLst>
                <a:path h="419100">
                  <a:moveTo>
                    <a:pt x="0" y="0"/>
                  </a:moveTo>
                  <a:lnTo>
                    <a:pt x="0" y="419100"/>
                  </a:lnTo>
                </a:path>
              </a:pathLst>
            </a:custGeom>
            <a:noFill/>
            <a:ln w="1778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Oval 13">
              <a:extLst>
                <a:ext uri="{FF2B5EF4-FFF2-40B4-BE49-F238E27FC236}">
                  <a16:creationId xmlns:a16="http://schemas.microsoft.com/office/drawing/2014/main" id="{42A4383D-5D6E-453A-97B6-76CCFFD8CB4A}"/>
                </a:ext>
              </a:extLst>
            </p:cNvPr>
            <p:cNvSpPr/>
            <p:nvPr/>
          </p:nvSpPr>
          <p:spPr bwMode="auto">
            <a:xfrm>
              <a:off x="9522758" y="2364439"/>
              <a:ext cx="203218" cy="203218"/>
            </a:xfrm>
            <a:prstGeom prst="ellipse">
              <a:avLst/>
            </a:prstGeom>
            <a:noFill/>
            <a:ln w="1778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err="1">
                <a:gradFill>
                  <a:gsLst>
                    <a:gs pos="0">
                      <a:srgbClr val="505050"/>
                    </a:gs>
                    <a:gs pos="100000">
                      <a:srgbClr val="505050"/>
                    </a:gs>
                  </a:gsLst>
                  <a:lin ang="5400000" scaled="1"/>
                </a:gradFill>
              </a:endParaRPr>
            </a:p>
          </p:txBody>
        </p:sp>
      </p:grpSp>
    </p:spTree>
    <p:custDataLst>
      <p:tags r:id="rId1"/>
    </p:custDataLst>
    <p:extLst>
      <p:ext uri="{BB962C8B-B14F-4D97-AF65-F5344CB8AC3E}">
        <p14:creationId xmlns:p14="http://schemas.microsoft.com/office/powerpoint/2010/main" val="15082901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3.0942E-6 -2.09714E-6 L -3.0942E-6 0.02156 " pathEditMode="relative" rAng="0" ptsTypes="AA">
                                      <p:cBhvr>
                                        <p:cTn id="9" dur="750" spd="-100000" fill="hold"/>
                                        <p:tgtEl>
                                          <p:spTgt spid="7"/>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0"/>
                                  </p:stCondLst>
                                  <p:childTnLst>
                                    <p:animMotion origin="layout" path="M -3.0942E-6 -2.09714E-6 L -3.0942E-6 0.02156 " pathEditMode="relative" rAng="0" ptsTypes="AA">
                                      <p:cBhvr>
                                        <p:cTn id="14" dur="750" spd="-100000" fill="hold"/>
                                        <p:tgtEl>
                                          <p:spTgt spid="12"/>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3.0942E-6 -2.09714E-6 L -3.0942E-6 0.02156 " pathEditMode="relative" rAng="0" ptsTypes="AA">
                                      <p:cBhvr>
                                        <p:cTn id="19" dur="750" spd="-100000" fill="hold"/>
                                        <p:tgtEl>
                                          <p:spTgt spid="16"/>
                                        </p:tgtEl>
                                        <p:attrNameLst>
                                          <p:attrName>ppt_x</p:attrName>
                                          <p:attrName>ppt_y</p:attrName>
                                        </p:attrNameLst>
                                      </p:cBhvr>
                                      <p:rCtr x="0" y="1067"/>
                                    </p:animMotion>
                                  </p:childTnLst>
                                </p:cTn>
                              </p:par>
                              <p:par>
                                <p:cTn id="20" presetID="10" presetClass="entr" presetSubtype="0" fill="hold" grpId="0" nodeType="withEffect">
                                  <p:stCondLst>
                                    <p:cond delay="2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grpId="1" nodeType="withEffect">
                                  <p:stCondLst>
                                    <p:cond delay="200"/>
                                  </p:stCondLst>
                                  <p:childTnLst>
                                    <p:animMotion origin="layout" path="M -3.0942E-6 6.40036E-7 L -3.0942E-6 0.02156 " pathEditMode="relative" rAng="0" ptsTypes="AA">
                                      <p:cBhvr>
                                        <p:cTn id="24" dur="750" spd="-100000" fill="hold"/>
                                        <p:tgtEl>
                                          <p:spTgt spid="45"/>
                                        </p:tgtEl>
                                        <p:attrNameLst>
                                          <p:attrName>ppt_x</p:attrName>
                                          <p:attrName>ppt_y</p:attrName>
                                        </p:attrNameLst>
                                      </p:cBhvr>
                                      <p:rCtr x="0" y="1067"/>
                                    </p:animMotion>
                                  </p:childTnLst>
                                </p:cTn>
                              </p:par>
                              <p:par>
                                <p:cTn id="25" presetID="10" presetClass="entr" presetSubtype="0" fill="hold" grpId="0" nodeType="withEffect">
                                  <p:stCondLst>
                                    <p:cond delay="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200"/>
                                  </p:stCondLst>
                                  <p:childTnLst>
                                    <p:animMotion origin="layout" path="M -3.0942E-6 6.40036E-7 L -3.0942E-6 0.02156 " pathEditMode="relative" rAng="0" ptsTypes="AA">
                                      <p:cBhvr>
                                        <p:cTn id="29" dur="750" spd="-100000" fill="hold"/>
                                        <p:tgtEl>
                                          <p:spTgt spid="17"/>
                                        </p:tgtEl>
                                        <p:attrNameLst>
                                          <p:attrName>ppt_x</p:attrName>
                                          <p:attrName>ppt_y</p:attrName>
                                        </p:attrNameLst>
                                      </p:cBhvr>
                                      <p:rCtr x="0" y="1067"/>
                                    </p:animMotion>
                                  </p:childTnLst>
                                </p:cTn>
                              </p:par>
                              <p:par>
                                <p:cTn id="30" presetID="10" presetClass="entr" presetSubtype="0" fill="hold" grpId="0" nodeType="withEffect">
                                  <p:stCondLst>
                                    <p:cond delay="20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42" presetClass="path" presetSubtype="0" decel="100000" fill="hold" grpId="1" nodeType="withEffect">
                                  <p:stCondLst>
                                    <p:cond delay="200"/>
                                  </p:stCondLst>
                                  <p:childTnLst>
                                    <p:animMotion origin="layout" path="M -3.0942E-6 6.40036E-7 L -3.0942E-6 0.02156 " pathEditMode="relative" rAng="0" ptsTypes="AA">
                                      <p:cBhvr>
                                        <p:cTn id="34" dur="750" spd="-100000" fill="hold"/>
                                        <p:tgtEl>
                                          <p:spTgt spid="52"/>
                                        </p:tgtEl>
                                        <p:attrNameLst>
                                          <p:attrName>ppt_x</p:attrName>
                                          <p:attrName>ppt_y</p:attrName>
                                        </p:attrNameLst>
                                      </p:cBhvr>
                                      <p:rCtr x="0" y="1067"/>
                                    </p:animMotion>
                                  </p:childTnLst>
                                </p:cTn>
                              </p:par>
                            </p:childTnLst>
                          </p:cTn>
                        </p:par>
                        <p:par>
                          <p:cTn id="35" fill="hold">
                            <p:stCondLst>
                              <p:cond delay="950"/>
                            </p:stCondLst>
                            <p:childTnLst>
                              <p:par>
                                <p:cTn id="36" presetID="10" presetClass="entr" presetSubtype="0" fill="hold" grpId="0" nodeType="after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fade">
                                      <p:cBhvr>
                                        <p:cTn id="38" dur="500"/>
                                        <p:tgtEl>
                                          <p:spTgt spid="109"/>
                                        </p:tgtEl>
                                      </p:cBhvr>
                                    </p:animEffect>
                                  </p:childTnLst>
                                </p:cTn>
                              </p:par>
                              <p:par>
                                <p:cTn id="39" presetID="42" presetClass="path" presetSubtype="0" decel="100000" fill="hold" grpId="1" nodeType="withEffect">
                                  <p:stCondLst>
                                    <p:cond delay="0"/>
                                  </p:stCondLst>
                                  <p:childTnLst>
                                    <p:animMotion origin="layout" path="M 0 -3.00045E-6 L 0 0.02156 " pathEditMode="relative" rAng="0" ptsTypes="AA">
                                      <p:cBhvr>
                                        <p:cTn id="40" dur="750" spd="-100000" fill="hold"/>
                                        <p:tgtEl>
                                          <p:spTgt spid="109"/>
                                        </p:tgtEl>
                                        <p:attrNameLst>
                                          <p:attrName>ppt_x</p:attrName>
                                          <p:attrName>ppt_y</p:attrName>
                                        </p:attrNameLst>
                                      </p:cBhvr>
                                      <p:rCtr x="0" y="1067"/>
                                    </p:animMotion>
                                  </p:childTnLst>
                                </p:cTn>
                              </p:par>
                              <p:par>
                                <p:cTn id="41" presetID="16" presetClass="entr" presetSubtype="37" fill="hold" grpId="0" nodeType="withEffect">
                                  <p:stCondLst>
                                    <p:cond delay="250"/>
                                  </p:stCondLst>
                                  <p:childTnLst>
                                    <p:set>
                                      <p:cBhvr>
                                        <p:cTn id="42" dur="1" fill="hold">
                                          <p:stCondLst>
                                            <p:cond delay="0"/>
                                          </p:stCondLst>
                                        </p:cTn>
                                        <p:tgtEl>
                                          <p:spTgt spid="11"/>
                                        </p:tgtEl>
                                        <p:attrNameLst>
                                          <p:attrName>style.visibility</p:attrName>
                                        </p:attrNameLst>
                                      </p:cBhvr>
                                      <p:to>
                                        <p:strVal val="visible"/>
                                      </p:to>
                                    </p:set>
                                    <p:animEffect transition="in" filter="barn(outVertical)">
                                      <p:cBhvr>
                                        <p:cTn id="43" dur="500"/>
                                        <p:tgtEl>
                                          <p:spTgt spid="11"/>
                                        </p:tgtEl>
                                      </p:cBhvr>
                                    </p:animEffect>
                                  </p:childTnLst>
                                </p:cTn>
                              </p:par>
                            </p:childTnLst>
                          </p:cTn>
                        </p:par>
                        <p:par>
                          <p:cTn id="44" fill="hold">
                            <p:stCondLst>
                              <p:cond delay="1700"/>
                            </p:stCondLst>
                            <p:childTnLst>
                              <p:par>
                                <p:cTn id="45" presetID="10"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decel="100000" fill="hold" nodeType="withEffect">
                                  <p:stCondLst>
                                    <p:cond delay="0"/>
                                  </p:stCondLst>
                                  <p:childTnLst>
                                    <p:animMotion origin="layout" path="M -3.9954E-6 4.67544E-7 L -3.9954E-6 0.02156 " pathEditMode="relative" rAng="0" ptsTypes="AA">
                                      <p:cBhvr>
                                        <p:cTn id="49" dur="750" spd="-100000" fill="hold"/>
                                        <p:tgtEl>
                                          <p:spTgt spid="3"/>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17" grpId="0"/>
      <p:bldP spid="17" grpId="1"/>
      <p:bldP spid="52" grpId="0"/>
      <p:bldP spid="52" grpId="1"/>
      <p:bldP spid="11" grpId="0" animBg="1"/>
      <p:bldP spid="109" grpId="0" animBg="1"/>
      <p:bldP spid="109" grpId="1"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276362" y="3173795"/>
            <a:ext cx="5390011" cy="1403419"/>
          </a:xfrm>
          <a:prstGeom prst="rect">
            <a:avLst/>
          </a:prstGeom>
          <a:noFill/>
        </p:spPr>
        <p:txBody>
          <a:bodyPr wrap="square" lIns="146304" tIns="146283" rIns="91427" bIns="146283" rtlCol="0">
            <a:spAutoFit/>
          </a:bodyPr>
          <a:lstStyle>
            <a:defPPr>
              <a:defRPr lang="en-US"/>
            </a:defPPr>
            <a:lvl1pPr lvl="0" defTabSz="932472" fontAlgn="base">
              <a:lnSpc>
                <a:spcPct val="90000"/>
              </a:lnSpc>
              <a:spcBef>
                <a:spcPct val="0"/>
              </a:spcBef>
              <a:spcAft>
                <a:spcPct val="0"/>
              </a:spcAft>
              <a:defRPr sz="4000" kern="0" spc="120">
                <a:gradFill>
                  <a:gsLst>
                    <a:gs pos="0">
                      <a:srgbClr val="0078D7"/>
                    </a:gs>
                    <a:gs pos="100000">
                      <a:srgbClr val="0078D7"/>
                    </a:gs>
                  </a:gsLst>
                  <a:lin ang="16200000" scaled="1"/>
                </a:gradFill>
                <a:latin typeface="Segoe UI Light"/>
                <a:ea typeface="ＭＳ Ｐゴシック" charset="0"/>
                <a:cs typeface="Segoe UI Semilight" panose="020B0402040204020203" pitchFamily="34" charset="0"/>
              </a:defRPr>
            </a:lvl1pPr>
          </a:lstStyle>
          <a:p>
            <a:r>
              <a:rPr lang="en-US" dirty="0"/>
              <a:t>Security </a:t>
            </a:r>
            <a:br>
              <a:rPr lang="en-US" dirty="0"/>
            </a:br>
            <a:r>
              <a:rPr lang="en-US" dirty="0"/>
              <a:t>management </a:t>
            </a:r>
          </a:p>
        </p:txBody>
      </p:sp>
      <p:sp>
        <p:nvSpPr>
          <p:cNvPr id="13" name="Title 3"/>
          <p:cNvSpPr txBox="1">
            <a:spLocks/>
          </p:cNvSpPr>
          <p:nvPr/>
        </p:nvSpPr>
        <p:spPr>
          <a:xfrm>
            <a:off x="276362" y="2111149"/>
            <a:ext cx="3922576" cy="1181862"/>
          </a:xfrm>
          <a:prstGeom prst="rect">
            <a:avLst/>
          </a:prstGeom>
        </p:spPr>
        <p:txBody>
          <a:bodyPr anchor="ctr"/>
          <a:lst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31684" rtl="0" eaLnBrk="1" fontAlgn="base" latinLnBrk="0" hangingPunct="1">
              <a:lnSpc>
                <a:spcPct val="90000"/>
              </a:lnSpc>
              <a:spcBef>
                <a:spcPct val="0"/>
              </a:spcBef>
              <a:spcAft>
                <a:spcPct val="0"/>
              </a:spcAft>
              <a:buClrTx/>
              <a:buSzTx/>
              <a:buFontTx/>
              <a:buNone/>
              <a:tabLst/>
              <a:defRPr/>
            </a:pPr>
            <a:r>
              <a:rPr kumimoji="0" lang="en-US" sz="8800" b="0" i="0" u="none" strike="noStrike" kern="1200" cap="none" spc="-102" normalizeH="0" baseline="0" noProof="0" dirty="0">
                <a:ln w="3175">
                  <a:noFill/>
                </a:ln>
                <a:solidFill>
                  <a:srgbClr val="505050"/>
                </a:solidFill>
                <a:effectLst/>
                <a:uLnTx/>
                <a:uFillTx/>
                <a:latin typeface="Segoe UI Light"/>
                <a:ea typeface="ＭＳ Ｐゴシック" charset="0"/>
                <a:cs typeface="Segoe UI" pitchFamily="34" charset="0"/>
              </a:rPr>
              <a:t>Demo</a:t>
            </a:r>
            <a:endParaRPr kumimoji="0" lang="en-US" sz="9791" b="0" i="0" u="none" strike="noStrike" kern="1200" cap="none" spc="-102" normalizeH="0" baseline="0" noProof="0" dirty="0">
              <a:ln w="3175">
                <a:noFill/>
              </a:ln>
              <a:solidFill>
                <a:srgbClr val="505050"/>
              </a:solidFill>
              <a:effectLst/>
              <a:uLnTx/>
              <a:uFillTx/>
              <a:latin typeface="Segoe UI Light"/>
              <a:ea typeface="ＭＳ Ｐゴシック" charset="0"/>
              <a:cs typeface="Segoe UI" pitchFamily="34" charset="0"/>
            </a:endParaRPr>
          </a:p>
        </p:txBody>
      </p:sp>
      <p:grpSp>
        <p:nvGrpSpPr>
          <p:cNvPr id="2" name="Group 1">
            <a:extLst>
              <a:ext uri="{FF2B5EF4-FFF2-40B4-BE49-F238E27FC236}">
                <a16:creationId xmlns:a16="http://schemas.microsoft.com/office/drawing/2014/main" id="{54284ED3-9368-4381-BE07-1CA1ED089350}"/>
              </a:ext>
            </a:extLst>
          </p:cNvPr>
          <p:cNvGrpSpPr/>
          <p:nvPr/>
        </p:nvGrpSpPr>
        <p:grpSpPr>
          <a:xfrm>
            <a:off x="6093567" y="547929"/>
            <a:ext cx="6342026" cy="5352415"/>
            <a:chOff x="6093567" y="547929"/>
            <a:chExt cx="6342026" cy="5352415"/>
          </a:xfrm>
        </p:grpSpPr>
        <p:pic>
          <p:nvPicPr>
            <p:cNvPr id="12" name="Picture 11" descr="A flat screen tv&#10;&#10;Description generated with high confidence">
              <a:extLst>
                <a:ext uri="{FF2B5EF4-FFF2-40B4-BE49-F238E27FC236}">
                  <a16:creationId xmlns:a16="http://schemas.microsoft.com/office/drawing/2014/main" id="{66381FC2-9FDE-4F5E-A70F-53A0FC45CD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3567" y="547929"/>
              <a:ext cx="6342026" cy="5352415"/>
            </a:xfrm>
            <a:prstGeom prst="rect">
              <a:avLst/>
            </a:prstGeom>
          </p:spPr>
        </p:pic>
        <p:pic>
          <p:nvPicPr>
            <p:cNvPr id="14" name="Picture 13">
              <a:extLst>
                <a:ext uri="{FF2B5EF4-FFF2-40B4-BE49-F238E27FC236}">
                  <a16:creationId xmlns:a16="http://schemas.microsoft.com/office/drawing/2014/main" id="{7D04F62A-58BF-473C-B7BE-EE8A93D3488B}"/>
                </a:ext>
              </a:extLst>
            </p:cNvPr>
            <p:cNvPicPr>
              <a:picLocks noChangeAspect="1"/>
            </p:cNvPicPr>
            <p:nvPr/>
          </p:nvPicPr>
          <p:blipFill>
            <a:blip r:embed="rId5"/>
            <a:stretch>
              <a:fillRect/>
            </a:stretch>
          </p:blipFill>
          <p:spPr>
            <a:xfrm>
              <a:off x="6516961" y="987763"/>
              <a:ext cx="5905932" cy="4413318"/>
            </a:xfrm>
            <a:prstGeom prst="rect">
              <a:avLst/>
            </a:prstGeom>
          </p:spPr>
        </p:pic>
      </p:grpSp>
    </p:spTree>
    <p:custDataLst>
      <p:tags r:id="rId1"/>
    </p:custDataLst>
    <p:extLst>
      <p:ext uri="{BB962C8B-B14F-4D97-AF65-F5344CB8AC3E}">
        <p14:creationId xmlns:p14="http://schemas.microsoft.com/office/powerpoint/2010/main" val="220357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3" presetClass="path" presetSubtype="0" decel="100000" fill="hold" grpId="1" nodeType="withEffect">
                                  <p:stCondLst>
                                    <p:cond delay="0"/>
                                  </p:stCondLst>
                                  <p:childTnLst>
                                    <p:animMotion origin="layout" path="M 2.96656E-6 -1.42079E-6 L 0.01544 -1.42079E-6 " pathEditMode="relative" rAng="0" ptsTypes="AA">
                                      <p:cBhvr>
                                        <p:cTn id="9" dur="750" spd="-100000" fill="hold"/>
                                        <p:tgtEl>
                                          <p:spTgt spid="1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7.3781E-7 2.75079E-6 L -7.3781E-7 0.02156 " pathEditMode="relative" rAng="0" ptsTypes="AA">
                                      <p:cBhvr>
                                        <p:cTn id="14" dur="750" spd="-100000" fill="hold"/>
                                        <p:tgtEl>
                                          <p:spTgt spid="10"/>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nodeType="withEffect">
                                  <p:stCondLst>
                                    <p:cond delay="0"/>
                                  </p:stCondLst>
                                  <p:childTnLst>
                                    <p:animMotion origin="layout" path="M -1.99132E-7 1.31185E-6 L 0.01545 1.31185E-6 " pathEditMode="relative" rAng="0" ptsTypes="AA">
                                      <p:cBhvr>
                                        <p:cTn id="19" dur="750" spd="-100000" fill="hold"/>
                                        <p:tgtEl>
                                          <p:spTgt spid="2"/>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272C4F-C7D7-4886-931C-587808AF4CB7}"/>
              </a:ext>
            </a:extLst>
          </p:cNvPr>
          <p:cNvPicPr>
            <a:picLocks noChangeAspect="1"/>
          </p:cNvPicPr>
          <p:nvPr/>
        </p:nvPicPr>
        <p:blipFill rotWithShape="1">
          <a:blip r:embed="rId4"/>
          <a:srcRect t="12241" b="12241"/>
          <a:stretch/>
        </p:blipFill>
        <p:spPr>
          <a:xfrm>
            <a:off x="6261759" y="1"/>
            <a:ext cx="6174716" cy="6994524"/>
          </a:xfrm>
          <a:prstGeom prst="rect">
            <a:avLst/>
          </a:prstGeom>
        </p:spPr>
      </p:pic>
      <p:sp>
        <p:nvSpPr>
          <p:cNvPr id="2" name="Title 1">
            <a:extLst>
              <a:ext uri="{FF2B5EF4-FFF2-40B4-BE49-F238E27FC236}">
                <a16:creationId xmlns:a16="http://schemas.microsoft.com/office/drawing/2014/main" id="{A16D97E3-6A5F-4EAB-A92D-37B750355B75}"/>
              </a:ext>
            </a:extLst>
          </p:cNvPr>
          <p:cNvSpPr>
            <a:spLocks noGrp="1"/>
          </p:cNvSpPr>
          <p:nvPr>
            <p:ph type="title"/>
          </p:nvPr>
        </p:nvSpPr>
        <p:spPr>
          <a:xfrm>
            <a:off x="274639" y="295274"/>
            <a:ext cx="5667897" cy="2179688"/>
          </a:xfrm>
        </p:spPr>
        <p:txBody>
          <a:bodyPr/>
          <a:lstStyle/>
          <a:p>
            <a:r>
              <a:rPr lang="en-US" dirty="0"/>
              <a:t>Consider a different approach</a:t>
            </a:r>
          </a:p>
        </p:txBody>
      </p:sp>
      <p:sp>
        <p:nvSpPr>
          <p:cNvPr id="40" name="TextBox 39">
            <a:extLst>
              <a:ext uri="{FF2B5EF4-FFF2-40B4-BE49-F238E27FC236}">
                <a16:creationId xmlns:a16="http://schemas.microsoft.com/office/drawing/2014/main" id="{2B1C20A4-DEE0-4AAF-8D82-E21BCCB83AC8}"/>
              </a:ext>
            </a:extLst>
          </p:cNvPr>
          <p:cNvSpPr txBox="1"/>
          <p:nvPr/>
        </p:nvSpPr>
        <p:spPr>
          <a:xfrm>
            <a:off x="290542" y="2752112"/>
            <a:ext cx="5663902" cy="3451190"/>
          </a:xfrm>
          <a:prstGeom prst="rect">
            <a:avLst/>
          </a:prstGeom>
          <a:noFill/>
        </p:spPr>
        <p:txBody>
          <a:bodyPr wrap="square" lIns="182880" tIns="146304" rIns="182880" bIns="146304" rtlCol="0">
            <a:noAutofit/>
          </a:bodyPr>
          <a:lstStyle>
            <a:defPPr>
              <a:defRPr lang="en-US"/>
            </a:defPPr>
            <a:lvl1pPr defTabSz="914224">
              <a:lnSpc>
                <a:spcPct val="90000"/>
              </a:lnSpc>
              <a:spcBef>
                <a:spcPts val="1200"/>
              </a:spcBef>
              <a:spcAft>
                <a:spcPts val="1200"/>
              </a:spcAft>
              <a:defRPr sz="2400" spc="7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sz="2000" dirty="0">
                <a:gradFill>
                  <a:gsLst>
                    <a:gs pos="1250">
                      <a:srgbClr val="505050"/>
                    </a:gs>
                    <a:gs pos="100000">
                      <a:srgbClr val="505050"/>
                    </a:gs>
                  </a:gsLst>
                  <a:lin ang="5400000" scaled="0"/>
                </a:gradFill>
              </a:rPr>
              <a:t>Reduce number of solution vendors</a:t>
            </a:r>
          </a:p>
          <a:p>
            <a:pPr lvl="0"/>
            <a:r>
              <a:rPr lang="en-US" sz="2000" dirty="0">
                <a:gradFill>
                  <a:gsLst>
                    <a:gs pos="1250">
                      <a:srgbClr val="505050"/>
                    </a:gs>
                    <a:gs pos="100000">
                      <a:srgbClr val="505050"/>
                    </a:gs>
                  </a:gsLst>
                  <a:lin ang="5400000" scaled="0"/>
                </a:gradFill>
              </a:rPr>
              <a:t>Use built-in protection—less to deploy </a:t>
            </a:r>
            <a:br>
              <a:rPr lang="en-US" sz="2000" dirty="0">
                <a:gradFill>
                  <a:gsLst>
                    <a:gs pos="1250">
                      <a:srgbClr val="505050"/>
                    </a:gs>
                    <a:gs pos="100000">
                      <a:srgbClr val="505050"/>
                    </a:gs>
                  </a:gsLst>
                  <a:lin ang="5400000" scaled="0"/>
                </a:gradFill>
              </a:rPr>
            </a:br>
            <a:r>
              <a:rPr lang="en-US" sz="2000" dirty="0">
                <a:gradFill>
                  <a:gsLst>
                    <a:gs pos="1250">
                      <a:srgbClr val="505050"/>
                    </a:gs>
                    <a:gs pos="100000">
                      <a:srgbClr val="505050"/>
                    </a:gs>
                  </a:gsLst>
                  <a:lin ang="5400000" scaled="0"/>
                </a:gradFill>
              </a:rPr>
              <a:t>and fewer agents to manage</a:t>
            </a:r>
          </a:p>
          <a:p>
            <a:pPr lvl="0"/>
            <a:r>
              <a:rPr lang="en-US" sz="2000" dirty="0">
                <a:gradFill>
                  <a:gsLst>
                    <a:gs pos="1250">
                      <a:srgbClr val="505050"/>
                    </a:gs>
                    <a:gs pos="100000">
                      <a:srgbClr val="505050"/>
                    </a:gs>
                  </a:gsLst>
                  <a:lin ang="5400000" scaled="0"/>
                </a:gradFill>
              </a:rPr>
              <a:t>Speed up response with tools that integrate detection and exploration across devices, identity, and information</a:t>
            </a:r>
          </a:p>
          <a:p>
            <a:pPr lvl="0"/>
            <a:r>
              <a:rPr lang="en-US" sz="2000" dirty="0">
                <a:gradFill>
                  <a:gsLst>
                    <a:gs pos="1250">
                      <a:srgbClr val="505050"/>
                    </a:gs>
                    <a:gs pos="100000">
                      <a:srgbClr val="505050"/>
                    </a:gs>
                  </a:gsLst>
                  <a:lin ang="5400000" scaled="0"/>
                </a:gradFill>
              </a:rPr>
              <a:t>Get the benefit of unparalleled visibility </a:t>
            </a:r>
            <a:br>
              <a:rPr lang="en-US" sz="2000" dirty="0">
                <a:gradFill>
                  <a:gsLst>
                    <a:gs pos="1250">
                      <a:srgbClr val="505050"/>
                    </a:gs>
                    <a:gs pos="100000">
                      <a:srgbClr val="505050"/>
                    </a:gs>
                  </a:gsLst>
                  <a:lin ang="5400000" scaled="0"/>
                </a:gradFill>
              </a:rPr>
            </a:br>
            <a:r>
              <a:rPr lang="en-US" sz="2000" dirty="0">
                <a:gradFill>
                  <a:gsLst>
                    <a:gs pos="1250">
                      <a:srgbClr val="505050"/>
                    </a:gs>
                    <a:gs pos="100000">
                      <a:srgbClr val="505050"/>
                    </a:gs>
                  </a:gsLst>
                  <a:lin ang="5400000" scaled="0"/>
                </a:gradFill>
              </a:rPr>
              <a:t>into threat landscape </a:t>
            </a:r>
          </a:p>
        </p:txBody>
      </p:sp>
      <p:sp>
        <p:nvSpPr>
          <p:cNvPr id="41" name="Rectangle 40">
            <a:extLst>
              <a:ext uri="{FF2B5EF4-FFF2-40B4-BE49-F238E27FC236}">
                <a16:creationId xmlns:a16="http://schemas.microsoft.com/office/drawing/2014/main" id="{EC2227A2-7F78-4BD8-BA7C-FE43211E7026}"/>
              </a:ext>
            </a:extLst>
          </p:cNvPr>
          <p:cNvSpPr/>
          <p:nvPr/>
        </p:nvSpPr>
        <p:spPr bwMode="auto">
          <a:xfrm>
            <a:off x="4840641" y="6699251"/>
            <a:ext cx="1423059" cy="29527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022C29D0-E309-48F3-9025-9694E00F514D}"/>
              </a:ext>
            </a:extLst>
          </p:cNvPr>
          <p:cNvSpPr/>
          <p:nvPr/>
        </p:nvSpPr>
        <p:spPr bwMode="auto">
          <a:xfrm>
            <a:off x="6261759" y="0"/>
            <a:ext cx="6185560" cy="6994525"/>
          </a:xfrm>
          <a:prstGeom prst="rect">
            <a:avLst/>
          </a:prstGeom>
          <a:solidFill>
            <a:schemeClr val="bg2">
              <a:lumMod val="10000"/>
              <a:alpha val="4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9F5DA365-E4ED-4D42-8643-A3103195FCA2}"/>
              </a:ext>
            </a:extLst>
          </p:cNvPr>
          <p:cNvGrpSpPr/>
          <p:nvPr/>
        </p:nvGrpSpPr>
        <p:grpSpPr>
          <a:xfrm>
            <a:off x="8821838" y="791222"/>
            <a:ext cx="1046071" cy="1046212"/>
            <a:chOff x="8821838" y="791222"/>
            <a:chExt cx="1046071" cy="1046212"/>
          </a:xfrm>
        </p:grpSpPr>
        <p:sp>
          <p:nvSpPr>
            <p:cNvPr id="30" name="Oval 6">
              <a:extLst>
                <a:ext uri="{FF2B5EF4-FFF2-40B4-BE49-F238E27FC236}">
                  <a16:creationId xmlns:a16="http://schemas.microsoft.com/office/drawing/2014/main" id="{2DB9FFA0-ECE7-4ED1-8E43-7E5FFFA20B5D}"/>
                </a:ext>
              </a:extLst>
            </p:cNvPr>
            <p:cNvSpPr/>
            <p:nvPr/>
          </p:nvSpPr>
          <p:spPr>
            <a:xfrm>
              <a:off x="8821838" y="791222"/>
              <a:ext cx="1046071" cy="104621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tx2"/>
            </a:solidFill>
            <a:ln cap="flat">
              <a:noFill/>
              <a:prstDash val="solid"/>
            </a:ln>
          </p:spPr>
          <p:txBody>
            <a:bodyPr vert="horz" wrap="square" lIns="48508" tIns="48508" rIns="48508" bIns="48508" anchor="ctr" anchorCtr="1" compatLnSpc="1">
              <a:noAutofit/>
            </a:bodyPr>
            <a:lstStyle/>
            <a:p>
              <a:pPr marL="0" marR="0" lvl="0" indent="0" algn="ctr" defTabSz="9505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89"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37" name="Family_EBDA" title="Icon of a family of people">
              <a:extLst>
                <a:ext uri="{FF2B5EF4-FFF2-40B4-BE49-F238E27FC236}">
                  <a16:creationId xmlns:a16="http://schemas.microsoft.com/office/drawing/2014/main" id="{F2805B95-29CC-4BA3-B645-75C788465213}"/>
                </a:ext>
              </a:extLst>
            </p:cNvPr>
            <p:cNvSpPr>
              <a:spLocks noChangeAspect="1" noEditPoints="1"/>
            </p:cNvSpPr>
            <p:nvPr/>
          </p:nvSpPr>
          <p:spPr bwMode="auto">
            <a:xfrm>
              <a:off x="9142213" y="1131448"/>
              <a:ext cx="405320" cy="36576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62E7815D-D31C-4A3C-8FD9-521D23610039}"/>
              </a:ext>
            </a:extLst>
          </p:cNvPr>
          <p:cNvGrpSpPr/>
          <p:nvPr/>
        </p:nvGrpSpPr>
        <p:grpSpPr>
          <a:xfrm>
            <a:off x="8819481" y="2201680"/>
            <a:ext cx="1046071" cy="1046212"/>
            <a:chOff x="8819481" y="2201680"/>
            <a:chExt cx="1046071" cy="1046212"/>
          </a:xfrm>
        </p:grpSpPr>
        <p:sp>
          <p:nvSpPr>
            <p:cNvPr id="31" name="Oval 19">
              <a:extLst>
                <a:ext uri="{FF2B5EF4-FFF2-40B4-BE49-F238E27FC236}">
                  <a16:creationId xmlns:a16="http://schemas.microsoft.com/office/drawing/2014/main" id="{6DFD1E7F-718E-41DF-91C4-1F99BD4A36EA}"/>
                </a:ext>
              </a:extLst>
            </p:cNvPr>
            <p:cNvSpPr/>
            <p:nvPr/>
          </p:nvSpPr>
          <p:spPr>
            <a:xfrm>
              <a:off x="8819481" y="2201680"/>
              <a:ext cx="1046071" cy="104621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tx2"/>
            </a:solidFill>
            <a:ln cap="flat">
              <a:noFill/>
              <a:prstDash val="solid"/>
            </a:ln>
          </p:spPr>
          <p:txBody>
            <a:bodyPr vert="horz" wrap="square" lIns="48508" tIns="48508" rIns="48508" bIns="48508" anchor="ctr" anchorCtr="1" compatLnSpc="1">
              <a:noAutofit/>
            </a:bodyPr>
            <a:lstStyle/>
            <a:p>
              <a:pPr marL="0" marR="0" lvl="0" indent="0" algn="ctr" defTabSz="9505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89" b="0" i="0" u="none" strike="noStrike" kern="1200" cap="none" spc="0" normalizeH="0" baseline="0" noProof="0" dirty="0">
                <a:ln>
                  <a:noFill/>
                </a:ln>
                <a:solidFill>
                  <a:srgbClr val="000000"/>
                </a:solidFill>
                <a:effectLst/>
                <a:uLnTx/>
                <a:uFillTx/>
                <a:latin typeface="Segoe UI"/>
                <a:ea typeface="Segoe UI" pitchFamily="34"/>
                <a:cs typeface="Segoe UI" pitchFamily="34"/>
              </a:endParaRPr>
            </a:p>
          </p:txBody>
        </p:sp>
        <p:sp>
          <p:nvSpPr>
            <p:cNvPr id="38" name="Browser_3" title="Icon of a browser window with an arrow pointing from the outside to the center">
              <a:extLst>
                <a:ext uri="{FF2B5EF4-FFF2-40B4-BE49-F238E27FC236}">
                  <a16:creationId xmlns:a16="http://schemas.microsoft.com/office/drawing/2014/main" id="{ADB0A268-7339-44B7-AE1F-27C2623AC389}"/>
                </a:ext>
              </a:extLst>
            </p:cNvPr>
            <p:cNvSpPr>
              <a:spLocks noChangeAspect="1" noEditPoints="1"/>
            </p:cNvSpPr>
            <p:nvPr/>
          </p:nvSpPr>
          <p:spPr bwMode="auto">
            <a:xfrm>
              <a:off x="9150250" y="2541906"/>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92883478-4B69-45BD-9FF9-9EC1D729B179}"/>
              </a:ext>
            </a:extLst>
          </p:cNvPr>
          <p:cNvGrpSpPr/>
          <p:nvPr/>
        </p:nvGrpSpPr>
        <p:grpSpPr>
          <a:xfrm>
            <a:off x="8819481" y="3709697"/>
            <a:ext cx="1046071" cy="1046212"/>
            <a:chOff x="8819481" y="3709697"/>
            <a:chExt cx="1046071" cy="1046212"/>
          </a:xfrm>
        </p:grpSpPr>
        <p:sp>
          <p:nvSpPr>
            <p:cNvPr id="29" name="Oval 13">
              <a:extLst>
                <a:ext uri="{FF2B5EF4-FFF2-40B4-BE49-F238E27FC236}">
                  <a16:creationId xmlns:a16="http://schemas.microsoft.com/office/drawing/2014/main" id="{38BA38B0-D917-4540-910D-610AB05579C6}"/>
                </a:ext>
              </a:extLst>
            </p:cNvPr>
            <p:cNvSpPr/>
            <p:nvPr/>
          </p:nvSpPr>
          <p:spPr>
            <a:xfrm>
              <a:off x="8819481" y="3709697"/>
              <a:ext cx="1046071" cy="104621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tx2"/>
            </a:solidFill>
            <a:ln cap="flat">
              <a:noFill/>
              <a:prstDash val="solid"/>
            </a:ln>
          </p:spPr>
          <p:txBody>
            <a:bodyPr vert="horz" wrap="square" lIns="48508" tIns="48508" rIns="48508" bIns="48508" anchor="ctr" anchorCtr="1" compatLnSpc="1">
              <a:noAutofit/>
            </a:bodyPr>
            <a:lstStyle/>
            <a:p>
              <a:pPr marL="0" marR="0" lvl="0" indent="0" algn="ctr" defTabSz="9505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89"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39" name="DevUpdate_ECC5" title="Icon of a clock with an arrow around it pointing clockwise">
              <a:extLst>
                <a:ext uri="{FF2B5EF4-FFF2-40B4-BE49-F238E27FC236}">
                  <a16:creationId xmlns:a16="http://schemas.microsoft.com/office/drawing/2014/main" id="{3C37610D-36C4-4623-8FA3-F0CD48AB5E8F}"/>
                </a:ext>
              </a:extLst>
            </p:cNvPr>
            <p:cNvSpPr>
              <a:spLocks noChangeAspect="1" noEditPoints="1"/>
            </p:cNvSpPr>
            <p:nvPr/>
          </p:nvSpPr>
          <p:spPr bwMode="auto">
            <a:xfrm>
              <a:off x="9145920" y="4036160"/>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6049E8A6-B888-4E96-BB6F-B553FDC41756}"/>
              </a:ext>
            </a:extLst>
          </p:cNvPr>
          <p:cNvGrpSpPr/>
          <p:nvPr/>
        </p:nvGrpSpPr>
        <p:grpSpPr>
          <a:xfrm>
            <a:off x="8819481" y="5157090"/>
            <a:ext cx="1046071" cy="1046212"/>
            <a:chOff x="8819481" y="5157090"/>
            <a:chExt cx="1046071" cy="1046212"/>
          </a:xfrm>
        </p:grpSpPr>
        <p:sp>
          <p:nvSpPr>
            <p:cNvPr id="32" name="Oval 16">
              <a:extLst>
                <a:ext uri="{FF2B5EF4-FFF2-40B4-BE49-F238E27FC236}">
                  <a16:creationId xmlns:a16="http://schemas.microsoft.com/office/drawing/2014/main" id="{AFDC62B7-E789-4CE1-9CBF-5919EE92FD1C}"/>
                </a:ext>
              </a:extLst>
            </p:cNvPr>
            <p:cNvSpPr/>
            <p:nvPr/>
          </p:nvSpPr>
          <p:spPr>
            <a:xfrm>
              <a:off x="8819481" y="5157090"/>
              <a:ext cx="1046071" cy="104621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tx2"/>
            </a:solidFill>
            <a:ln cap="flat">
              <a:noFill/>
              <a:prstDash val="solid"/>
            </a:ln>
          </p:spPr>
          <p:txBody>
            <a:bodyPr vert="horz" wrap="square" lIns="48508" tIns="48508" rIns="48508" bIns="48508" anchor="ctr" anchorCtr="1" compatLnSpc="1">
              <a:noAutofit/>
            </a:bodyPr>
            <a:lstStyle/>
            <a:p>
              <a:pPr marL="0" marR="0" lvl="0" indent="0" algn="ctr" defTabSz="9505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89"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42" name="binoculars" title="Icon of binoculars">
              <a:extLst>
                <a:ext uri="{FF2B5EF4-FFF2-40B4-BE49-F238E27FC236}">
                  <a16:creationId xmlns:a16="http://schemas.microsoft.com/office/drawing/2014/main" id="{0B36F2FD-89F9-4EAD-8D5B-05FAB5104947}"/>
                </a:ext>
              </a:extLst>
            </p:cNvPr>
            <p:cNvSpPr>
              <a:spLocks noChangeAspect="1" noEditPoints="1"/>
            </p:cNvSpPr>
            <p:nvPr/>
          </p:nvSpPr>
          <p:spPr bwMode="auto">
            <a:xfrm>
              <a:off x="9143914" y="5497316"/>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100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82436E-6 -1.93827E-6 L 0.01544 -1.93827E-6 " pathEditMode="relative" rAng="0" ptsTypes="AA">
                                      <p:cBhvr>
                                        <p:cTn id="9" dur="750" spd="-100000" fill="hold"/>
                                        <p:tgtEl>
                                          <p:spTgt spid="2"/>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grpId="1" nodeType="withEffect">
                                  <p:stCondLst>
                                    <p:cond delay="0"/>
                                  </p:stCondLst>
                                  <p:childTnLst>
                                    <p:animMotion origin="layout" path="M 4.98596E-6 -3.27735E-6 L 4.98596E-6 0.02156 " pathEditMode="relative" rAng="0" ptsTypes="AA">
                                      <p:cBhvr>
                                        <p:cTn id="14" dur="750" spd="-100000" fill="hold"/>
                                        <p:tgtEl>
                                          <p:spTgt spid="40"/>
                                        </p:tgtEl>
                                        <p:attrNameLst>
                                          <p:attrName>ppt_x</p:attrName>
                                          <p:attrName>ppt_y</p:attrName>
                                        </p:attrNameLst>
                                      </p:cBhvr>
                                      <p:rCtr x="0" y="1067"/>
                                    </p:animMotion>
                                  </p:childTnLst>
                                </p:cTn>
                              </p:par>
                              <p:par>
                                <p:cTn id="15" presetID="1"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5"/>
                                        </p:tgtEl>
                                      </p:cBhvr>
                                      <p:by x="0" y="0"/>
                                    </p:animScale>
                                  </p:childTnLst>
                                </p:cTn>
                              </p:par>
                              <p:par>
                                <p:cTn id="19" presetID="6" presetClass="emph" presetSubtype="0" decel="100000" fill="hold" nodeType="withEffect">
                                  <p:stCondLst>
                                    <p:cond delay="900"/>
                                  </p:stCondLst>
                                  <p:childTnLst>
                                    <p:animScale>
                                      <p:cBhvr>
                                        <p:cTn id="20" dur="500" fill="hold"/>
                                        <p:tgtEl>
                                          <p:spTgt spid="5"/>
                                        </p:tgtEl>
                                      </p:cBhvr>
                                      <p:by x="90000" y="90000"/>
                                    </p:animScale>
                                  </p:childTnLst>
                                </p:cTn>
                              </p:par>
                              <p:par>
                                <p:cTn id="21" presetID="1" presetClass="entr" presetSubtype="0" fill="hold" nodeType="withEffect">
                                  <p:stCondLst>
                                    <p:cond delay="600"/>
                                  </p:stCondLst>
                                  <p:childTnLst>
                                    <p:set>
                                      <p:cBhvr>
                                        <p:cTn id="22" dur="1" fill="hold">
                                          <p:stCondLst>
                                            <p:cond delay="0"/>
                                          </p:stCondLst>
                                        </p:cTn>
                                        <p:tgtEl>
                                          <p:spTgt spid="6"/>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6"/>
                                        </p:tgtEl>
                                      </p:cBhvr>
                                      <p:by x="0" y="0"/>
                                    </p:animScale>
                                  </p:childTnLst>
                                </p:cTn>
                              </p:par>
                              <p:par>
                                <p:cTn id="25" presetID="6" presetClass="emph" presetSubtype="0" decel="100000" fill="hold" nodeType="withEffect">
                                  <p:stCondLst>
                                    <p:cond delay="1000"/>
                                  </p:stCondLst>
                                  <p:childTnLst>
                                    <p:animScale>
                                      <p:cBhvr>
                                        <p:cTn id="26" dur="500" fill="hold"/>
                                        <p:tgtEl>
                                          <p:spTgt spid="6"/>
                                        </p:tgtEl>
                                      </p:cBhvr>
                                      <p:by x="90000" y="90000"/>
                                    </p:animScale>
                                  </p:childTnLst>
                                </p:cTn>
                              </p:par>
                              <p:par>
                                <p:cTn id="27" presetID="1" presetClass="entr" presetSubtype="0" fill="hold" nodeType="withEffect">
                                  <p:stCondLst>
                                    <p:cond delay="700"/>
                                  </p:stCondLst>
                                  <p:childTnLst>
                                    <p:set>
                                      <p:cBhvr>
                                        <p:cTn id="28" dur="1" fill="hold">
                                          <p:stCondLst>
                                            <p:cond delay="0"/>
                                          </p:stCondLst>
                                        </p:cTn>
                                        <p:tgtEl>
                                          <p:spTgt spid="7"/>
                                        </p:tgtEl>
                                        <p:attrNameLst>
                                          <p:attrName>style.visibility</p:attrName>
                                        </p:attrNameLst>
                                      </p:cBhvr>
                                      <p:to>
                                        <p:strVal val="visible"/>
                                      </p:to>
                                    </p:set>
                                  </p:childTnLst>
                                </p:cTn>
                              </p:par>
                              <p:par>
                                <p:cTn id="29" presetID="6" presetClass="emph" presetSubtype="0" accel="100000" autoRev="1" fill="hold" nodeType="withEffect">
                                  <p:stCondLst>
                                    <p:cond delay="200"/>
                                  </p:stCondLst>
                                  <p:childTnLst>
                                    <p:animScale>
                                      <p:cBhvr>
                                        <p:cTn id="30" dur="500" fill="hold"/>
                                        <p:tgtEl>
                                          <p:spTgt spid="7"/>
                                        </p:tgtEl>
                                      </p:cBhvr>
                                      <p:by x="0" y="0"/>
                                    </p:animScale>
                                  </p:childTnLst>
                                </p:cTn>
                              </p:par>
                              <p:par>
                                <p:cTn id="31" presetID="6" presetClass="emph" presetSubtype="0" decel="100000" fill="hold" nodeType="withEffect">
                                  <p:stCondLst>
                                    <p:cond delay="1100"/>
                                  </p:stCondLst>
                                  <p:childTnLst>
                                    <p:animScale>
                                      <p:cBhvr>
                                        <p:cTn id="32" dur="500" fill="hold"/>
                                        <p:tgtEl>
                                          <p:spTgt spid="7"/>
                                        </p:tgtEl>
                                      </p:cBhvr>
                                      <p:by x="90000" y="90000"/>
                                    </p:animScale>
                                  </p:childTnLst>
                                </p:cTn>
                              </p:par>
                              <p:par>
                                <p:cTn id="33" presetID="1" presetClass="entr" presetSubtype="0" fill="hold" nodeType="withEffect">
                                  <p:stCondLst>
                                    <p:cond delay="800"/>
                                  </p:stCondLst>
                                  <p:childTnLst>
                                    <p:set>
                                      <p:cBhvr>
                                        <p:cTn id="34" dur="1" fill="hold">
                                          <p:stCondLst>
                                            <p:cond delay="0"/>
                                          </p:stCondLst>
                                        </p:cTn>
                                        <p:tgtEl>
                                          <p:spTgt spid="8"/>
                                        </p:tgtEl>
                                        <p:attrNameLst>
                                          <p:attrName>style.visibility</p:attrName>
                                        </p:attrNameLst>
                                      </p:cBhvr>
                                      <p:to>
                                        <p:strVal val="visible"/>
                                      </p:to>
                                    </p:set>
                                  </p:childTnLst>
                                </p:cTn>
                              </p:par>
                              <p:par>
                                <p:cTn id="35" presetID="6" presetClass="emph" presetSubtype="0" accel="100000" autoRev="1" fill="hold" nodeType="withEffect">
                                  <p:stCondLst>
                                    <p:cond delay="300"/>
                                  </p:stCondLst>
                                  <p:childTnLst>
                                    <p:animScale>
                                      <p:cBhvr>
                                        <p:cTn id="36" dur="500" fill="hold"/>
                                        <p:tgtEl>
                                          <p:spTgt spid="8"/>
                                        </p:tgtEl>
                                      </p:cBhvr>
                                      <p:by x="0" y="0"/>
                                    </p:animScale>
                                  </p:childTnLst>
                                </p:cTn>
                              </p:par>
                              <p:par>
                                <p:cTn id="37" presetID="6" presetClass="emph" presetSubtype="0" decel="100000" fill="hold" nodeType="withEffect">
                                  <p:stCondLst>
                                    <p:cond delay="1200"/>
                                  </p:stCondLst>
                                  <p:childTnLst>
                                    <p:animScale>
                                      <p:cBhvr>
                                        <p:cTn id="38" dur="500" fill="hold"/>
                                        <p:tgtEl>
                                          <p:spTgt spid="8"/>
                                        </p:tgtEl>
                                      </p:cBhvr>
                                      <p:by x="90000" y="90000"/>
                                    </p:animScale>
                                  </p:childTnLst>
                                </p:cTn>
                              </p:par>
                              <p:par>
                                <p:cTn id="39" presetID="10" presetClass="entr" presetSubtype="0" fill="hold" grpId="0" nodeType="withEffect">
                                  <p:stCondLst>
                                    <p:cond delay="25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 grpId="0"/>
      <p:bldP spid="40" grpId="1"/>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848FDF7F-AEAF-454D-94C5-99F9601BC2EB}"/>
              </a:ext>
            </a:extLst>
          </p:cNvPr>
          <p:cNvGrpSpPr/>
          <p:nvPr/>
        </p:nvGrpSpPr>
        <p:grpSpPr>
          <a:xfrm>
            <a:off x="3109119" y="2812018"/>
            <a:ext cx="6218238" cy="1089422"/>
            <a:chOff x="3109119" y="3461409"/>
            <a:chExt cx="6218238" cy="1210235"/>
          </a:xfrm>
        </p:grpSpPr>
        <p:cxnSp>
          <p:nvCxnSpPr>
            <p:cNvPr id="9" name="Straight Connector 8">
              <a:extLst>
                <a:ext uri="{FF2B5EF4-FFF2-40B4-BE49-F238E27FC236}">
                  <a16:creationId xmlns:a16="http://schemas.microsoft.com/office/drawing/2014/main" id="{6EF96088-386C-4DBC-A2ED-443AA9883D7D}"/>
                </a:ext>
              </a:extLst>
            </p:cNvPr>
            <p:cNvCxnSpPr/>
            <p:nvPr/>
          </p:nvCxnSpPr>
          <p:spPr>
            <a:xfrm>
              <a:off x="3109119" y="3461409"/>
              <a:ext cx="0" cy="1210235"/>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C7F614-6FB5-467A-B2AB-DAD02B3D9FA2}"/>
                </a:ext>
              </a:extLst>
            </p:cNvPr>
            <p:cNvCxnSpPr/>
            <p:nvPr/>
          </p:nvCxnSpPr>
          <p:spPr>
            <a:xfrm>
              <a:off x="6218238" y="3461409"/>
              <a:ext cx="0" cy="1210235"/>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CEFC5D-7767-4CD0-8522-91810FDCFAE4}"/>
                </a:ext>
              </a:extLst>
            </p:cNvPr>
            <p:cNvCxnSpPr/>
            <p:nvPr/>
          </p:nvCxnSpPr>
          <p:spPr>
            <a:xfrm>
              <a:off x="9327357" y="3461409"/>
              <a:ext cx="0" cy="1210235"/>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0">
            <a:extLst>
              <a:ext uri="{FF2B5EF4-FFF2-40B4-BE49-F238E27FC236}">
                <a16:creationId xmlns:a16="http://schemas.microsoft.com/office/drawing/2014/main" id="{706FEB66-13E3-49E4-A415-6A89378FA71B}"/>
              </a:ext>
            </a:extLst>
          </p:cNvPr>
          <p:cNvSpPr txBox="1"/>
          <p:nvPr/>
        </p:nvSpPr>
        <p:spPr>
          <a:xfrm>
            <a:off x="189351" y="2260878"/>
            <a:ext cx="2730417"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indent="0" algn="ctr" defTabSz="932472" fontAlgn="base">
              <a:lnSpc>
                <a:spcPct val="90000"/>
              </a:lnSpc>
              <a:spcBef>
                <a:spcPct val="0"/>
              </a:spcBef>
              <a:spcAft>
                <a:spcPct val="0"/>
              </a:spcAft>
              <a:buClrTx/>
              <a:buSzTx/>
              <a:buFontTx/>
              <a:buNone/>
              <a:tabLs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Identity &amp; access management </a:t>
            </a:r>
          </a:p>
        </p:txBody>
      </p:sp>
      <p:grpSp>
        <p:nvGrpSpPr>
          <p:cNvPr id="3" name="Group 2">
            <a:extLst>
              <a:ext uri="{FF2B5EF4-FFF2-40B4-BE49-F238E27FC236}">
                <a16:creationId xmlns:a16="http://schemas.microsoft.com/office/drawing/2014/main" id="{C600ABB0-5242-4DB5-973F-78830A56911C}"/>
              </a:ext>
            </a:extLst>
          </p:cNvPr>
          <p:cNvGrpSpPr/>
          <p:nvPr/>
        </p:nvGrpSpPr>
        <p:grpSpPr>
          <a:xfrm>
            <a:off x="1163918" y="1365909"/>
            <a:ext cx="781282" cy="781282"/>
            <a:chOff x="953737" y="949788"/>
            <a:chExt cx="781282" cy="781282"/>
          </a:xfrm>
        </p:grpSpPr>
        <p:sp>
          <p:nvSpPr>
            <p:cNvPr id="4" name="Oval 3">
              <a:extLst>
                <a:ext uri="{FF2B5EF4-FFF2-40B4-BE49-F238E27FC236}">
                  <a16:creationId xmlns:a16="http://schemas.microsoft.com/office/drawing/2014/main" id="{6C831F4E-0DFB-44D2-969C-AEF103593067}"/>
                </a:ext>
              </a:extLst>
            </p:cNvPr>
            <p:cNvSpPr/>
            <p:nvPr/>
          </p:nvSpPr>
          <p:spPr bwMode="auto">
            <a:xfrm>
              <a:off x="953737" y="949788"/>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ContactCard_EEBD">
              <a:extLst>
                <a:ext uri="{FF2B5EF4-FFF2-40B4-BE49-F238E27FC236}">
                  <a16:creationId xmlns:a16="http://schemas.microsoft.com/office/drawing/2014/main" id="{BD80CBA7-249A-4368-9010-3418F544228B}"/>
                </a:ext>
              </a:extLst>
            </p:cNvPr>
            <p:cNvSpPr>
              <a:spLocks noChangeAspect="1" noEditPoints="1"/>
            </p:cNvSpPr>
            <p:nvPr/>
          </p:nvSpPr>
          <p:spPr bwMode="auto">
            <a:xfrm>
              <a:off x="1115778" y="1172679"/>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 name="TextBox 10">
            <a:extLst>
              <a:ext uri="{FF2B5EF4-FFF2-40B4-BE49-F238E27FC236}">
                <a16:creationId xmlns:a16="http://schemas.microsoft.com/office/drawing/2014/main" id="{2C9303DB-B6E0-465F-95B5-D61C66C7877C}"/>
              </a:ext>
            </a:extLst>
          </p:cNvPr>
          <p:cNvSpPr txBox="1"/>
          <p:nvPr/>
        </p:nvSpPr>
        <p:spPr>
          <a:xfrm>
            <a:off x="3298470" y="2260878"/>
            <a:ext cx="2730417"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indent="0" algn="ctr" defTabSz="932472" fontAlgn="base">
              <a:lnSpc>
                <a:spcPct val="90000"/>
              </a:lnSpc>
              <a:spcBef>
                <a:spcPct val="0"/>
              </a:spcBef>
              <a:spcAft>
                <a:spcPct val="0"/>
              </a:spcAft>
              <a:buClrTx/>
              <a:buSzTx/>
              <a:buFontTx/>
              <a:buNone/>
              <a:tabLs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Information protection</a:t>
            </a:r>
          </a:p>
        </p:txBody>
      </p:sp>
      <p:sp>
        <p:nvSpPr>
          <p:cNvPr id="15" name="TextBox 10">
            <a:extLst>
              <a:ext uri="{FF2B5EF4-FFF2-40B4-BE49-F238E27FC236}">
                <a16:creationId xmlns:a16="http://schemas.microsoft.com/office/drawing/2014/main" id="{333E7DAD-7660-43DC-B577-BD6DBB64CA69}"/>
              </a:ext>
            </a:extLst>
          </p:cNvPr>
          <p:cNvSpPr txBox="1"/>
          <p:nvPr/>
        </p:nvSpPr>
        <p:spPr>
          <a:xfrm>
            <a:off x="9516708" y="2260878"/>
            <a:ext cx="2730417"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indent="0" algn="ctr" defTabSz="932472" fontAlgn="base">
              <a:lnSpc>
                <a:spcPct val="90000"/>
              </a:lnSpc>
              <a:spcBef>
                <a:spcPct val="0"/>
              </a:spcBef>
              <a:spcAft>
                <a:spcPct val="0"/>
              </a:spcAft>
              <a:buClrTx/>
              <a:buSzTx/>
              <a:buFontTx/>
              <a:buNone/>
              <a:tabLs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Security </a:t>
            </a:r>
            <a:b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b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management</a:t>
            </a:r>
          </a:p>
        </p:txBody>
      </p:sp>
      <p:sp>
        <p:nvSpPr>
          <p:cNvPr id="16" name="TextBox 15">
            <a:extLst>
              <a:ext uri="{FF2B5EF4-FFF2-40B4-BE49-F238E27FC236}">
                <a16:creationId xmlns:a16="http://schemas.microsoft.com/office/drawing/2014/main" id="{8210547C-E8ED-4B5A-A288-58113FA14F36}"/>
              </a:ext>
            </a:extLst>
          </p:cNvPr>
          <p:cNvSpPr txBox="1"/>
          <p:nvPr/>
        </p:nvSpPr>
        <p:spPr>
          <a:xfrm>
            <a:off x="126346" y="2863861"/>
            <a:ext cx="2856427" cy="960220"/>
          </a:xfrm>
          <a:prstGeom prst="rect">
            <a:avLst/>
          </a:prstGeom>
          <a:noFill/>
        </p:spPr>
        <p:txBody>
          <a:bodyPr wrap="square" lIns="91440" tIns="146283" rIns="182854" bIns="146283" rtlCol="0" anchor="ctr">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Protect users’ identities &amp; control access to valuable resources based on user risk level with conditional access</a:t>
            </a:r>
          </a:p>
        </p:txBody>
      </p:sp>
      <p:grpSp>
        <p:nvGrpSpPr>
          <p:cNvPr id="45" name="Group 44">
            <a:extLst>
              <a:ext uri="{FF2B5EF4-FFF2-40B4-BE49-F238E27FC236}">
                <a16:creationId xmlns:a16="http://schemas.microsoft.com/office/drawing/2014/main" id="{D245DDB9-75C2-4EBD-A97C-85F6EB60779E}"/>
              </a:ext>
            </a:extLst>
          </p:cNvPr>
          <p:cNvGrpSpPr/>
          <p:nvPr/>
        </p:nvGrpSpPr>
        <p:grpSpPr>
          <a:xfrm>
            <a:off x="7368281" y="1365909"/>
            <a:ext cx="781282" cy="781282"/>
            <a:chOff x="4273037" y="1975509"/>
            <a:chExt cx="781282" cy="781282"/>
          </a:xfrm>
        </p:grpSpPr>
        <p:sp>
          <p:nvSpPr>
            <p:cNvPr id="19" name="Oval 18">
              <a:extLst>
                <a:ext uri="{FF2B5EF4-FFF2-40B4-BE49-F238E27FC236}">
                  <a16:creationId xmlns:a16="http://schemas.microsoft.com/office/drawing/2014/main" id="{81C04C45-EA4F-4153-9724-4DE83FCFAB39}"/>
                </a:ext>
              </a:extLst>
            </p:cNvPr>
            <p:cNvSpPr/>
            <p:nvPr/>
          </p:nvSpPr>
          <p:spPr bwMode="auto">
            <a:xfrm rot="1643308">
              <a:off x="4273037" y="1975509"/>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Shield_EA18">
              <a:extLst>
                <a:ext uri="{FF2B5EF4-FFF2-40B4-BE49-F238E27FC236}">
                  <a16:creationId xmlns:a16="http://schemas.microsoft.com/office/drawing/2014/main" id="{025F8FDB-CAA5-4EDE-B5D5-5CDE1253C525}"/>
                </a:ext>
              </a:extLst>
            </p:cNvPr>
            <p:cNvSpPr>
              <a:spLocks noChangeAspect="1"/>
            </p:cNvSpPr>
            <p:nvPr/>
          </p:nvSpPr>
          <p:spPr bwMode="auto">
            <a:xfrm>
              <a:off x="4491906" y="2183270"/>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B0EBA639-21DA-4261-9470-B11B6EFC4E33}"/>
              </a:ext>
            </a:extLst>
          </p:cNvPr>
          <p:cNvGrpSpPr/>
          <p:nvPr/>
        </p:nvGrpSpPr>
        <p:grpSpPr>
          <a:xfrm>
            <a:off x="4273037" y="1365909"/>
            <a:ext cx="781282" cy="781282"/>
            <a:chOff x="7382156" y="1975509"/>
            <a:chExt cx="781282" cy="781282"/>
          </a:xfrm>
        </p:grpSpPr>
        <p:sp>
          <p:nvSpPr>
            <p:cNvPr id="22" name="Oval 21">
              <a:extLst>
                <a:ext uri="{FF2B5EF4-FFF2-40B4-BE49-F238E27FC236}">
                  <a16:creationId xmlns:a16="http://schemas.microsoft.com/office/drawing/2014/main" id="{E0C0D46B-00FA-4350-B00A-BF75F47A1329}"/>
                </a:ext>
              </a:extLst>
            </p:cNvPr>
            <p:cNvSpPr/>
            <p:nvPr/>
          </p:nvSpPr>
          <p:spPr bwMode="auto">
            <a:xfrm rot="3422427">
              <a:off x="7382156" y="1975509"/>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document_6">
              <a:extLst>
                <a:ext uri="{FF2B5EF4-FFF2-40B4-BE49-F238E27FC236}">
                  <a16:creationId xmlns:a16="http://schemas.microsoft.com/office/drawing/2014/main" id="{796652D3-1A48-41AA-901B-B4E433EFAE10}"/>
                </a:ext>
              </a:extLst>
            </p:cNvPr>
            <p:cNvSpPr>
              <a:spLocks noChangeAspect="1" noEditPoints="1"/>
            </p:cNvSpPr>
            <p:nvPr/>
          </p:nvSpPr>
          <p:spPr bwMode="auto">
            <a:xfrm>
              <a:off x="7626493" y="218327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E089053A-CCA2-438E-A9D0-E477292AB62A}"/>
              </a:ext>
            </a:extLst>
          </p:cNvPr>
          <p:cNvSpPr txBox="1"/>
          <p:nvPr/>
        </p:nvSpPr>
        <p:spPr>
          <a:xfrm>
            <a:off x="6330709" y="2863861"/>
            <a:ext cx="2856427" cy="960220"/>
          </a:xfrm>
          <a:prstGeom prst="rect">
            <a:avLst/>
          </a:prstGeom>
          <a:noFill/>
        </p:spPr>
        <p:txBody>
          <a:bodyPr wrap="square" lIns="91440" tIns="146283" rIns="182854" bIns="146283" rtlCol="0" anchor="ctr">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Strengthen your pre-breach posture with built-in protection &amp; recover quickly with automated remediation when attacked</a:t>
            </a:r>
          </a:p>
        </p:txBody>
      </p:sp>
      <p:sp>
        <p:nvSpPr>
          <p:cNvPr id="29" name="TextBox 28">
            <a:extLst>
              <a:ext uri="{FF2B5EF4-FFF2-40B4-BE49-F238E27FC236}">
                <a16:creationId xmlns:a16="http://schemas.microsoft.com/office/drawing/2014/main" id="{CD428826-C2CB-4A37-A064-54A20F7CF828}"/>
              </a:ext>
            </a:extLst>
          </p:cNvPr>
          <p:cNvSpPr txBox="1"/>
          <p:nvPr/>
        </p:nvSpPr>
        <p:spPr>
          <a:xfrm>
            <a:off x="3235465" y="2863861"/>
            <a:ext cx="2856427" cy="960220"/>
          </a:xfrm>
          <a:prstGeom prst="rect">
            <a:avLst/>
          </a:prstGeom>
          <a:noFill/>
        </p:spPr>
        <p:txBody>
          <a:bodyPr wrap="square" lIns="91440" tIns="146283" rIns="182854" bIns="146283" rtlCol="0" anchor="ctr">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Protect documents and emails with encryption that travels with them as they move inside and outside your organization</a:t>
            </a:r>
          </a:p>
        </p:txBody>
      </p:sp>
      <p:sp>
        <p:nvSpPr>
          <p:cNvPr id="30" name="TextBox 29">
            <a:extLst>
              <a:ext uri="{FF2B5EF4-FFF2-40B4-BE49-F238E27FC236}">
                <a16:creationId xmlns:a16="http://schemas.microsoft.com/office/drawing/2014/main" id="{B58E281D-DE0D-4DAA-81E3-38DA051F237F}"/>
              </a:ext>
            </a:extLst>
          </p:cNvPr>
          <p:cNvSpPr txBox="1"/>
          <p:nvPr/>
        </p:nvSpPr>
        <p:spPr>
          <a:xfrm>
            <a:off x="9453703" y="2946961"/>
            <a:ext cx="2856427" cy="794021"/>
          </a:xfrm>
          <a:prstGeom prst="rect">
            <a:avLst/>
          </a:prstGeom>
          <a:noFill/>
        </p:spPr>
        <p:txBody>
          <a:bodyPr wrap="square" lIns="91440" tIns="146283" rIns="182854" bIns="146283" rtlCol="0" anchor="ctr">
            <a:spAutoFit/>
          </a:bodyPr>
          <a:lstStyle/>
          <a:p>
            <a:pPr lvl="0"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Gain end-to-end visibility of your organization’s security and manage policy centrally</a:t>
            </a:r>
          </a:p>
        </p:txBody>
      </p:sp>
      <p:grpSp>
        <p:nvGrpSpPr>
          <p:cNvPr id="49" name="Group 48">
            <a:extLst>
              <a:ext uri="{FF2B5EF4-FFF2-40B4-BE49-F238E27FC236}">
                <a16:creationId xmlns:a16="http://schemas.microsoft.com/office/drawing/2014/main" id="{9C0597F5-65AE-4A4C-A771-23F233FFB1C5}"/>
              </a:ext>
            </a:extLst>
          </p:cNvPr>
          <p:cNvGrpSpPr/>
          <p:nvPr/>
        </p:nvGrpSpPr>
        <p:grpSpPr>
          <a:xfrm>
            <a:off x="0" y="3972261"/>
            <a:ext cx="12436475" cy="3098464"/>
            <a:chOff x="0" y="4505661"/>
            <a:chExt cx="12436475" cy="3098464"/>
          </a:xfrm>
        </p:grpSpPr>
        <p:sp>
          <p:nvSpPr>
            <p:cNvPr id="38" name="Rectangle 37">
              <a:extLst>
                <a:ext uri="{FF2B5EF4-FFF2-40B4-BE49-F238E27FC236}">
                  <a16:creationId xmlns:a16="http://schemas.microsoft.com/office/drawing/2014/main" id="{5B51B92E-F618-4F27-B8F9-24351C4414E6}"/>
                </a:ext>
              </a:extLst>
            </p:cNvPr>
            <p:cNvSpPr/>
            <p:nvPr/>
          </p:nvSpPr>
          <p:spPr bwMode="auto">
            <a:xfrm>
              <a:off x="0" y="4505661"/>
              <a:ext cx="12436475" cy="30984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1EE4E0BD-ECD5-47FE-B75E-4D27DE05F633}"/>
                </a:ext>
              </a:extLst>
            </p:cNvPr>
            <p:cNvSpPr txBox="1"/>
            <p:nvPr/>
          </p:nvSpPr>
          <p:spPr>
            <a:xfrm>
              <a:off x="3118544" y="4587106"/>
              <a:ext cx="3090268" cy="1677340"/>
            </a:xfrm>
            <a:prstGeom prst="rect">
              <a:avLst/>
            </a:prstGeom>
            <a:noFill/>
          </p:spPr>
          <p:txBody>
            <a:bodyPr wrap="square" lIns="91440" tIns="146283" rIns="182854" bIns="146283" rtlCol="0">
              <a:spAutoFit/>
            </a:bodyPr>
            <a:lstStyle/>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Azure Information Protection</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Office 365 Data Loss Prevention</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Windows Information Protection</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Microsoft Cloud App Security</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Office 365 Cloud App Security</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Microsoft Intune</a:t>
              </a:r>
            </a:p>
          </p:txBody>
        </p:sp>
        <p:sp>
          <p:nvSpPr>
            <p:cNvPr id="40" name="TextBox 39">
              <a:extLst>
                <a:ext uri="{FF2B5EF4-FFF2-40B4-BE49-F238E27FC236}">
                  <a16:creationId xmlns:a16="http://schemas.microsoft.com/office/drawing/2014/main" id="{4426F69F-B5F4-4043-B53D-AA00C2E598ED}"/>
                </a:ext>
              </a:extLst>
            </p:cNvPr>
            <p:cNvSpPr txBox="1"/>
            <p:nvPr/>
          </p:nvSpPr>
          <p:spPr>
            <a:xfrm>
              <a:off x="6227664" y="4587106"/>
              <a:ext cx="3127978" cy="1523452"/>
            </a:xfrm>
            <a:prstGeom prst="rect">
              <a:avLst/>
            </a:prstGeom>
            <a:noFill/>
          </p:spPr>
          <p:txBody>
            <a:bodyPr wrap="square" lIns="91440" tIns="146283" rIns="182854" bIns="146283" rtlCol="0">
              <a:spAutoFit/>
            </a:bodyPr>
            <a:lstStyle/>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Azure Advanced Threat Protection</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Windows Defender </a:t>
              </a:r>
              <a:b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b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Advanced Threat Protection</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Office 365 Advanced Threat Protection</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Office 365 Threat Intelligence</a:t>
              </a:r>
            </a:p>
          </p:txBody>
        </p:sp>
        <p:sp>
          <p:nvSpPr>
            <p:cNvPr id="41" name="TextBox 40">
              <a:extLst>
                <a:ext uri="{FF2B5EF4-FFF2-40B4-BE49-F238E27FC236}">
                  <a16:creationId xmlns:a16="http://schemas.microsoft.com/office/drawing/2014/main" id="{C7CDAD4E-3933-41C3-A3CD-EB2C69D69E4D}"/>
                </a:ext>
              </a:extLst>
            </p:cNvPr>
            <p:cNvSpPr txBox="1"/>
            <p:nvPr/>
          </p:nvSpPr>
          <p:spPr>
            <a:xfrm>
              <a:off x="18851" y="4587106"/>
              <a:ext cx="3090270" cy="1191053"/>
            </a:xfrm>
            <a:prstGeom prst="rect">
              <a:avLst/>
            </a:prstGeom>
            <a:noFill/>
          </p:spPr>
          <p:txBody>
            <a:bodyPr wrap="square" lIns="91440" tIns="146283" rIns="182854" bIns="146283" rtlCol="0">
              <a:spAutoFit/>
            </a:bodyPr>
            <a:lstStyle/>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Azure Active Directory</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Conditional Access</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Windows Hello</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Windows Credential Guard</a:t>
              </a:r>
            </a:p>
          </p:txBody>
        </p:sp>
        <p:sp>
          <p:nvSpPr>
            <p:cNvPr id="42" name="TextBox 41">
              <a:extLst>
                <a:ext uri="{FF2B5EF4-FFF2-40B4-BE49-F238E27FC236}">
                  <a16:creationId xmlns:a16="http://schemas.microsoft.com/office/drawing/2014/main" id="{F2BF7A5E-31F4-48D9-9E72-422C928E943A}"/>
                </a:ext>
              </a:extLst>
            </p:cNvPr>
            <p:cNvSpPr txBox="1"/>
            <p:nvPr/>
          </p:nvSpPr>
          <p:spPr>
            <a:xfrm>
              <a:off x="9365064" y="4587106"/>
              <a:ext cx="3052558" cy="947909"/>
            </a:xfrm>
            <a:prstGeom prst="rect">
              <a:avLst/>
            </a:prstGeom>
            <a:noFill/>
          </p:spPr>
          <p:txBody>
            <a:bodyPr wrap="square" lIns="91440" tIns="146283" rIns="182854" bIns="146283" rtlCol="0">
              <a:spAutoFit/>
            </a:bodyPr>
            <a:lstStyle/>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Azure Security Center</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Office 365 Security Center</a:t>
              </a:r>
            </a:p>
            <a:p>
              <a:pPr algn="ctr" defTabSz="932563">
                <a:lnSpc>
                  <a:spcPct val="90000"/>
                </a:lnSpc>
                <a:spcAft>
                  <a:spcPts val="600"/>
                </a:spcAft>
                <a:defRPr/>
              </a:pPr>
              <a:r>
                <a:rPr lang="en-US" sz="1200" kern="0" spc="70" dirty="0">
                  <a:gradFill>
                    <a:gsLst>
                      <a:gs pos="0">
                        <a:schemeClr val="tx1"/>
                      </a:gs>
                      <a:gs pos="100000">
                        <a:schemeClr val="tx1"/>
                      </a:gs>
                    </a:gsLst>
                    <a:lin ang="16200000" scaled="1"/>
                  </a:gradFill>
                  <a:ea typeface="ＭＳ Ｐゴシック" charset="0"/>
                  <a:cs typeface="Segoe UI Semibold" panose="020B0702040204020203" pitchFamily="34" charset="0"/>
                </a:rPr>
                <a:t>Windows Defender Security Center</a:t>
              </a:r>
            </a:p>
          </p:txBody>
        </p:sp>
      </p:grpSp>
      <p:sp>
        <p:nvSpPr>
          <p:cNvPr id="47" name="TextBox 10">
            <a:extLst>
              <a:ext uri="{FF2B5EF4-FFF2-40B4-BE49-F238E27FC236}">
                <a16:creationId xmlns:a16="http://schemas.microsoft.com/office/drawing/2014/main" id="{1CEA8A6E-9EA8-4CFE-B2DC-EFE8575E4E3D}"/>
              </a:ext>
            </a:extLst>
          </p:cNvPr>
          <p:cNvSpPr txBox="1"/>
          <p:nvPr/>
        </p:nvSpPr>
        <p:spPr>
          <a:xfrm>
            <a:off x="6667673" y="2260878"/>
            <a:ext cx="21825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indent="0" algn="ctr" defTabSz="932472" fontAlgn="base">
              <a:lnSpc>
                <a:spcPct val="90000"/>
              </a:lnSpc>
              <a:spcBef>
                <a:spcPct val="0"/>
              </a:spcBef>
              <a:spcAft>
                <a:spcPct val="0"/>
              </a:spcAft>
              <a:buClrTx/>
              <a:buSzTx/>
              <a:buFontTx/>
              <a:buNone/>
              <a:tabLs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Threat </a:t>
            </a:r>
          </a:p>
          <a:p>
            <a:pPr marR="0" indent="0" algn="ctr" defTabSz="932472" fontAlgn="base">
              <a:lnSpc>
                <a:spcPct val="90000"/>
              </a:lnSpc>
              <a:spcBef>
                <a:spcPct val="0"/>
              </a:spcBef>
              <a:spcAft>
                <a:spcPct val="0"/>
              </a:spcAft>
              <a:buClrTx/>
              <a:buSzTx/>
              <a:buFontTx/>
              <a:buNone/>
              <a:tabLs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protection</a:t>
            </a:r>
          </a:p>
        </p:txBody>
      </p:sp>
      <p:grpSp>
        <p:nvGrpSpPr>
          <p:cNvPr id="6" name="Group 5">
            <a:extLst>
              <a:ext uri="{FF2B5EF4-FFF2-40B4-BE49-F238E27FC236}">
                <a16:creationId xmlns:a16="http://schemas.microsoft.com/office/drawing/2014/main" id="{ACAEDC08-CC8F-49C3-9FC0-AF1FD82BCCED}"/>
              </a:ext>
            </a:extLst>
          </p:cNvPr>
          <p:cNvGrpSpPr/>
          <p:nvPr/>
        </p:nvGrpSpPr>
        <p:grpSpPr>
          <a:xfrm>
            <a:off x="10491275" y="1365909"/>
            <a:ext cx="781282" cy="781282"/>
            <a:chOff x="10491275" y="1365909"/>
            <a:chExt cx="781282" cy="781282"/>
          </a:xfrm>
        </p:grpSpPr>
        <p:sp>
          <p:nvSpPr>
            <p:cNvPr id="25" name="Oval 24">
              <a:extLst>
                <a:ext uri="{FF2B5EF4-FFF2-40B4-BE49-F238E27FC236}">
                  <a16:creationId xmlns:a16="http://schemas.microsoft.com/office/drawing/2014/main" id="{363F979C-A9EC-4D4D-A6B9-79F7F9A41FAF}"/>
                </a:ext>
              </a:extLst>
            </p:cNvPr>
            <p:cNvSpPr/>
            <p:nvPr/>
          </p:nvSpPr>
          <p:spPr bwMode="auto">
            <a:xfrm rot="5400000">
              <a:off x="10491275" y="1365909"/>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Freeform 5">
              <a:extLst>
                <a:ext uri="{FF2B5EF4-FFF2-40B4-BE49-F238E27FC236}">
                  <a16:creationId xmlns:a16="http://schemas.microsoft.com/office/drawing/2014/main" id="{FAD48B81-517B-4731-AB16-6922312317BE}"/>
                </a:ext>
              </a:extLst>
            </p:cNvPr>
            <p:cNvSpPr>
              <a:spLocks noEditPoints="1"/>
            </p:cNvSpPr>
            <p:nvPr/>
          </p:nvSpPr>
          <p:spPr bwMode="auto">
            <a:xfrm>
              <a:off x="10732119" y="1546567"/>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3" name="Title 1">
            <a:extLst>
              <a:ext uri="{FF2B5EF4-FFF2-40B4-BE49-F238E27FC236}">
                <a16:creationId xmlns:a16="http://schemas.microsoft.com/office/drawing/2014/main" id="{71357D82-3D30-4297-AA4F-9A657A54214E}"/>
              </a:ext>
            </a:extLst>
          </p:cNvPr>
          <p:cNvSpPr txBox="1">
            <a:spLocks/>
          </p:cNvSpPr>
          <p:nvPr/>
        </p:nvSpPr>
        <p:spPr>
          <a:xfrm>
            <a:off x="274639" y="295274"/>
            <a:ext cx="10997917" cy="217968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The Microsoft solution</a:t>
            </a:r>
          </a:p>
        </p:txBody>
      </p:sp>
    </p:spTree>
    <p:custDataLst>
      <p:tags r:id="rId1"/>
    </p:custDataLst>
    <p:extLst>
      <p:ext uri="{BB962C8B-B14F-4D97-AF65-F5344CB8AC3E}">
        <p14:creationId xmlns:p14="http://schemas.microsoft.com/office/powerpoint/2010/main" val="359961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par>
                                <p:cTn id="11" presetID="42" presetClass="path" presetSubtype="0" decel="100000" fill="hold" grpId="1" nodeType="withEffect">
                                  <p:stCondLst>
                                    <p:cond delay="0"/>
                                  </p:stCondLst>
                                  <p:childTnLst>
                                    <p:animMotion origin="layout" path="M 1.91218E-6 -4.5665E-6 L 1.91218E-6 0.12915 " pathEditMode="relative" rAng="0" ptsTypes="AA">
                                      <p:cBhvr>
                                        <p:cTn id="12" dur="750" spd="-100000" fill="hold"/>
                                        <p:tgtEl>
                                          <p:spTgt spid="16"/>
                                        </p:tgtEl>
                                        <p:attrNameLst>
                                          <p:attrName>ppt_x</p:attrName>
                                          <p:attrName>ppt_y</p:attrName>
                                        </p:attrNameLst>
                                      </p:cBhvr>
                                      <p:rCtr x="0" y="6446"/>
                                    </p:animMotion>
                                  </p:childTnLst>
                                </p:cTn>
                              </p:par>
                              <p:par>
                                <p:cTn id="13" presetID="10" presetClass="entr" presetSubtype="0" fill="hold" grpId="0" nodeType="withEffect">
                                  <p:stCondLst>
                                    <p:cond delay="65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250"/>
                                        <p:tgtEl>
                                          <p:spTgt spid="28"/>
                                        </p:tgtEl>
                                      </p:cBhvr>
                                    </p:animEffect>
                                  </p:childTnLst>
                                </p:cTn>
                              </p:par>
                              <p:par>
                                <p:cTn id="16" presetID="42" presetClass="path" presetSubtype="0" decel="100000" fill="hold" grpId="1" nodeType="withEffect">
                                  <p:stCondLst>
                                    <p:cond delay="250"/>
                                  </p:stCondLst>
                                  <p:childTnLst>
                                    <p:animMotion origin="layout" path="M 7.50574E-7 -4.5665E-6 L 7.50574E-7 0.12915 " pathEditMode="relative" rAng="0" ptsTypes="AA">
                                      <p:cBhvr>
                                        <p:cTn id="17" dur="750" spd="-100000" fill="hold"/>
                                        <p:tgtEl>
                                          <p:spTgt spid="28"/>
                                        </p:tgtEl>
                                        <p:attrNameLst>
                                          <p:attrName>ppt_x</p:attrName>
                                          <p:attrName>ppt_y</p:attrName>
                                        </p:attrNameLst>
                                      </p:cBhvr>
                                      <p:rCtr x="0" y="6446"/>
                                    </p:animMotion>
                                  </p:childTnLst>
                                </p:cTn>
                              </p:par>
                              <p:par>
                                <p:cTn id="18" presetID="10" presetClass="entr" presetSubtype="0" fill="hold" grpId="0" nodeType="withEffect">
                                  <p:stCondLst>
                                    <p:cond delay="90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par>
                                <p:cTn id="21" presetID="42" presetClass="path" presetSubtype="0" decel="100000" fill="hold" grpId="1" nodeType="withEffect">
                                  <p:stCondLst>
                                    <p:cond delay="500"/>
                                  </p:stCondLst>
                                  <p:childTnLst>
                                    <p:animMotion origin="layout" path="M -4.26347E-6 -4.5665E-6 L -4.26347E-6 0.12915 " pathEditMode="relative" rAng="0" ptsTypes="AA">
                                      <p:cBhvr>
                                        <p:cTn id="22" dur="750" spd="-100000" fill="hold"/>
                                        <p:tgtEl>
                                          <p:spTgt spid="29"/>
                                        </p:tgtEl>
                                        <p:attrNameLst>
                                          <p:attrName>ppt_x</p:attrName>
                                          <p:attrName>ppt_y</p:attrName>
                                        </p:attrNameLst>
                                      </p:cBhvr>
                                      <p:rCtr x="0" y="6446"/>
                                    </p:animMotion>
                                  </p:childTnLst>
                                </p:cTn>
                              </p:par>
                              <p:par>
                                <p:cTn id="23" presetID="10" presetClass="entr" presetSubtype="0" fill="hold" grpId="0" nodeType="withEffect">
                                  <p:stCondLst>
                                    <p:cond delay="125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250"/>
                                        <p:tgtEl>
                                          <p:spTgt spid="30"/>
                                        </p:tgtEl>
                                      </p:cBhvr>
                                    </p:animEffect>
                                  </p:childTnLst>
                                </p:cTn>
                              </p:par>
                              <p:par>
                                <p:cTn id="26" presetID="42" presetClass="path" presetSubtype="0" decel="100000" fill="hold" grpId="1" nodeType="withEffect">
                                  <p:stCondLst>
                                    <p:cond delay="750"/>
                                  </p:stCondLst>
                                  <p:childTnLst>
                                    <p:animMotion origin="layout" path="M -4.26347E-6 -4.5665E-6 L -4.26347E-6 0.12915 " pathEditMode="relative" rAng="0" ptsTypes="AA">
                                      <p:cBhvr>
                                        <p:cTn id="27" dur="750" spd="-100000" fill="hold"/>
                                        <p:tgtEl>
                                          <p:spTgt spid="30"/>
                                        </p:tgtEl>
                                        <p:attrNameLst>
                                          <p:attrName>ppt_x</p:attrName>
                                          <p:attrName>ppt_y</p:attrName>
                                        </p:attrNameLst>
                                      </p:cBhvr>
                                      <p:rCtr x="0" y="6446"/>
                                    </p:animMotion>
                                  </p:childTnLst>
                                </p:cTn>
                              </p:par>
                            </p:childTnLst>
                          </p:cTn>
                        </p:par>
                      </p:childTnLst>
                    </p:cTn>
                  </p:par>
                  <p:par>
                    <p:cTn id="28" fill="hold">
                      <p:stCondLst>
                        <p:cond delay="indefinite"/>
                      </p:stCondLst>
                      <p:childTnLst>
                        <p:par>
                          <p:cTn id="29" fill="hold">
                            <p:stCondLst>
                              <p:cond delay="0"/>
                            </p:stCondLst>
                            <p:childTnLst>
                              <p:par>
                                <p:cTn id="30" presetID="2" presetClass="entr" presetSubtype="4" decel="10000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750" fill="hold"/>
                                        <p:tgtEl>
                                          <p:spTgt spid="49"/>
                                        </p:tgtEl>
                                        <p:attrNameLst>
                                          <p:attrName>ppt_x</p:attrName>
                                        </p:attrNameLst>
                                      </p:cBhvr>
                                      <p:tavLst>
                                        <p:tav tm="0">
                                          <p:val>
                                            <p:strVal val="#ppt_x"/>
                                          </p:val>
                                        </p:tav>
                                        <p:tav tm="100000">
                                          <p:val>
                                            <p:strVal val="#ppt_x"/>
                                          </p:val>
                                        </p:tav>
                                      </p:tavLst>
                                    </p:anim>
                                    <p:anim calcmode="lin" valueType="num">
                                      <p:cBhvr additive="base">
                                        <p:cTn id="33" dur="750" fill="hold"/>
                                        <p:tgtEl>
                                          <p:spTgt spid="49"/>
                                        </p:tgtEl>
                                        <p:attrNameLst>
                                          <p:attrName>ppt_y</p:attrName>
                                        </p:attrNameLst>
                                      </p:cBhvr>
                                      <p:tavLst>
                                        <p:tav tm="0">
                                          <p:val>
                                            <p:strVal val="1+#ppt_h/2"/>
                                          </p:val>
                                        </p:tav>
                                        <p:tav tm="100000">
                                          <p:val>
                                            <p:strVal val="#ppt_y"/>
                                          </p:val>
                                        </p:tav>
                                      </p:tavLst>
                                    </p:anim>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63" presetClass="path" presetSubtype="0" decel="100000" fill="hold" grpId="1" nodeType="withEffect">
                                  <p:stCondLst>
                                    <p:cond delay="0"/>
                                  </p:stCondLst>
                                  <p:childTnLst>
                                    <p:animMotion origin="layout" path="M 1.63901E-6 -1.93827E-6 L 0.01544 -1.93827E-6 " pathEditMode="relative" rAng="0" ptsTypes="AA">
                                      <p:cBhvr>
                                        <p:cTn id="39" dur="750" spd="-100000" fill="hold"/>
                                        <p:tgtEl>
                                          <p:spTgt spid="33"/>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8" grpId="0"/>
      <p:bldP spid="28" grpId="1"/>
      <p:bldP spid="29" grpId="0"/>
      <p:bldP spid="29" grpId="1"/>
      <p:bldP spid="30" grpId="0"/>
      <p:bldP spid="30" grpId="1"/>
      <p:bldP spid="33" grpId="0"/>
      <p:bldP spid="3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4DB01C0-8D7F-40ED-BF60-1AF50D8BE850}"/>
              </a:ext>
            </a:extLst>
          </p:cNvPr>
          <p:cNvSpPr/>
          <p:nvPr/>
        </p:nvSpPr>
        <p:spPr bwMode="auto">
          <a:xfrm>
            <a:off x="8857352"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 name="TextBox 10">
            <a:extLst>
              <a:ext uri="{FF2B5EF4-FFF2-40B4-BE49-F238E27FC236}">
                <a16:creationId xmlns:a16="http://schemas.microsoft.com/office/drawing/2014/main" id="{E00B206E-FBD1-4006-8A91-04AF155C1450}"/>
              </a:ext>
            </a:extLst>
          </p:cNvPr>
          <p:cNvSpPr txBox="1"/>
          <p:nvPr/>
        </p:nvSpPr>
        <p:spPr>
          <a:xfrm>
            <a:off x="948282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a:t>
            </a:r>
          </a:p>
        </p:txBody>
      </p:sp>
      <p:sp>
        <p:nvSpPr>
          <p:cNvPr id="4" name="Commitments_EC4D">
            <a:extLst>
              <a:ext uri="{FF2B5EF4-FFF2-40B4-BE49-F238E27FC236}">
                <a16:creationId xmlns:a16="http://schemas.microsoft.com/office/drawing/2014/main" id="{BFBF24D7-F20E-4456-AAA3-46429E80C565}"/>
              </a:ext>
            </a:extLst>
          </p:cNvPr>
          <p:cNvSpPr>
            <a:spLocks noChangeAspect="1" noEditPoints="1"/>
          </p:cNvSpPr>
          <p:nvPr/>
        </p:nvSpPr>
        <p:spPr bwMode="auto">
          <a:xfrm>
            <a:off x="10174478" y="2883051"/>
            <a:ext cx="445498" cy="41771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Oval 4">
            <a:extLst>
              <a:ext uri="{FF2B5EF4-FFF2-40B4-BE49-F238E27FC236}">
                <a16:creationId xmlns:a16="http://schemas.microsoft.com/office/drawing/2014/main" id="{4CE71CC8-6C7D-423A-AEC7-1B30DD62800E}"/>
              </a:ext>
            </a:extLst>
          </p:cNvPr>
          <p:cNvSpPr/>
          <p:nvPr/>
        </p:nvSpPr>
        <p:spPr bwMode="auto">
          <a:xfrm>
            <a:off x="4678362"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TextBox 10">
            <a:extLst>
              <a:ext uri="{FF2B5EF4-FFF2-40B4-BE49-F238E27FC236}">
                <a16:creationId xmlns:a16="http://schemas.microsoft.com/office/drawing/2014/main" id="{5C0CD97A-BB85-4499-A8B2-F98C705F377C}"/>
              </a:ext>
            </a:extLst>
          </p:cNvPr>
          <p:cNvSpPr txBox="1"/>
          <p:nvPr/>
        </p:nvSpPr>
        <p:spPr>
          <a:xfrm>
            <a:off x="530383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8" name="Oval 7">
            <a:extLst>
              <a:ext uri="{FF2B5EF4-FFF2-40B4-BE49-F238E27FC236}">
                <a16:creationId xmlns:a16="http://schemas.microsoft.com/office/drawing/2014/main" id="{9D248F64-EC57-4B2D-9F72-EF051EC8EAE4}"/>
              </a:ext>
            </a:extLst>
          </p:cNvPr>
          <p:cNvSpPr/>
          <p:nvPr/>
        </p:nvSpPr>
        <p:spPr bwMode="auto">
          <a:xfrm>
            <a:off x="499373"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TextBox 10">
            <a:extLst>
              <a:ext uri="{FF2B5EF4-FFF2-40B4-BE49-F238E27FC236}">
                <a16:creationId xmlns:a16="http://schemas.microsoft.com/office/drawing/2014/main" id="{7E11FC09-B3D6-4DA9-85AE-111BA04CA02D}"/>
              </a:ext>
            </a:extLst>
          </p:cNvPr>
          <p:cNvSpPr txBox="1"/>
          <p:nvPr/>
        </p:nvSpPr>
        <p:spPr>
          <a:xfrm>
            <a:off x="1124848"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Intelligence</a:t>
            </a:r>
          </a:p>
        </p:txBody>
      </p:sp>
      <p:sp>
        <p:nvSpPr>
          <p:cNvPr id="11" name="Intelligence">
            <a:extLst>
              <a:ext uri="{FF2B5EF4-FFF2-40B4-BE49-F238E27FC236}">
                <a16:creationId xmlns:a16="http://schemas.microsoft.com/office/drawing/2014/main" id="{D43962B3-2BC4-4AB7-AB30-0A7D19930FBD}"/>
              </a:ext>
            </a:extLst>
          </p:cNvPr>
          <p:cNvSpPr>
            <a:spLocks noChangeAspect="1" noEditPoints="1"/>
          </p:cNvSpPr>
          <p:nvPr/>
        </p:nvSpPr>
        <p:spPr bwMode="auto">
          <a:xfrm>
            <a:off x="1809061" y="2871876"/>
            <a:ext cx="460374" cy="44238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3D">
            <a:extLst>
              <a:ext uri="{FF2B5EF4-FFF2-40B4-BE49-F238E27FC236}">
                <a16:creationId xmlns:a16="http://schemas.microsoft.com/office/drawing/2014/main" id="{F0F85EA4-2F4B-48A7-BD8C-DCF832C4377C}"/>
              </a:ext>
            </a:extLst>
          </p:cNvPr>
          <p:cNvSpPr>
            <a:spLocks noChangeAspect="1" noEditPoints="1"/>
          </p:cNvSpPr>
          <p:nvPr/>
        </p:nvSpPr>
        <p:spPr bwMode="auto">
          <a:xfrm>
            <a:off x="6047208"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6A9D3379-91AE-4978-B08E-B1CBB943353A}"/>
              </a:ext>
            </a:extLst>
          </p:cNvPr>
          <p:cNvSpPr>
            <a:spLocks noGrp="1"/>
          </p:cNvSpPr>
          <p:nvPr>
            <p:ph type="title"/>
          </p:nvPr>
        </p:nvSpPr>
        <p:spPr/>
        <p:txBody>
          <a:bodyPr/>
          <a:lstStyle/>
          <a:p>
            <a:r>
              <a:rPr lang="en-US" kern="0" spc="120" dirty="0">
                <a:ln>
                  <a:noFill/>
                </a:ln>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Our </a:t>
            </a:r>
            <a:r>
              <a:rPr lang="en-US" kern="0" spc="120" dirty="0">
                <a:ln>
                  <a:noFill/>
                </a:ln>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unique</a:t>
            </a:r>
            <a:r>
              <a:rPr lang="en-US" kern="0" spc="120" dirty="0">
                <a:ln>
                  <a:noFill/>
                </a:ln>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 approach</a:t>
            </a:r>
            <a:endParaRPr lang="en-US" dirty="0"/>
          </a:p>
        </p:txBody>
      </p:sp>
    </p:spTree>
    <p:custDataLst>
      <p:tags r:id="rId1"/>
    </p:custDataLst>
    <p:extLst>
      <p:ext uri="{BB962C8B-B14F-4D97-AF65-F5344CB8AC3E}">
        <p14:creationId xmlns:p14="http://schemas.microsoft.com/office/powerpoint/2010/main" val="315287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499"/>
                                          </p:stCondLst>
                                        </p:cTn>
                                        <p:tgtEl>
                                          <p:spTgt spid="6"/>
                                        </p:tgtEl>
                                        <p:attrNameLst>
                                          <p:attrName>style.visibility</p:attrName>
                                        </p:attrNameLst>
                                      </p:cBhvr>
                                      <p:to>
                                        <p:strVal val="visible"/>
                                      </p:to>
                                    </p:set>
                                  </p:childTnLst>
                                </p:cTn>
                              </p:par>
                              <p:par>
                                <p:cTn id="7" presetID="6" presetClass="emph" presetSubtype="0" accel="100000" autoRev="1" fill="hold" grpId="1" nodeType="withEffect">
                                  <p:stCondLst>
                                    <p:cond delay="200"/>
                                  </p:stCondLst>
                                  <p:childTnLst>
                                    <p:animScale>
                                      <p:cBhvr>
                                        <p:cTn id="8" dur="500" fill="hold"/>
                                        <p:tgtEl>
                                          <p:spTgt spid="6"/>
                                        </p:tgtEl>
                                      </p:cBhvr>
                                      <p:by x="0" y="0"/>
                                    </p:animScale>
                                  </p:childTnLst>
                                </p:cTn>
                              </p:par>
                              <p:par>
                                <p:cTn id="9" presetID="1" presetClass="entr" presetSubtype="0" fill="hold" grpId="0" nodeType="withEffect">
                                  <p:stCondLst>
                                    <p:cond delay="200"/>
                                  </p:stCondLst>
                                  <p:childTnLst>
                                    <p:set>
                                      <p:cBhvr>
                                        <p:cTn id="10" dur="1" fill="hold">
                                          <p:stCondLst>
                                            <p:cond delay="499"/>
                                          </p:stCondLst>
                                        </p:cTn>
                                        <p:tgtEl>
                                          <p:spTgt spid="5"/>
                                        </p:tgtEl>
                                        <p:attrNameLst>
                                          <p:attrName>style.visibility</p:attrName>
                                        </p:attrNameLst>
                                      </p:cBhvr>
                                      <p:to>
                                        <p:strVal val="visible"/>
                                      </p:to>
                                    </p:set>
                                  </p:childTnLst>
                                </p:cTn>
                              </p:par>
                              <p:par>
                                <p:cTn id="11" presetID="6" presetClass="emph" presetSubtype="0" accel="100000" autoRev="1" fill="hold" grpId="1" nodeType="withEffect">
                                  <p:stCondLst>
                                    <p:cond delay="200"/>
                                  </p:stCondLst>
                                  <p:childTnLst>
                                    <p:animScale>
                                      <p:cBhvr>
                                        <p:cTn id="12" dur="500" fill="hold"/>
                                        <p:tgtEl>
                                          <p:spTgt spid="5"/>
                                        </p:tgtEl>
                                      </p:cBhvr>
                                      <p:by x="0" y="0"/>
                                    </p:animScale>
                                  </p:childTnLst>
                                </p:cTn>
                              </p:par>
                              <p:par>
                                <p:cTn id="13" presetID="1" presetClass="entr" presetSubtype="0" fill="hold" grpId="0" nodeType="withEffect">
                                  <p:stCondLst>
                                    <p:cond delay="200"/>
                                  </p:stCondLst>
                                  <p:childTnLst>
                                    <p:set>
                                      <p:cBhvr>
                                        <p:cTn id="14" dur="1" fill="hold">
                                          <p:stCondLst>
                                            <p:cond delay="499"/>
                                          </p:stCondLst>
                                        </p:cTn>
                                        <p:tgtEl>
                                          <p:spTgt spid="9"/>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500" fill="hold"/>
                                        <p:tgtEl>
                                          <p:spTgt spid="9"/>
                                        </p:tgtEl>
                                      </p:cBhvr>
                                      <p:by x="0" y="0"/>
                                    </p:animScale>
                                  </p:childTnLst>
                                </p:cTn>
                              </p:par>
                              <p:par>
                                <p:cTn id="17" presetID="1" presetClass="entr" presetSubtype="0" fill="hold" grpId="0" nodeType="withEffect">
                                  <p:stCondLst>
                                    <p:cond delay="200"/>
                                  </p:stCondLst>
                                  <p:childTnLst>
                                    <p:set>
                                      <p:cBhvr>
                                        <p:cTn id="18" dur="1" fill="hold">
                                          <p:stCondLst>
                                            <p:cond delay="499"/>
                                          </p:stCondLst>
                                        </p:cTn>
                                        <p:tgtEl>
                                          <p:spTgt spid="8"/>
                                        </p:tgtEl>
                                        <p:attrNameLst>
                                          <p:attrName>style.visibility</p:attrName>
                                        </p:attrNameLst>
                                      </p:cBhvr>
                                      <p:to>
                                        <p:strVal val="visible"/>
                                      </p:to>
                                    </p:set>
                                  </p:childTnLst>
                                </p:cTn>
                              </p:par>
                              <p:par>
                                <p:cTn id="19" presetID="6" presetClass="emph" presetSubtype="0" accel="100000" autoRev="1" fill="hold" grpId="1" nodeType="withEffect">
                                  <p:stCondLst>
                                    <p:cond delay="200"/>
                                  </p:stCondLst>
                                  <p:childTnLst>
                                    <p:animScale>
                                      <p:cBhvr>
                                        <p:cTn id="20" dur="500" fill="hold"/>
                                        <p:tgtEl>
                                          <p:spTgt spid="8"/>
                                        </p:tgtEl>
                                      </p:cBhvr>
                                      <p:by x="0" y="0"/>
                                    </p:animScale>
                                  </p:childTnLst>
                                </p:cTn>
                              </p:par>
                              <p:par>
                                <p:cTn id="21" presetID="1" presetClass="entr" presetSubtype="0" fill="hold" grpId="0" nodeType="withEffect">
                                  <p:stCondLst>
                                    <p:cond delay="200"/>
                                  </p:stCondLst>
                                  <p:childTnLst>
                                    <p:set>
                                      <p:cBhvr>
                                        <p:cTn id="22" dur="1" fill="hold">
                                          <p:stCondLst>
                                            <p:cond delay="499"/>
                                          </p:stCondLst>
                                        </p:cTn>
                                        <p:tgtEl>
                                          <p:spTgt spid="2"/>
                                        </p:tgtEl>
                                        <p:attrNameLst>
                                          <p:attrName>style.visibility</p:attrName>
                                        </p:attrNameLst>
                                      </p:cBhvr>
                                      <p:to>
                                        <p:strVal val="visible"/>
                                      </p:to>
                                    </p:set>
                                  </p:childTnLst>
                                </p:cTn>
                              </p:par>
                              <p:par>
                                <p:cTn id="23" presetID="6" presetClass="emph" presetSubtype="0" accel="100000" autoRev="1" fill="hold" grpId="1" nodeType="withEffect">
                                  <p:stCondLst>
                                    <p:cond delay="200"/>
                                  </p:stCondLst>
                                  <p:childTnLst>
                                    <p:animScale>
                                      <p:cBhvr>
                                        <p:cTn id="24" dur="500" fill="hold"/>
                                        <p:tgtEl>
                                          <p:spTgt spid="2"/>
                                        </p:tgtEl>
                                      </p:cBhvr>
                                      <p:by x="0" y="0"/>
                                    </p:animScale>
                                  </p:childTnLst>
                                </p:cTn>
                              </p:par>
                              <p:par>
                                <p:cTn id="25" presetID="1" presetClass="entr" presetSubtype="0" fill="hold" grpId="0" nodeType="withEffect">
                                  <p:stCondLst>
                                    <p:cond delay="200"/>
                                  </p:stCondLst>
                                  <p:childTnLst>
                                    <p:set>
                                      <p:cBhvr>
                                        <p:cTn id="26" dur="1" fill="hold">
                                          <p:stCondLst>
                                            <p:cond delay="499"/>
                                          </p:stCondLst>
                                        </p:cTn>
                                        <p:tgtEl>
                                          <p:spTgt spid="4"/>
                                        </p:tgtEl>
                                        <p:attrNameLst>
                                          <p:attrName>style.visibility</p:attrName>
                                        </p:attrNameLst>
                                      </p:cBhvr>
                                      <p:to>
                                        <p:strVal val="visible"/>
                                      </p:to>
                                    </p:set>
                                  </p:childTnLst>
                                </p:cTn>
                              </p:par>
                              <p:par>
                                <p:cTn id="27" presetID="6" presetClass="emph" presetSubtype="0" accel="100000" autoRev="1" fill="hold" grpId="1" nodeType="withEffect">
                                  <p:stCondLst>
                                    <p:cond delay="200"/>
                                  </p:stCondLst>
                                  <p:childTnLst>
                                    <p:animScale>
                                      <p:cBhvr>
                                        <p:cTn id="28" dur="500" fill="hold"/>
                                        <p:tgtEl>
                                          <p:spTgt spid="4"/>
                                        </p:tgtEl>
                                      </p:cBhvr>
                                      <p:by x="0" y="0"/>
                                    </p:animScale>
                                  </p:childTnLst>
                                </p:cTn>
                              </p:par>
                              <p:par>
                                <p:cTn id="29" presetID="1" presetClass="entr" presetSubtype="0" fill="hold" grpId="0" nodeType="withEffect">
                                  <p:stCondLst>
                                    <p:cond delay="200"/>
                                  </p:stCondLst>
                                  <p:childTnLst>
                                    <p:set>
                                      <p:cBhvr>
                                        <p:cTn id="30" dur="1" fill="hold">
                                          <p:stCondLst>
                                            <p:cond delay="499"/>
                                          </p:stCondLst>
                                        </p:cTn>
                                        <p:tgtEl>
                                          <p:spTgt spid="3"/>
                                        </p:tgtEl>
                                        <p:attrNameLst>
                                          <p:attrName>style.visibility</p:attrName>
                                        </p:attrNameLst>
                                      </p:cBhvr>
                                      <p:to>
                                        <p:strVal val="visible"/>
                                      </p:to>
                                    </p:set>
                                  </p:childTnLst>
                                </p:cTn>
                              </p:par>
                              <p:par>
                                <p:cTn id="31" presetID="6" presetClass="emph" presetSubtype="0" accel="100000" autoRev="1" fill="hold" grpId="1" nodeType="withEffect">
                                  <p:stCondLst>
                                    <p:cond delay="200"/>
                                  </p:stCondLst>
                                  <p:childTnLst>
                                    <p:animScale>
                                      <p:cBhvr>
                                        <p:cTn id="32" dur="500" fill="hold"/>
                                        <p:tgtEl>
                                          <p:spTgt spid="3"/>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11"/>
                                        </p:tgtEl>
                                        <p:attrNameLst>
                                          <p:attrName>style.visibility</p:attrName>
                                        </p:attrNameLst>
                                      </p:cBhvr>
                                      <p:to>
                                        <p:strVal val="visible"/>
                                      </p:to>
                                    </p:set>
                                  </p:childTnLst>
                                </p:cTn>
                              </p:par>
                              <p:par>
                                <p:cTn id="35" presetID="6" presetClass="emph" presetSubtype="0" accel="100000" autoRev="1" fill="hold" grpId="1" nodeType="withEffect">
                                  <p:stCondLst>
                                    <p:cond delay="200"/>
                                  </p:stCondLst>
                                  <p:childTnLst>
                                    <p:animScale>
                                      <p:cBhvr>
                                        <p:cTn id="36" dur="500" fill="hold"/>
                                        <p:tgtEl>
                                          <p:spTgt spid="11"/>
                                        </p:tgtEl>
                                      </p:cBhvr>
                                      <p:by x="0" y="0"/>
                                    </p:animScale>
                                  </p:childTnLst>
                                </p:cTn>
                              </p:par>
                              <p:par>
                                <p:cTn id="37" presetID="1" presetClass="entr" presetSubtype="0" fill="hold" grpId="0" nodeType="withEffect">
                                  <p:stCondLst>
                                    <p:cond delay="200"/>
                                  </p:stCondLst>
                                  <p:childTnLst>
                                    <p:set>
                                      <p:cBhvr>
                                        <p:cTn id="38" dur="1" fill="hold">
                                          <p:stCondLst>
                                            <p:cond delay="499"/>
                                          </p:stCondLst>
                                        </p:cTn>
                                        <p:tgtEl>
                                          <p:spTgt spid="12"/>
                                        </p:tgtEl>
                                        <p:attrNameLst>
                                          <p:attrName>style.visibility</p:attrName>
                                        </p:attrNameLst>
                                      </p:cBhvr>
                                      <p:to>
                                        <p:strVal val="visible"/>
                                      </p:to>
                                    </p:set>
                                  </p:childTnLst>
                                </p:cTn>
                              </p:par>
                              <p:par>
                                <p:cTn id="39" presetID="6" presetClass="emph" presetSubtype="0" accel="100000" autoRev="1" fill="hold" grpId="1" nodeType="withEffect">
                                  <p:stCondLst>
                                    <p:cond delay="200"/>
                                  </p:stCondLst>
                                  <p:childTnLst>
                                    <p:animScale>
                                      <p:cBhvr>
                                        <p:cTn id="40" dur="500" fill="hold"/>
                                        <p:tgtEl>
                                          <p:spTgt spid="12"/>
                                        </p:tgtEl>
                                      </p:cBhvr>
                                      <p:by x="0" y="0"/>
                                    </p:animScale>
                                  </p:childTnLst>
                                </p:cTn>
                              </p:par>
                              <p:par>
                                <p:cTn id="41" presetID="10" presetClass="entr" presetSubtype="0" fill="hold" grpId="0" nodeType="withEffect">
                                  <p:stCondLst>
                                    <p:cond delay="9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childTnLst>
                                </p:cTn>
                              </p:par>
                              <p:par>
                                <p:cTn id="44" presetID="42" presetClass="path" presetSubtype="0" decel="100000" fill="hold" grpId="1" nodeType="withEffect">
                                  <p:stCondLst>
                                    <p:cond delay="500"/>
                                  </p:stCondLst>
                                  <p:childTnLst>
                                    <p:animMotion origin="layout" path="M 0 -3.25465E-6 L 0 0.25012 " pathEditMode="relative" rAng="0" ptsTypes="AA">
                                      <p:cBhvr>
                                        <p:cTn id="45" dur="750" spd="-100000" fill="hold"/>
                                        <p:tgtEl>
                                          <p:spTgt spid="7"/>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4" grpId="0" animBg="1"/>
      <p:bldP spid="4" grpId="1" animBg="1"/>
      <p:bldP spid="5" grpId="0" animBg="1"/>
      <p:bldP spid="5" grpId="1" animBg="1"/>
      <p:bldP spid="6" grpId="0"/>
      <p:bldP spid="6" grpId="1"/>
      <p:bldP spid="8" grpId="0" animBg="1"/>
      <p:bldP spid="8" grpId="1" animBg="1"/>
      <p:bldP spid="9" grpId="0"/>
      <p:bldP spid="9" grpId="1"/>
      <p:bldP spid="11" grpId="0" animBg="1"/>
      <p:bldP spid="11" grpId="1" animBg="1"/>
      <p:bldP spid="12" grpId="0" animBg="1"/>
      <p:bldP spid="12" grpId="1" animBg="1"/>
      <p:bldP spid="7" grpId="0"/>
      <p:bldP spid="7"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77A94604-DAC4-4583-AB5C-2B74F6BD4D35}"/>
              </a:ext>
            </a:extLst>
          </p:cNvPr>
          <p:cNvSpPr/>
          <p:nvPr/>
        </p:nvSpPr>
        <p:spPr bwMode="auto">
          <a:xfrm>
            <a:off x="7196817" y="2435376"/>
            <a:ext cx="2106840" cy="210684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 name="TextBox 18">
            <a:extLst>
              <a:ext uri="{FF2B5EF4-FFF2-40B4-BE49-F238E27FC236}">
                <a16:creationId xmlns:a16="http://schemas.microsoft.com/office/drawing/2014/main" id="{DD1F5295-2CEF-4283-98CA-957057273056}"/>
              </a:ext>
            </a:extLst>
          </p:cNvPr>
          <p:cNvSpPr txBox="1"/>
          <p:nvPr/>
        </p:nvSpPr>
        <p:spPr>
          <a:xfrm>
            <a:off x="9612923" y="3058058"/>
            <a:ext cx="52270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spc="120"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Partnership </a:t>
            </a:r>
            <a:br>
              <a:rPr lang="en-US" sz="2400" b="1" kern="0" spc="120"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br>
            <a:r>
              <a:rPr lang="en-US" sz="2400" kern="0" spc="120"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approach</a:t>
            </a:r>
          </a:p>
        </p:txBody>
      </p:sp>
      <p:sp>
        <p:nvSpPr>
          <p:cNvPr id="22" name="TextBox 10">
            <a:extLst>
              <a:ext uri="{FF2B5EF4-FFF2-40B4-BE49-F238E27FC236}">
                <a16:creationId xmlns:a16="http://schemas.microsoft.com/office/drawing/2014/main" id="{A311ADF8-7198-4C36-A4BE-03A602C0D690}"/>
              </a:ext>
            </a:extLst>
          </p:cNvPr>
          <p:cNvSpPr txBox="1"/>
          <p:nvPr/>
        </p:nvSpPr>
        <p:spPr>
          <a:xfrm>
            <a:off x="4190961" y="705036"/>
            <a:ext cx="1828800"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r" defTabSz="932472" fontAlgn="base">
              <a:lnSpc>
                <a:spcPct val="90000"/>
              </a:lnSpc>
              <a:spcBef>
                <a:spcPct val="0"/>
              </a:spcBef>
              <a:spcAft>
                <a:spcPct val="0"/>
              </a:spcAft>
              <a:buClrTx/>
              <a:buSzTx/>
              <a:buFontTx/>
              <a:buNone/>
              <a:tabLst/>
              <a:defRPr/>
            </a:pPr>
            <a:r>
              <a:rPr lang="en-US" spc="120" dirty="0">
                <a:gradFill>
                  <a:gsLst>
                    <a:gs pos="0">
                      <a:srgbClr val="353535"/>
                    </a:gs>
                    <a:gs pos="100000">
                      <a:srgbClr val="353535"/>
                    </a:gs>
                  </a:gsLst>
                  <a:lin ang="5400000" scaled="0"/>
                </a:gradFill>
                <a:latin typeface="Segoe UI Semilight"/>
                <a:cs typeface="Segoe UI" pitchFamily="34" charset="0"/>
              </a:rPr>
              <a:t>Partner </a:t>
            </a:r>
            <a:br>
              <a:rPr lang="en-US" spc="120" dirty="0">
                <a:gradFill>
                  <a:gsLst>
                    <a:gs pos="0">
                      <a:srgbClr val="353535"/>
                    </a:gs>
                    <a:gs pos="100000">
                      <a:srgbClr val="353535"/>
                    </a:gs>
                  </a:gsLst>
                  <a:lin ang="5400000" scaled="0"/>
                </a:gradFill>
                <a:latin typeface="Segoe UI Semilight"/>
                <a:cs typeface="Segoe UI" pitchFamily="34" charset="0"/>
              </a:rPr>
            </a:br>
            <a:r>
              <a:rPr lang="en-US" spc="120" dirty="0">
                <a:gradFill>
                  <a:gsLst>
                    <a:gs pos="0">
                      <a:srgbClr val="353535"/>
                    </a:gs>
                    <a:gs pos="100000">
                      <a:srgbClr val="353535"/>
                    </a:gs>
                  </a:gsLst>
                  <a:lin ang="5400000" scaled="0"/>
                </a:gradFill>
                <a:latin typeface="Segoe UI Semilight"/>
                <a:cs typeface="Segoe UI" pitchFamily="34" charset="0"/>
              </a:rPr>
              <a:t>with peers</a:t>
            </a:r>
          </a:p>
        </p:txBody>
      </p:sp>
      <p:sp>
        <p:nvSpPr>
          <p:cNvPr id="23" name="TextBox 10">
            <a:extLst>
              <a:ext uri="{FF2B5EF4-FFF2-40B4-BE49-F238E27FC236}">
                <a16:creationId xmlns:a16="http://schemas.microsoft.com/office/drawing/2014/main" id="{932FBA59-9DC2-4063-A50A-257FC9BB886A}"/>
              </a:ext>
            </a:extLst>
          </p:cNvPr>
          <p:cNvSpPr txBox="1"/>
          <p:nvPr/>
        </p:nvSpPr>
        <p:spPr>
          <a:xfrm>
            <a:off x="2103438" y="2683505"/>
            <a:ext cx="2664799"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472" fontAlgn="base">
              <a:lnSpc>
                <a:spcPct val="90000"/>
              </a:lnSpc>
              <a:spcBef>
                <a:spcPct val="0"/>
              </a:spcBef>
              <a:spcAft>
                <a:spcPct val="0"/>
              </a:spcAft>
              <a:defRPr/>
            </a:pPr>
            <a:r>
              <a:rPr lang="en-US" spc="120" dirty="0">
                <a:gradFill>
                  <a:gsLst>
                    <a:gs pos="0">
                      <a:srgbClr val="353535"/>
                    </a:gs>
                    <a:gs pos="100000">
                      <a:srgbClr val="353535"/>
                    </a:gs>
                  </a:gsLst>
                  <a:lin ang="5400000" scaled="0"/>
                </a:gradFill>
                <a:latin typeface="Segoe UI Semilight"/>
                <a:cs typeface="Segoe UI" pitchFamily="34" charset="0"/>
              </a:rPr>
              <a:t>Work with </a:t>
            </a:r>
            <a:br>
              <a:rPr lang="en-US" spc="120" dirty="0">
                <a:gradFill>
                  <a:gsLst>
                    <a:gs pos="0">
                      <a:srgbClr val="353535"/>
                    </a:gs>
                    <a:gs pos="100000">
                      <a:srgbClr val="353535"/>
                    </a:gs>
                  </a:gsLst>
                  <a:lin ang="5400000" scaled="0"/>
                </a:gradFill>
                <a:latin typeface="Segoe UI Semilight"/>
                <a:cs typeface="Segoe UI" pitchFamily="34" charset="0"/>
              </a:rPr>
            </a:br>
            <a:r>
              <a:rPr lang="en-US" spc="120" dirty="0">
                <a:gradFill>
                  <a:gsLst>
                    <a:gs pos="0">
                      <a:srgbClr val="353535"/>
                    </a:gs>
                    <a:gs pos="100000">
                      <a:srgbClr val="353535"/>
                    </a:gs>
                  </a:gsLst>
                  <a:lin ang="5400000" scaled="0"/>
                </a:gradFill>
                <a:latin typeface="Segoe UI Semilight"/>
                <a:cs typeface="Segoe UI" pitchFamily="34" charset="0"/>
              </a:rPr>
              <a:t>industry alliances</a:t>
            </a:r>
          </a:p>
        </p:txBody>
      </p:sp>
      <p:sp>
        <p:nvSpPr>
          <p:cNvPr id="24" name="TextBox 10">
            <a:extLst>
              <a:ext uri="{FF2B5EF4-FFF2-40B4-BE49-F238E27FC236}">
                <a16:creationId xmlns:a16="http://schemas.microsoft.com/office/drawing/2014/main" id="{BF6A1123-5E18-437A-BF38-49166F7FB91F}"/>
              </a:ext>
            </a:extLst>
          </p:cNvPr>
          <p:cNvSpPr txBox="1"/>
          <p:nvPr/>
        </p:nvSpPr>
        <p:spPr>
          <a:xfrm>
            <a:off x="3233321" y="4938279"/>
            <a:ext cx="2062088"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32472" fontAlgn="base">
              <a:lnSpc>
                <a:spcPct val="90000"/>
              </a:lnSpc>
              <a:spcBef>
                <a:spcPct val="0"/>
              </a:spcBef>
              <a:spcAft>
                <a:spcPct val="0"/>
              </a:spcAft>
              <a:defRPr/>
            </a:pPr>
            <a:r>
              <a:rPr lang="en-US" spc="120" dirty="0">
                <a:gradFill>
                  <a:gsLst>
                    <a:gs pos="0">
                      <a:srgbClr val="353535"/>
                    </a:gs>
                    <a:gs pos="100000">
                      <a:srgbClr val="353535"/>
                    </a:gs>
                  </a:gsLst>
                  <a:lin ang="5400000" scaled="0"/>
                </a:gradFill>
                <a:latin typeface="Segoe UI Semilight"/>
                <a:cs typeface="Segoe UI" pitchFamily="34" charset="0"/>
              </a:rPr>
              <a:t>Work with government</a:t>
            </a:r>
          </a:p>
        </p:txBody>
      </p:sp>
      <p:grpSp>
        <p:nvGrpSpPr>
          <p:cNvPr id="64" name="Group 63" hidden="1">
            <a:extLst>
              <a:ext uri="{FF2B5EF4-FFF2-40B4-BE49-F238E27FC236}">
                <a16:creationId xmlns:a16="http://schemas.microsoft.com/office/drawing/2014/main" id="{E7684D3C-498B-4EC8-BBD0-7B6A4D505F04}"/>
              </a:ext>
            </a:extLst>
          </p:cNvPr>
          <p:cNvGrpSpPr/>
          <p:nvPr/>
        </p:nvGrpSpPr>
        <p:grpSpPr>
          <a:xfrm>
            <a:off x="4464049" y="673816"/>
            <a:ext cx="3324527" cy="5629960"/>
            <a:chOff x="4464049" y="673816"/>
            <a:chExt cx="3324527" cy="5629960"/>
          </a:xfrm>
        </p:grpSpPr>
        <p:cxnSp>
          <p:nvCxnSpPr>
            <p:cNvPr id="17" name="Cloud On-premise line">
              <a:extLst>
                <a:ext uri="{FF2B5EF4-FFF2-40B4-BE49-F238E27FC236}">
                  <a16:creationId xmlns:a16="http://schemas.microsoft.com/office/drawing/2014/main" id="{6E7A297D-FB3F-4E00-8178-DAFE7FF5661E}"/>
                </a:ext>
              </a:extLst>
            </p:cNvPr>
            <p:cNvCxnSpPr>
              <a:cxnSpLocks/>
            </p:cNvCxnSpPr>
            <p:nvPr/>
          </p:nvCxnSpPr>
          <p:spPr>
            <a:xfrm>
              <a:off x="5262880" y="348879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1" name="Group 60">
              <a:extLst>
                <a:ext uri="{FF2B5EF4-FFF2-40B4-BE49-F238E27FC236}">
                  <a16:creationId xmlns:a16="http://schemas.microsoft.com/office/drawing/2014/main" id="{A9DAF0E5-45E0-4F81-B674-E2016C437657}"/>
                </a:ext>
              </a:extLst>
            </p:cNvPr>
            <p:cNvGrpSpPr/>
            <p:nvPr/>
          </p:nvGrpSpPr>
          <p:grpSpPr>
            <a:xfrm>
              <a:off x="4464049" y="3018518"/>
              <a:ext cx="940556" cy="940556"/>
              <a:chOff x="4464049" y="3018518"/>
              <a:chExt cx="940556" cy="940556"/>
            </a:xfrm>
          </p:grpSpPr>
          <p:sp>
            <p:nvSpPr>
              <p:cNvPr id="6" name="Oval 5">
                <a:extLst>
                  <a:ext uri="{FF2B5EF4-FFF2-40B4-BE49-F238E27FC236}">
                    <a16:creationId xmlns:a16="http://schemas.microsoft.com/office/drawing/2014/main" id="{92476627-7DE5-44D2-BAC0-E7C234B3C430}"/>
                  </a:ext>
                </a:extLst>
              </p:cNvPr>
              <p:cNvSpPr/>
              <p:nvPr/>
            </p:nvSpPr>
            <p:spPr bwMode="auto">
              <a:xfrm>
                <a:off x="4464049" y="3018518"/>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Lock">
                <a:extLst>
                  <a:ext uri="{FF2B5EF4-FFF2-40B4-BE49-F238E27FC236}">
                    <a16:creationId xmlns:a16="http://schemas.microsoft.com/office/drawing/2014/main" id="{904FC615-268A-4829-AF78-B8E320D0194B}"/>
                  </a:ext>
                </a:extLst>
              </p:cNvPr>
              <p:cNvSpPr>
                <a:spLocks noChangeAspect="1" noEditPoints="1"/>
              </p:cNvSpPr>
              <p:nvPr/>
            </p:nvSpPr>
            <p:spPr bwMode="auto">
              <a:xfrm>
                <a:off x="4780424" y="3273693"/>
                <a:ext cx="307808" cy="43020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38" name="Cloud On-premise line">
              <a:extLst>
                <a:ext uri="{FF2B5EF4-FFF2-40B4-BE49-F238E27FC236}">
                  <a16:creationId xmlns:a16="http://schemas.microsoft.com/office/drawing/2014/main" id="{CC0B99BF-8E1C-4A3E-84B4-E88426C63020}"/>
                </a:ext>
              </a:extLst>
            </p:cNvPr>
            <p:cNvCxnSpPr>
              <a:cxnSpLocks/>
            </p:cNvCxnSpPr>
            <p:nvPr/>
          </p:nvCxnSpPr>
          <p:spPr>
            <a:xfrm rot="2700000">
              <a:off x="5854639" y="206016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cxnSp>
          <p:nvCxnSpPr>
            <p:cNvPr id="52" name="Cloud On-premise line">
              <a:extLst>
                <a:ext uri="{FF2B5EF4-FFF2-40B4-BE49-F238E27FC236}">
                  <a16:creationId xmlns:a16="http://schemas.microsoft.com/office/drawing/2014/main" id="{F4C9E0B2-5565-4B96-89A5-D883C8AFF9CA}"/>
                </a:ext>
              </a:extLst>
            </p:cNvPr>
            <p:cNvCxnSpPr>
              <a:cxnSpLocks/>
            </p:cNvCxnSpPr>
            <p:nvPr/>
          </p:nvCxnSpPr>
          <p:spPr>
            <a:xfrm rot="18900000">
              <a:off x="5854639" y="4917426"/>
              <a:ext cx="1933937" cy="0"/>
            </a:xfrm>
            <a:prstGeom prst="line">
              <a:avLst/>
            </a:pr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cxnSp>
        <p:grpSp>
          <p:nvGrpSpPr>
            <p:cNvPr id="62" name="Group 61">
              <a:extLst>
                <a:ext uri="{FF2B5EF4-FFF2-40B4-BE49-F238E27FC236}">
                  <a16:creationId xmlns:a16="http://schemas.microsoft.com/office/drawing/2014/main" id="{FFA37CD2-D7E6-481A-9D70-7AB555D032E0}"/>
                </a:ext>
              </a:extLst>
            </p:cNvPr>
            <p:cNvGrpSpPr/>
            <p:nvPr/>
          </p:nvGrpSpPr>
          <p:grpSpPr>
            <a:xfrm>
              <a:off x="5435257" y="5363220"/>
              <a:ext cx="940556" cy="940556"/>
              <a:chOff x="5435257" y="5363220"/>
              <a:chExt cx="940556" cy="940556"/>
            </a:xfrm>
          </p:grpSpPr>
          <p:sp>
            <p:nvSpPr>
              <p:cNvPr id="54" name="Oval 53">
                <a:extLst>
                  <a:ext uri="{FF2B5EF4-FFF2-40B4-BE49-F238E27FC236}">
                    <a16:creationId xmlns:a16="http://schemas.microsoft.com/office/drawing/2014/main" id="{A070E699-A558-4E14-89D9-03F1655F3C23}"/>
                  </a:ext>
                </a:extLst>
              </p:cNvPr>
              <p:cNvSpPr/>
              <p:nvPr/>
            </p:nvSpPr>
            <p:spPr bwMode="auto">
              <a:xfrm>
                <a:off x="5435257" y="5363220"/>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globe_4">
                <a:extLst>
                  <a:ext uri="{FF2B5EF4-FFF2-40B4-BE49-F238E27FC236}">
                    <a16:creationId xmlns:a16="http://schemas.microsoft.com/office/drawing/2014/main" id="{2DAA9A7B-06AC-48C0-9418-89E59DDA1152}"/>
                  </a:ext>
                </a:extLst>
              </p:cNvPr>
              <p:cNvSpPr>
                <a:spLocks noChangeAspect="1" noEditPoints="1"/>
              </p:cNvSpPr>
              <p:nvPr/>
            </p:nvSpPr>
            <p:spPr bwMode="auto">
              <a:xfrm>
                <a:off x="5723275" y="5650618"/>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B591D28F-D84F-4BF3-BA58-F936D9FE09B7}"/>
                </a:ext>
              </a:extLst>
            </p:cNvPr>
            <p:cNvGrpSpPr/>
            <p:nvPr/>
          </p:nvGrpSpPr>
          <p:grpSpPr>
            <a:xfrm>
              <a:off x="5435257" y="673816"/>
              <a:ext cx="940556" cy="940556"/>
              <a:chOff x="5435257" y="673816"/>
              <a:chExt cx="940556" cy="940556"/>
            </a:xfrm>
          </p:grpSpPr>
          <p:sp>
            <p:nvSpPr>
              <p:cNvPr id="40" name="Oval 39">
                <a:extLst>
                  <a:ext uri="{FF2B5EF4-FFF2-40B4-BE49-F238E27FC236}">
                    <a16:creationId xmlns:a16="http://schemas.microsoft.com/office/drawing/2014/main" id="{585E960D-71C6-438A-A698-515D0FA8E1F5}"/>
                  </a:ext>
                </a:extLst>
              </p:cNvPr>
              <p:cNvSpPr/>
              <p:nvPr/>
            </p:nvSpPr>
            <p:spPr bwMode="auto">
              <a:xfrm>
                <a:off x="5435257" y="673816"/>
                <a:ext cx="940556" cy="9405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Fingerprint_E928">
                <a:extLst>
                  <a:ext uri="{FF2B5EF4-FFF2-40B4-BE49-F238E27FC236}">
                    <a16:creationId xmlns:a16="http://schemas.microsoft.com/office/drawing/2014/main" id="{39179C51-465E-4939-A71F-413BA98CD138}"/>
                  </a:ext>
                </a:extLst>
              </p:cNvPr>
              <p:cNvSpPr>
                <a:spLocks noChangeAspect="1" noEditPoints="1"/>
              </p:cNvSpPr>
              <p:nvPr/>
            </p:nvSpPr>
            <p:spPr bwMode="auto">
              <a:xfrm>
                <a:off x="5769546" y="96121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70" name="Freeform 6">
            <a:extLst>
              <a:ext uri="{FF2B5EF4-FFF2-40B4-BE49-F238E27FC236}">
                <a16:creationId xmlns:a16="http://schemas.microsoft.com/office/drawing/2014/main" id="{8A5A3531-C5F1-43EB-8170-333BF3EC8422}"/>
              </a:ext>
            </a:extLst>
          </p:cNvPr>
          <p:cNvSpPr>
            <a:spLocks/>
          </p:cNvSpPr>
          <p:nvPr/>
        </p:nvSpPr>
        <p:spPr bwMode="auto">
          <a:xfrm>
            <a:off x="6820795" y="1001958"/>
            <a:ext cx="2481595" cy="2479749"/>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1" y="0"/>
                  <a:pt x="671" y="300"/>
                  <a:pt x="671" y="67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Freeform 7">
            <a:extLst>
              <a:ext uri="{FF2B5EF4-FFF2-40B4-BE49-F238E27FC236}">
                <a16:creationId xmlns:a16="http://schemas.microsoft.com/office/drawing/2014/main" id="{BE4D06B8-04A8-41A6-BF3B-8F0249CFE9CA}"/>
              </a:ext>
            </a:extLst>
          </p:cNvPr>
          <p:cNvSpPr>
            <a:spLocks/>
          </p:cNvSpPr>
          <p:nvPr/>
        </p:nvSpPr>
        <p:spPr bwMode="auto">
          <a:xfrm>
            <a:off x="5481288" y="1782895"/>
            <a:ext cx="3514823" cy="966807"/>
          </a:xfrm>
          <a:custGeom>
            <a:avLst/>
            <a:gdLst>
              <a:gd name="T0" fmla="*/ 0 w 950"/>
              <a:gd name="T1" fmla="*/ 262 h 262"/>
              <a:gd name="T2" fmla="*/ 950 w 950"/>
              <a:gd name="T3" fmla="*/ 262 h 262"/>
            </a:gdLst>
            <a:ahLst/>
            <a:cxnLst>
              <a:cxn ang="0">
                <a:pos x="T0" y="T1"/>
              </a:cxn>
              <a:cxn ang="0">
                <a:pos x="T2" y="T3"/>
              </a:cxn>
            </a:cxnLst>
            <a:rect l="0" t="0" r="r" b="b"/>
            <a:pathLst>
              <a:path w="950" h="262">
                <a:moveTo>
                  <a:pt x="0" y="262"/>
                </a:moveTo>
                <a:cubicBezTo>
                  <a:pt x="262" y="0"/>
                  <a:pt x="687" y="0"/>
                  <a:pt x="950" y="262"/>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2" name="Freeform 8">
            <a:extLst>
              <a:ext uri="{FF2B5EF4-FFF2-40B4-BE49-F238E27FC236}">
                <a16:creationId xmlns:a16="http://schemas.microsoft.com/office/drawing/2014/main" id="{FBC94663-6827-41E4-A11E-446974EE6B74}"/>
              </a:ext>
            </a:extLst>
          </p:cNvPr>
          <p:cNvSpPr>
            <a:spLocks/>
          </p:cNvSpPr>
          <p:nvPr/>
        </p:nvSpPr>
        <p:spPr bwMode="auto">
          <a:xfrm>
            <a:off x="5765426" y="2435563"/>
            <a:ext cx="2483439" cy="2483439"/>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1" y="0"/>
                  <a:pt x="671" y="0"/>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TextBox 10">
            <a:extLst>
              <a:ext uri="{FF2B5EF4-FFF2-40B4-BE49-F238E27FC236}">
                <a16:creationId xmlns:a16="http://schemas.microsoft.com/office/drawing/2014/main" id="{C18AF4B7-CD7F-487B-A186-78244E10DE72}"/>
              </a:ext>
            </a:extLst>
          </p:cNvPr>
          <p:cNvSpPr txBox="1"/>
          <p:nvPr/>
        </p:nvSpPr>
        <p:spPr>
          <a:xfrm>
            <a:off x="733583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a:t>
            </a:r>
          </a:p>
        </p:txBody>
      </p:sp>
      <p:sp>
        <p:nvSpPr>
          <p:cNvPr id="43" name="Commitments_EC4D">
            <a:extLst>
              <a:ext uri="{FF2B5EF4-FFF2-40B4-BE49-F238E27FC236}">
                <a16:creationId xmlns:a16="http://schemas.microsoft.com/office/drawing/2014/main" id="{00FFBA9E-73DD-46B2-8820-996FCB2AEED2}"/>
              </a:ext>
            </a:extLst>
          </p:cNvPr>
          <p:cNvSpPr>
            <a:spLocks noChangeAspect="1" noEditPoints="1"/>
          </p:cNvSpPr>
          <p:nvPr/>
        </p:nvSpPr>
        <p:spPr bwMode="auto">
          <a:xfrm>
            <a:off x="8027488" y="2883051"/>
            <a:ext cx="445498" cy="41771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4232183A-EAA7-41B6-94C0-B75605C4A9AC}"/>
              </a:ext>
            </a:extLst>
          </p:cNvPr>
          <p:cNvGrpSpPr/>
          <p:nvPr/>
        </p:nvGrpSpPr>
        <p:grpSpPr>
          <a:xfrm>
            <a:off x="4866656" y="2595949"/>
            <a:ext cx="781282" cy="781282"/>
            <a:chOff x="4866656" y="2595949"/>
            <a:chExt cx="781282" cy="781282"/>
          </a:xfrm>
        </p:grpSpPr>
        <p:sp>
          <p:nvSpPr>
            <p:cNvPr id="80" name="Oval 79">
              <a:extLst>
                <a:ext uri="{FF2B5EF4-FFF2-40B4-BE49-F238E27FC236}">
                  <a16:creationId xmlns:a16="http://schemas.microsoft.com/office/drawing/2014/main" id="{FC31B94E-66AF-4297-A181-EA32C733B3B4}"/>
                </a:ext>
              </a:extLst>
            </p:cNvPr>
            <p:cNvSpPr/>
            <p:nvPr/>
          </p:nvSpPr>
          <p:spPr bwMode="auto">
            <a:xfrm rot="18900000">
              <a:off x="4866656" y="2595949"/>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building_5">
              <a:extLst>
                <a:ext uri="{FF2B5EF4-FFF2-40B4-BE49-F238E27FC236}">
                  <a16:creationId xmlns:a16="http://schemas.microsoft.com/office/drawing/2014/main" id="{046C8DE2-8CFE-4BDD-B5FF-2101BFF3F99B}"/>
                </a:ext>
              </a:extLst>
            </p:cNvPr>
            <p:cNvSpPr>
              <a:spLocks noChangeAspect="1" noEditPoints="1"/>
            </p:cNvSpPr>
            <p:nvPr/>
          </p:nvSpPr>
          <p:spPr bwMode="auto">
            <a:xfrm>
              <a:off x="5088911" y="2803710"/>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E4C6400-E32F-43EB-800E-CEE5FC9B3B67}"/>
              </a:ext>
            </a:extLst>
          </p:cNvPr>
          <p:cNvGrpSpPr/>
          <p:nvPr/>
        </p:nvGrpSpPr>
        <p:grpSpPr>
          <a:xfrm>
            <a:off x="5375678" y="4843104"/>
            <a:ext cx="781282" cy="781282"/>
            <a:chOff x="5375678" y="4843104"/>
            <a:chExt cx="781282" cy="781282"/>
          </a:xfrm>
        </p:grpSpPr>
        <p:sp>
          <p:nvSpPr>
            <p:cNvPr id="83" name="Oval 82">
              <a:extLst>
                <a:ext uri="{FF2B5EF4-FFF2-40B4-BE49-F238E27FC236}">
                  <a16:creationId xmlns:a16="http://schemas.microsoft.com/office/drawing/2014/main" id="{FFBA4499-ED9C-4EF3-A016-6AE3E08B3F36}"/>
                </a:ext>
              </a:extLst>
            </p:cNvPr>
            <p:cNvSpPr/>
            <p:nvPr/>
          </p:nvSpPr>
          <p:spPr bwMode="auto">
            <a:xfrm rot="16200000">
              <a:off x="5375678" y="4843104"/>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building_9">
              <a:extLst>
                <a:ext uri="{FF2B5EF4-FFF2-40B4-BE49-F238E27FC236}">
                  <a16:creationId xmlns:a16="http://schemas.microsoft.com/office/drawing/2014/main" id="{671E612A-9F87-4255-B1CE-76970FA4664F}"/>
                </a:ext>
              </a:extLst>
            </p:cNvPr>
            <p:cNvSpPr>
              <a:spLocks noChangeAspect="1" noEditPoints="1"/>
            </p:cNvSpPr>
            <p:nvPr/>
          </p:nvSpPr>
          <p:spPr bwMode="auto">
            <a:xfrm>
              <a:off x="5586934" y="5050864"/>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1E953821-7574-48B2-A329-9073CC29A11B}"/>
              </a:ext>
            </a:extLst>
          </p:cNvPr>
          <p:cNvGrpSpPr/>
          <p:nvPr/>
        </p:nvGrpSpPr>
        <p:grpSpPr>
          <a:xfrm>
            <a:off x="6102308" y="609860"/>
            <a:ext cx="781282" cy="781282"/>
            <a:chOff x="6102308" y="609860"/>
            <a:chExt cx="781282" cy="781282"/>
          </a:xfrm>
        </p:grpSpPr>
        <p:sp>
          <p:nvSpPr>
            <p:cNvPr id="75" name="Oval 74">
              <a:extLst>
                <a:ext uri="{FF2B5EF4-FFF2-40B4-BE49-F238E27FC236}">
                  <a16:creationId xmlns:a16="http://schemas.microsoft.com/office/drawing/2014/main" id="{65BBA8A0-1871-404F-A9AC-790D573B3174}"/>
                </a:ext>
              </a:extLst>
            </p:cNvPr>
            <p:cNvSpPr/>
            <p:nvPr/>
          </p:nvSpPr>
          <p:spPr bwMode="auto">
            <a:xfrm>
              <a:off x="6102308"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people_12">
              <a:extLst>
                <a:ext uri="{FF2B5EF4-FFF2-40B4-BE49-F238E27FC236}">
                  <a16:creationId xmlns:a16="http://schemas.microsoft.com/office/drawing/2014/main" id="{32FBD496-366D-4CA9-8697-11F585A11A30}"/>
                </a:ext>
              </a:extLst>
            </p:cNvPr>
            <p:cNvSpPr>
              <a:spLocks noChangeAspect="1" noEditPoints="1"/>
            </p:cNvSpPr>
            <p:nvPr/>
          </p:nvSpPr>
          <p:spPr bwMode="auto">
            <a:xfrm>
              <a:off x="6278597" y="81762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4" name="Oval 43">
            <a:extLst>
              <a:ext uri="{FF2B5EF4-FFF2-40B4-BE49-F238E27FC236}">
                <a16:creationId xmlns:a16="http://schemas.microsoft.com/office/drawing/2014/main" id="{7C3DDE92-70E3-401C-A9B6-6A9B59E66C61}"/>
              </a:ext>
            </a:extLst>
          </p:cNvPr>
          <p:cNvSpPr/>
          <p:nvPr/>
        </p:nvSpPr>
        <p:spPr bwMode="auto">
          <a:xfrm>
            <a:off x="-10227435"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TextBox 10">
            <a:extLst>
              <a:ext uri="{FF2B5EF4-FFF2-40B4-BE49-F238E27FC236}">
                <a16:creationId xmlns:a16="http://schemas.microsoft.com/office/drawing/2014/main" id="{58848C0F-54D5-48E5-AB38-A51E434F092F}"/>
              </a:ext>
            </a:extLst>
          </p:cNvPr>
          <p:cNvSpPr txBox="1"/>
          <p:nvPr/>
        </p:nvSpPr>
        <p:spPr>
          <a:xfrm>
            <a:off x="-9601960"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46" name="Oval 45">
            <a:extLst>
              <a:ext uri="{FF2B5EF4-FFF2-40B4-BE49-F238E27FC236}">
                <a16:creationId xmlns:a16="http://schemas.microsoft.com/office/drawing/2014/main" id="{F9ECAFA5-66DC-4B09-A2DD-512ABBCE706B}"/>
              </a:ext>
            </a:extLst>
          </p:cNvPr>
          <p:cNvSpPr/>
          <p:nvPr/>
        </p:nvSpPr>
        <p:spPr bwMode="auto">
          <a:xfrm>
            <a:off x="-14406424"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TextBox 10">
            <a:extLst>
              <a:ext uri="{FF2B5EF4-FFF2-40B4-BE49-F238E27FC236}">
                <a16:creationId xmlns:a16="http://schemas.microsoft.com/office/drawing/2014/main" id="{4FC51068-D1F6-4859-A9D8-63DDF61F39EE}"/>
              </a:ext>
            </a:extLst>
          </p:cNvPr>
          <p:cNvSpPr txBox="1"/>
          <p:nvPr/>
        </p:nvSpPr>
        <p:spPr>
          <a:xfrm>
            <a:off x="-13780949"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Intelligence</a:t>
            </a:r>
          </a:p>
        </p:txBody>
      </p:sp>
      <p:sp>
        <p:nvSpPr>
          <p:cNvPr id="51" name="Intelligence">
            <a:extLst>
              <a:ext uri="{FF2B5EF4-FFF2-40B4-BE49-F238E27FC236}">
                <a16:creationId xmlns:a16="http://schemas.microsoft.com/office/drawing/2014/main" id="{D1E5CD5B-BCA4-45BA-A617-D28F6199D16B}"/>
              </a:ext>
            </a:extLst>
          </p:cNvPr>
          <p:cNvSpPr>
            <a:spLocks noChangeAspect="1" noEditPoints="1"/>
          </p:cNvSpPr>
          <p:nvPr/>
        </p:nvSpPr>
        <p:spPr bwMode="auto">
          <a:xfrm>
            <a:off x="-13096736" y="2871876"/>
            <a:ext cx="460374" cy="44238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3D">
            <a:extLst>
              <a:ext uri="{FF2B5EF4-FFF2-40B4-BE49-F238E27FC236}">
                <a16:creationId xmlns:a16="http://schemas.microsoft.com/office/drawing/2014/main" id="{55B5DF08-C1F9-41F1-90F9-0DE68B028373}"/>
              </a:ext>
            </a:extLst>
          </p:cNvPr>
          <p:cNvSpPr>
            <a:spLocks noChangeAspect="1" noEditPoints="1"/>
          </p:cNvSpPr>
          <p:nvPr/>
        </p:nvSpPr>
        <p:spPr bwMode="auto">
          <a:xfrm>
            <a:off x="-8858589"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custDataLst>
      <p:tags r:id="rId1"/>
    </p:custDataLst>
    <p:extLst>
      <p:ext uri="{BB962C8B-B14F-4D97-AF65-F5344CB8AC3E}">
        <p14:creationId xmlns:p14="http://schemas.microsoft.com/office/powerpoint/2010/main" val="2515737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2.72147E-6 4.44848E-6 L -0.12943 0.00113 " pathEditMode="relative" rAng="0" ptsTypes="AA">
                                      <p:cBhvr>
                                        <p:cTn id="9" dur="750" spd="-100000" fill="hold"/>
                                        <p:tgtEl>
                                          <p:spTgt spid="19"/>
                                        </p:tgtEl>
                                        <p:attrNameLst>
                                          <p:attrName>ppt_x</p:attrName>
                                          <p:attrName>ppt_y</p:attrName>
                                        </p:attrNameLst>
                                      </p:cBhvr>
                                      <p:rCtr x="-6472" y="45"/>
                                    </p:animMotion>
                                  </p:childTnLst>
                                </p:cTn>
                              </p:par>
                              <p:par>
                                <p:cTn id="10" presetID="22" presetClass="entr" presetSubtype="4" fill="hold" grpId="0" nodeType="withEffect">
                                  <p:stCondLst>
                                    <p:cond delay="350"/>
                                  </p:stCondLst>
                                  <p:childTnLst>
                                    <p:set>
                                      <p:cBhvr>
                                        <p:cTn id="11" dur="1" fill="hold">
                                          <p:stCondLst>
                                            <p:cond delay="0"/>
                                          </p:stCondLst>
                                        </p:cTn>
                                        <p:tgtEl>
                                          <p:spTgt spid="70"/>
                                        </p:tgtEl>
                                        <p:attrNameLst>
                                          <p:attrName>style.visibility</p:attrName>
                                        </p:attrNameLst>
                                      </p:cBhvr>
                                      <p:to>
                                        <p:strVal val="visible"/>
                                      </p:to>
                                    </p:set>
                                    <p:animEffect transition="in" filter="wipe(down)">
                                      <p:cBhvr>
                                        <p:cTn id="12" dur="500"/>
                                        <p:tgtEl>
                                          <p:spTgt spid="70"/>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71"/>
                                        </p:tgtEl>
                                        <p:attrNameLst>
                                          <p:attrName>style.visibility</p:attrName>
                                        </p:attrNameLst>
                                      </p:cBhvr>
                                      <p:to>
                                        <p:strVal val="visible"/>
                                      </p:to>
                                    </p:set>
                                    <p:animEffect transition="in" filter="wipe(right)">
                                      <p:cBhvr>
                                        <p:cTn id="18" dur="500"/>
                                        <p:tgtEl>
                                          <p:spTgt spid="71"/>
                                        </p:tgtEl>
                                      </p:cBhvr>
                                    </p:animEffect>
                                  </p:childTnLst>
                                </p:cTn>
                              </p:par>
                              <p:par>
                                <p:cTn id="19" presetID="10" presetClass="entr" presetSubtype="0" fill="hold" grpId="0" nodeType="withEffect">
                                  <p:stCondLst>
                                    <p:cond delay="65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22" presetClass="entr" presetSubtype="2" fill="hold" grpId="0" nodeType="withEffect">
                                  <p:stCondLst>
                                    <p:cond delay="650"/>
                                  </p:stCondLst>
                                  <p:childTnLst>
                                    <p:set>
                                      <p:cBhvr>
                                        <p:cTn id="23" dur="1" fill="hold">
                                          <p:stCondLst>
                                            <p:cond delay="0"/>
                                          </p:stCondLst>
                                        </p:cTn>
                                        <p:tgtEl>
                                          <p:spTgt spid="72"/>
                                        </p:tgtEl>
                                        <p:attrNameLst>
                                          <p:attrName>style.visibility</p:attrName>
                                        </p:attrNameLst>
                                      </p:cBhvr>
                                      <p:to>
                                        <p:strVal val="visible"/>
                                      </p:to>
                                    </p:set>
                                    <p:animEffect transition="in" filter="wipe(right)">
                                      <p:cBhvr>
                                        <p:cTn id="24" dur="500"/>
                                        <p:tgtEl>
                                          <p:spTgt spid="72"/>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 presetClass="entr" presetSubtype="0" fill="hold" nodeType="withEffect">
                                  <p:stCondLst>
                                    <p:cond delay="0"/>
                                  </p:stCondLst>
                                  <p:childTnLst>
                                    <p:set>
                                      <p:cBhvr>
                                        <p:cTn id="29" dur="1" fill="hold">
                                          <p:stCondLst>
                                            <p:cond delay="499"/>
                                          </p:stCondLst>
                                        </p:cTn>
                                        <p:tgtEl>
                                          <p:spTgt spid="18"/>
                                        </p:tgtEl>
                                        <p:attrNameLst>
                                          <p:attrName>style.visibility</p:attrName>
                                        </p:attrNameLst>
                                      </p:cBhvr>
                                      <p:to>
                                        <p:strVal val="visible"/>
                                      </p:to>
                                    </p:set>
                                  </p:childTnLst>
                                </p:cTn>
                              </p:par>
                              <p:par>
                                <p:cTn id="30" presetID="6" presetClass="emph" presetSubtype="0" accel="100000" autoRev="1" fill="hold" nodeType="withEffect">
                                  <p:stCondLst>
                                    <p:cond delay="0"/>
                                  </p:stCondLst>
                                  <p:childTnLst>
                                    <p:animScale>
                                      <p:cBhvr>
                                        <p:cTn id="31" dur="500" fill="hold"/>
                                        <p:tgtEl>
                                          <p:spTgt spid="18"/>
                                        </p:tgtEl>
                                      </p:cBhvr>
                                      <p:by x="0" y="0"/>
                                    </p:animScale>
                                  </p:childTnLst>
                                </p:cTn>
                              </p:par>
                              <p:par>
                                <p:cTn id="32" presetID="1" presetClass="entr" presetSubtype="0" fill="hold" nodeType="withEffect">
                                  <p:stCondLst>
                                    <p:cond delay="150"/>
                                  </p:stCondLst>
                                  <p:childTnLst>
                                    <p:set>
                                      <p:cBhvr>
                                        <p:cTn id="33" dur="1" fill="hold">
                                          <p:stCondLst>
                                            <p:cond delay="499"/>
                                          </p:stCondLst>
                                        </p:cTn>
                                        <p:tgtEl>
                                          <p:spTgt spid="16"/>
                                        </p:tgtEl>
                                        <p:attrNameLst>
                                          <p:attrName>style.visibility</p:attrName>
                                        </p:attrNameLst>
                                      </p:cBhvr>
                                      <p:to>
                                        <p:strVal val="visible"/>
                                      </p:to>
                                    </p:set>
                                  </p:childTnLst>
                                </p:cTn>
                              </p:par>
                              <p:par>
                                <p:cTn id="34" presetID="6" presetClass="emph" presetSubtype="0" accel="100000" autoRev="1" fill="hold" nodeType="withEffect">
                                  <p:stCondLst>
                                    <p:cond delay="150"/>
                                  </p:stCondLst>
                                  <p:childTnLst>
                                    <p:animScale>
                                      <p:cBhvr>
                                        <p:cTn id="35" dur="500" fill="hold"/>
                                        <p:tgtEl>
                                          <p:spTgt spid="16"/>
                                        </p:tgtEl>
                                      </p:cBhvr>
                                      <p:by x="0" y="0"/>
                                    </p:animScale>
                                  </p:childTnLst>
                                </p:cTn>
                              </p:par>
                              <p:par>
                                <p:cTn id="36" presetID="1" presetClass="entr" presetSubtype="0" fill="hold" nodeType="withEffect">
                                  <p:stCondLst>
                                    <p:cond delay="300"/>
                                  </p:stCondLst>
                                  <p:childTnLst>
                                    <p:set>
                                      <p:cBhvr>
                                        <p:cTn id="37" dur="1" fill="hold">
                                          <p:stCondLst>
                                            <p:cond delay="499"/>
                                          </p:stCondLst>
                                        </p:cTn>
                                        <p:tgtEl>
                                          <p:spTgt spid="9"/>
                                        </p:tgtEl>
                                        <p:attrNameLst>
                                          <p:attrName>style.visibility</p:attrName>
                                        </p:attrNameLst>
                                      </p:cBhvr>
                                      <p:to>
                                        <p:strVal val="visible"/>
                                      </p:to>
                                    </p:set>
                                  </p:childTnLst>
                                </p:cTn>
                              </p:par>
                              <p:par>
                                <p:cTn id="38" presetID="6" presetClass="emph" presetSubtype="0" accel="100000" autoRev="1" fill="hold" nodeType="withEffect">
                                  <p:stCondLst>
                                    <p:cond delay="300"/>
                                  </p:stCondLst>
                                  <p:childTnLst>
                                    <p:animScale>
                                      <p:cBhvr>
                                        <p:cTn id="39" dur="500" fill="hold"/>
                                        <p:tgtEl>
                                          <p:spTgt spid="9"/>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2" grpId="0"/>
      <p:bldP spid="23" grpId="0"/>
      <p:bldP spid="24" grpId="0"/>
      <p:bldP spid="70" grpId="0" animBg="1"/>
      <p:bldP spid="71" grpId="0" animBg="1"/>
      <p:bldP spid="7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ABC3-0880-4880-8E5D-81E9877D0103}"/>
              </a:ext>
            </a:extLst>
          </p:cNvPr>
          <p:cNvSpPr>
            <a:spLocks noGrp="1"/>
          </p:cNvSpPr>
          <p:nvPr>
            <p:ph type="title"/>
          </p:nvPr>
        </p:nvSpPr>
        <p:spPr>
          <a:xfrm>
            <a:off x="273455" y="274597"/>
            <a:ext cx="11889564" cy="917575"/>
          </a:xfrm>
        </p:spPr>
        <p:txBody>
          <a:bodyPr/>
          <a:lstStyle/>
          <a:p>
            <a:r>
              <a:rPr lang="en-US" dirty="0"/>
              <a:t>Challenges to defense</a:t>
            </a:r>
          </a:p>
        </p:txBody>
      </p:sp>
      <p:grpSp>
        <p:nvGrpSpPr>
          <p:cNvPr id="26" name="Group 25">
            <a:extLst>
              <a:ext uri="{FF2B5EF4-FFF2-40B4-BE49-F238E27FC236}">
                <a16:creationId xmlns:a16="http://schemas.microsoft.com/office/drawing/2014/main" id="{DBC5E0D6-196F-44A1-84A8-9479DB75C890}"/>
              </a:ext>
            </a:extLst>
          </p:cNvPr>
          <p:cNvGrpSpPr/>
          <p:nvPr/>
        </p:nvGrpSpPr>
        <p:grpSpPr>
          <a:xfrm>
            <a:off x="457200" y="1728038"/>
            <a:ext cx="5572126" cy="781282"/>
            <a:chOff x="457200" y="1728038"/>
            <a:chExt cx="5572126" cy="781282"/>
          </a:xfrm>
        </p:grpSpPr>
        <p:sp>
          <p:nvSpPr>
            <p:cNvPr id="3" name="TextBox 2">
              <a:extLst>
                <a:ext uri="{FF2B5EF4-FFF2-40B4-BE49-F238E27FC236}">
                  <a16:creationId xmlns:a16="http://schemas.microsoft.com/office/drawing/2014/main" id="{7BBAC8A4-81C8-4761-97F6-E990841DBEC6}"/>
                </a:ext>
              </a:extLst>
            </p:cNvPr>
            <p:cNvSpPr txBox="1"/>
            <p:nvPr/>
          </p:nvSpPr>
          <p:spPr>
            <a:xfrm>
              <a:off x="1374398" y="1807664"/>
              <a:ext cx="4654928" cy="646331"/>
            </a:xfrm>
            <a:prstGeom prst="rect">
              <a:avLst/>
            </a:prstGeom>
            <a:noFill/>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latin typeface="+mj-lt"/>
                </a:rPr>
                <a:t>Identity-based attacks </a:t>
              </a:r>
              <a:br>
                <a:rPr lang="en-US" sz="2000" dirty="0">
                  <a:latin typeface="+mj-lt"/>
                </a:rPr>
              </a:br>
              <a:r>
                <a:rPr lang="en-US" sz="2000" dirty="0">
                  <a:latin typeface="+mj-lt"/>
                </a:rPr>
                <a:t>are up 300% this year</a:t>
              </a:r>
            </a:p>
          </p:txBody>
        </p:sp>
        <p:sp>
          <p:nvSpPr>
            <p:cNvPr id="13" name="Oval 12">
              <a:extLst>
                <a:ext uri="{FF2B5EF4-FFF2-40B4-BE49-F238E27FC236}">
                  <a16:creationId xmlns:a16="http://schemas.microsoft.com/office/drawing/2014/main" id="{BEA6CE80-EAB8-4685-923D-ED76A2E7789C}"/>
                </a:ext>
              </a:extLst>
            </p:cNvPr>
            <p:cNvSpPr/>
            <p:nvPr/>
          </p:nvSpPr>
          <p:spPr bwMode="auto">
            <a:xfrm>
              <a:off x="457200" y="1728038"/>
              <a:ext cx="781282" cy="781282"/>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4" name="ContactCard_EEBD">
              <a:extLst>
                <a:ext uri="{FF2B5EF4-FFF2-40B4-BE49-F238E27FC236}">
                  <a16:creationId xmlns:a16="http://schemas.microsoft.com/office/drawing/2014/main" id="{F8561915-8705-408F-96B6-A19BBCDCBD5F}"/>
                </a:ext>
              </a:extLst>
            </p:cNvPr>
            <p:cNvSpPr>
              <a:spLocks noChangeAspect="1" noEditPoints="1"/>
            </p:cNvSpPr>
            <p:nvPr/>
          </p:nvSpPr>
          <p:spPr bwMode="auto">
            <a:xfrm>
              <a:off x="619241" y="1950929"/>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grpSp>
      <p:grpSp>
        <p:nvGrpSpPr>
          <p:cNvPr id="28" name="Group 27">
            <a:extLst>
              <a:ext uri="{FF2B5EF4-FFF2-40B4-BE49-F238E27FC236}">
                <a16:creationId xmlns:a16="http://schemas.microsoft.com/office/drawing/2014/main" id="{E4E1B176-412F-404E-9CC3-A95E9E41199D}"/>
              </a:ext>
            </a:extLst>
          </p:cNvPr>
          <p:cNvGrpSpPr/>
          <p:nvPr/>
        </p:nvGrpSpPr>
        <p:grpSpPr>
          <a:xfrm>
            <a:off x="457200" y="3038864"/>
            <a:ext cx="5572124" cy="781282"/>
            <a:chOff x="457200" y="3038864"/>
            <a:chExt cx="5572124" cy="781282"/>
          </a:xfrm>
        </p:grpSpPr>
        <p:sp>
          <p:nvSpPr>
            <p:cNvPr id="9" name="TextBox 8">
              <a:extLst>
                <a:ext uri="{FF2B5EF4-FFF2-40B4-BE49-F238E27FC236}">
                  <a16:creationId xmlns:a16="http://schemas.microsoft.com/office/drawing/2014/main" id="{5BCFBDEB-34EC-4F56-B12B-98AB18709408}"/>
                </a:ext>
              </a:extLst>
            </p:cNvPr>
            <p:cNvSpPr txBox="1"/>
            <p:nvPr/>
          </p:nvSpPr>
          <p:spPr>
            <a:xfrm>
              <a:off x="1374397" y="3118490"/>
              <a:ext cx="4654927" cy="646331"/>
            </a:xfrm>
            <a:prstGeom prst="rect">
              <a:avLst/>
            </a:prstGeom>
            <a:noFill/>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latin typeface="+mj-lt"/>
                </a:rPr>
                <a:t>Information is your </a:t>
              </a:r>
              <a:br>
                <a:rPr lang="en-US" sz="2000" dirty="0">
                  <a:latin typeface="+mj-lt"/>
                </a:rPr>
              </a:br>
              <a:r>
                <a:rPr lang="en-US" sz="2000" dirty="0">
                  <a:latin typeface="+mj-lt"/>
                </a:rPr>
                <a:t>most attractive target</a:t>
              </a:r>
            </a:p>
          </p:txBody>
        </p:sp>
        <p:sp>
          <p:nvSpPr>
            <p:cNvPr id="19" name="Oval 18">
              <a:extLst>
                <a:ext uri="{FF2B5EF4-FFF2-40B4-BE49-F238E27FC236}">
                  <a16:creationId xmlns:a16="http://schemas.microsoft.com/office/drawing/2014/main" id="{B70BBE07-1846-4351-B843-5D35870B468E}"/>
                </a:ext>
              </a:extLst>
            </p:cNvPr>
            <p:cNvSpPr/>
            <p:nvPr/>
          </p:nvSpPr>
          <p:spPr bwMode="auto">
            <a:xfrm rot="3422427">
              <a:off x="457200" y="3038864"/>
              <a:ext cx="781282" cy="781282"/>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20" name="document_6">
              <a:extLst>
                <a:ext uri="{FF2B5EF4-FFF2-40B4-BE49-F238E27FC236}">
                  <a16:creationId xmlns:a16="http://schemas.microsoft.com/office/drawing/2014/main" id="{8DF7DF2B-28E4-4F94-ABBC-DF380E12DADC}"/>
                </a:ext>
              </a:extLst>
            </p:cNvPr>
            <p:cNvSpPr>
              <a:spLocks noChangeAspect="1" noEditPoints="1"/>
            </p:cNvSpPr>
            <p:nvPr/>
          </p:nvSpPr>
          <p:spPr bwMode="auto">
            <a:xfrm>
              <a:off x="701537" y="3246625"/>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latin typeface="Segoe UI"/>
              </a:endParaRPr>
            </a:p>
          </p:txBody>
        </p:sp>
      </p:grpSp>
      <p:grpSp>
        <p:nvGrpSpPr>
          <p:cNvPr id="43" name="Group 42">
            <a:extLst>
              <a:ext uri="{FF2B5EF4-FFF2-40B4-BE49-F238E27FC236}">
                <a16:creationId xmlns:a16="http://schemas.microsoft.com/office/drawing/2014/main" id="{A6081A05-D358-4B1D-8D01-59F4A0FA4C7E}"/>
              </a:ext>
            </a:extLst>
          </p:cNvPr>
          <p:cNvGrpSpPr/>
          <p:nvPr/>
        </p:nvGrpSpPr>
        <p:grpSpPr>
          <a:xfrm>
            <a:off x="457200" y="4349690"/>
            <a:ext cx="5572126" cy="781282"/>
            <a:chOff x="457200" y="4349690"/>
            <a:chExt cx="5572126" cy="781282"/>
          </a:xfrm>
        </p:grpSpPr>
        <p:sp>
          <p:nvSpPr>
            <p:cNvPr id="16" name="Oval 15">
              <a:extLst>
                <a:ext uri="{FF2B5EF4-FFF2-40B4-BE49-F238E27FC236}">
                  <a16:creationId xmlns:a16="http://schemas.microsoft.com/office/drawing/2014/main" id="{1651616B-DB52-4652-9D2D-A9AD9FF24768}"/>
                </a:ext>
              </a:extLst>
            </p:cNvPr>
            <p:cNvSpPr/>
            <p:nvPr/>
          </p:nvSpPr>
          <p:spPr bwMode="auto">
            <a:xfrm rot="1643308">
              <a:off x="457200" y="4349690"/>
              <a:ext cx="781282" cy="781282"/>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grpSp>
          <p:nvGrpSpPr>
            <p:cNvPr id="41" name="Group 40">
              <a:extLst>
                <a:ext uri="{FF2B5EF4-FFF2-40B4-BE49-F238E27FC236}">
                  <a16:creationId xmlns:a16="http://schemas.microsoft.com/office/drawing/2014/main" id="{8900781F-A4A8-4378-A20A-719A3881B711}"/>
                </a:ext>
              </a:extLst>
            </p:cNvPr>
            <p:cNvGrpSpPr/>
            <p:nvPr/>
          </p:nvGrpSpPr>
          <p:grpSpPr>
            <a:xfrm>
              <a:off x="676069" y="4429316"/>
              <a:ext cx="5353257" cy="646331"/>
              <a:chOff x="676069" y="4429316"/>
              <a:chExt cx="5353257" cy="646331"/>
            </a:xfrm>
          </p:grpSpPr>
          <p:sp>
            <p:nvSpPr>
              <p:cNvPr id="6" name="TextBox 5">
                <a:extLst>
                  <a:ext uri="{FF2B5EF4-FFF2-40B4-BE49-F238E27FC236}">
                    <a16:creationId xmlns:a16="http://schemas.microsoft.com/office/drawing/2014/main" id="{510B7872-03B1-421A-A412-8364C8D7C36F}"/>
                  </a:ext>
                </a:extLst>
              </p:cNvPr>
              <p:cNvSpPr txBox="1"/>
              <p:nvPr/>
            </p:nvSpPr>
            <p:spPr>
              <a:xfrm>
                <a:off x="1374397" y="4429316"/>
                <a:ext cx="4654929" cy="646331"/>
              </a:xfrm>
              <a:prstGeom prst="rect">
                <a:avLst/>
              </a:prstGeom>
              <a:noFill/>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latin typeface="+mj-lt"/>
                  </a:rPr>
                  <a:t>96% of malware is </a:t>
                </a:r>
                <a:br>
                  <a:rPr lang="en-US" sz="2000" dirty="0">
                    <a:latin typeface="+mj-lt"/>
                  </a:rPr>
                </a:br>
                <a:r>
                  <a:rPr lang="en-US" sz="2000" dirty="0">
                    <a:latin typeface="+mj-lt"/>
                  </a:rPr>
                  <a:t>automated polymorphic</a:t>
                </a:r>
              </a:p>
            </p:txBody>
          </p:sp>
          <p:sp>
            <p:nvSpPr>
              <p:cNvPr id="17" name="Shield_EA18">
                <a:extLst>
                  <a:ext uri="{FF2B5EF4-FFF2-40B4-BE49-F238E27FC236}">
                    <a16:creationId xmlns:a16="http://schemas.microsoft.com/office/drawing/2014/main" id="{C6793AE0-D6B5-490D-953B-3A6B35CB2326}"/>
                  </a:ext>
                </a:extLst>
              </p:cNvPr>
              <p:cNvSpPr>
                <a:spLocks noChangeAspect="1"/>
              </p:cNvSpPr>
              <p:nvPr/>
            </p:nvSpPr>
            <p:spPr bwMode="auto">
              <a:xfrm>
                <a:off x="676069" y="4557451"/>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grpSp>
      </p:grpSp>
      <p:sp>
        <p:nvSpPr>
          <p:cNvPr id="25" name="Freeform: Shape 24">
            <a:extLst>
              <a:ext uri="{FF2B5EF4-FFF2-40B4-BE49-F238E27FC236}">
                <a16:creationId xmlns:a16="http://schemas.microsoft.com/office/drawing/2014/main" id="{D17B6DA4-9CD3-47DF-9498-384B5BACB343}"/>
              </a:ext>
            </a:extLst>
          </p:cNvPr>
          <p:cNvSpPr/>
          <p:nvPr/>
        </p:nvSpPr>
        <p:spPr bwMode="auto">
          <a:xfrm>
            <a:off x="1539737" y="2781300"/>
            <a:ext cx="10424160"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3276FEEE-D64A-4CD9-92E4-9D03EC590850}"/>
              </a:ext>
            </a:extLst>
          </p:cNvPr>
          <p:cNvSpPr/>
          <p:nvPr/>
        </p:nvSpPr>
        <p:spPr bwMode="auto">
          <a:xfrm>
            <a:off x="1539737" y="4095750"/>
            <a:ext cx="10424160"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26137521-9E3C-42DA-9C2A-17F749229E2F}"/>
              </a:ext>
            </a:extLst>
          </p:cNvPr>
          <p:cNvSpPr/>
          <p:nvPr/>
        </p:nvSpPr>
        <p:spPr bwMode="auto">
          <a:xfrm>
            <a:off x="1539737" y="5407893"/>
            <a:ext cx="10424160"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D6EEA-44A0-4A9D-8C55-89253A37BC84}"/>
              </a:ext>
            </a:extLst>
          </p:cNvPr>
          <p:cNvGrpSpPr/>
          <p:nvPr/>
        </p:nvGrpSpPr>
        <p:grpSpPr>
          <a:xfrm>
            <a:off x="457200" y="5660515"/>
            <a:ext cx="5572126" cy="781282"/>
            <a:chOff x="457200" y="5660515"/>
            <a:chExt cx="5572126" cy="781282"/>
          </a:xfrm>
        </p:grpSpPr>
        <p:sp>
          <p:nvSpPr>
            <p:cNvPr id="22" name="Oval 21">
              <a:extLst>
                <a:ext uri="{FF2B5EF4-FFF2-40B4-BE49-F238E27FC236}">
                  <a16:creationId xmlns:a16="http://schemas.microsoft.com/office/drawing/2014/main" id="{14A661DC-7410-4E99-9635-5AAEB7A33DF5}"/>
                </a:ext>
              </a:extLst>
            </p:cNvPr>
            <p:cNvSpPr/>
            <p:nvPr/>
          </p:nvSpPr>
          <p:spPr bwMode="auto">
            <a:xfrm rot="5400000">
              <a:off x="457200" y="5660515"/>
              <a:ext cx="781282" cy="781282"/>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24" name="TextBox 23">
              <a:extLst>
                <a:ext uri="{FF2B5EF4-FFF2-40B4-BE49-F238E27FC236}">
                  <a16:creationId xmlns:a16="http://schemas.microsoft.com/office/drawing/2014/main" id="{3550A1C2-491F-44F5-89AC-2BEB999B5AE8}"/>
                </a:ext>
              </a:extLst>
            </p:cNvPr>
            <p:cNvSpPr txBox="1"/>
            <p:nvPr/>
          </p:nvSpPr>
          <p:spPr>
            <a:xfrm>
              <a:off x="1374398" y="5740140"/>
              <a:ext cx="4654928" cy="646331"/>
            </a:xfrm>
            <a:prstGeom prst="rect">
              <a:avLst/>
            </a:prstGeom>
            <a:noFill/>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latin typeface="+mj-lt"/>
                </a:rPr>
                <a:t>Most enterprises report using </a:t>
              </a:r>
              <a:br>
                <a:rPr lang="en-US" sz="2000" dirty="0">
                  <a:latin typeface="+mj-lt"/>
                </a:rPr>
              </a:br>
              <a:r>
                <a:rPr lang="en-US" sz="2000" dirty="0">
                  <a:latin typeface="+mj-lt"/>
                </a:rPr>
                <a:t>more than 60 security solutions</a:t>
              </a:r>
            </a:p>
          </p:txBody>
        </p:sp>
        <p:sp>
          <p:nvSpPr>
            <p:cNvPr id="12" name="Freeform 5">
              <a:extLst>
                <a:ext uri="{FF2B5EF4-FFF2-40B4-BE49-F238E27FC236}">
                  <a16:creationId xmlns:a16="http://schemas.microsoft.com/office/drawing/2014/main" id="{0BB22EDA-E364-460C-8A33-C112EE37BE29}"/>
                </a:ext>
              </a:extLst>
            </p:cNvPr>
            <p:cNvSpPr>
              <a:spLocks noEditPoints="1"/>
            </p:cNvSpPr>
            <p:nvPr/>
          </p:nvSpPr>
          <p:spPr bwMode="auto">
            <a:xfrm>
              <a:off x="698044" y="5841173"/>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114112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nodeType="withEffect">
                                  <p:stCondLst>
                                    <p:cond delay="0"/>
                                  </p:stCondLst>
                                  <p:childTnLst>
                                    <p:animMotion origin="layout" path="M 3.68394E-6 4.08534E-6 L 3.68394E-6 0.02156 " pathEditMode="relative" rAng="0" ptsTypes="AA">
                                      <p:cBhvr>
                                        <p:cTn id="9" dur="750" spd="-100000" fill="hold"/>
                                        <p:tgtEl>
                                          <p:spTgt spid="26"/>
                                        </p:tgtEl>
                                        <p:attrNameLst>
                                          <p:attrName>ppt_x</p:attrName>
                                          <p:attrName>ppt_y</p:attrName>
                                        </p:attrNameLst>
                                      </p:cBhvr>
                                      <p:rCtr x="0" y="1067"/>
                                    </p:animMotion>
                                  </p:childTnLst>
                                </p:cTn>
                              </p:par>
                              <p:par>
                                <p:cTn id="10" presetID="22" presetClass="entr" presetSubtype="8" fill="hold" grpId="0" nodeType="withEffect">
                                  <p:stCondLst>
                                    <p:cond delay="10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10" presetClass="entr" presetSubtype="0" fill="hold" nodeType="withEffect">
                                  <p:stCondLst>
                                    <p:cond delay="1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nodeType="withEffect">
                                  <p:stCondLst>
                                    <p:cond delay="100"/>
                                  </p:stCondLst>
                                  <p:childTnLst>
                                    <p:animMotion origin="layout" path="M 3.68394E-6 -5.81026E-7 L 3.68394E-6 0.02156 " pathEditMode="relative" rAng="0" ptsTypes="AA">
                                      <p:cBhvr>
                                        <p:cTn id="17" dur="750" spd="-100000" fill="hold"/>
                                        <p:tgtEl>
                                          <p:spTgt spid="28"/>
                                        </p:tgtEl>
                                        <p:attrNameLst>
                                          <p:attrName>ppt_x</p:attrName>
                                          <p:attrName>ppt_y</p:attrName>
                                        </p:attrNameLst>
                                      </p:cBhvr>
                                      <p:rCtr x="0" y="1067"/>
                                    </p:animMotion>
                                  </p:childTnLst>
                                </p:cTn>
                              </p:par>
                              <p:par>
                                <p:cTn id="18" presetID="22" presetClass="entr" presetSubtype="8" fill="hold" grpId="0" nodeType="withEffect">
                                  <p:stCondLst>
                                    <p:cond delay="20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par>
                                <p:cTn id="21" presetID="10" presetClass="entr" presetSubtype="0" fill="hold" nodeType="withEffect">
                                  <p:stCondLst>
                                    <p:cond delay="20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42" presetClass="path" presetSubtype="0" decel="100000" fill="hold" nodeType="withEffect">
                                  <p:stCondLst>
                                    <p:cond delay="200"/>
                                  </p:stCondLst>
                                  <p:childTnLst>
                                    <p:animMotion origin="layout" path="M 3.68394E-6 -2.21062E-6 L 3.68394E-6 0.02156 " pathEditMode="relative" rAng="0" ptsTypes="AA">
                                      <p:cBhvr>
                                        <p:cTn id="25" dur="750" spd="-100000" fill="hold"/>
                                        <p:tgtEl>
                                          <p:spTgt spid="43"/>
                                        </p:tgtEl>
                                        <p:attrNameLst>
                                          <p:attrName>ppt_x</p:attrName>
                                          <p:attrName>ppt_y</p:attrName>
                                        </p:attrNameLst>
                                      </p:cBhvr>
                                      <p:rCtr x="0" y="1067"/>
                                    </p:animMotion>
                                  </p:childTnLst>
                                </p:cTn>
                              </p:par>
                              <p:par>
                                <p:cTn id="26" presetID="22" presetClass="entr" presetSubtype="8" fill="hold" grpId="0" nodeType="withEffect">
                                  <p:stCondLst>
                                    <p:cond delay="30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500"/>
                                        <p:tgtEl>
                                          <p:spTgt spid="40"/>
                                        </p:tgtEl>
                                      </p:cBhvr>
                                    </p:animEffect>
                                  </p:childTnLst>
                                </p:cTn>
                              </p:par>
                              <p:par>
                                <p:cTn id="29" presetID="10" presetClass="entr" presetSubtype="0" fill="hold"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42" presetClass="path" presetSubtype="0" decel="100000" fill="hold" nodeType="withEffect">
                                  <p:stCondLst>
                                    <p:cond delay="300"/>
                                  </p:stCondLst>
                                  <p:childTnLst>
                                    <p:animMotion origin="layout" path="M 3.68394E-6 -3.84022E-6 L 3.68394E-6 0.02157 " pathEditMode="relative" rAng="0" ptsTypes="AA">
                                      <p:cBhvr>
                                        <p:cTn id="33" dur="750" spd="-100000" fill="hold"/>
                                        <p:tgtEl>
                                          <p:spTgt spid="15"/>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9" grpId="0" animBg="1"/>
      <p:bldP spid="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D8CB88-A671-4794-A712-74A49D541DD1}"/>
              </a:ext>
            </a:extLst>
          </p:cNvPr>
          <p:cNvPicPr>
            <a:picLocks noChangeAspect="1"/>
          </p:cNvPicPr>
          <p:nvPr/>
        </p:nvPicPr>
        <p:blipFill rotWithShape="1">
          <a:blip r:embed="rId4"/>
          <a:srcRect l="4719" t="3606" r="45414" b="12099"/>
          <a:stretch/>
        </p:blipFill>
        <p:spPr>
          <a:xfrm>
            <a:off x="6261759" y="-12433"/>
            <a:ext cx="6227820" cy="7006958"/>
          </a:xfrm>
          <a:prstGeom prst="rect">
            <a:avLst/>
          </a:prstGeom>
        </p:spPr>
      </p:pic>
      <p:sp>
        <p:nvSpPr>
          <p:cNvPr id="2" name="Title 1">
            <a:extLst>
              <a:ext uri="{FF2B5EF4-FFF2-40B4-BE49-F238E27FC236}">
                <a16:creationId xmlns:a16="http://schemas.microsoft.com/office/drawing/2014/main" id="{67A040F2-5467-4551-BA13-A5CA2CB251DB}"/>
              </a:ext>
            </a:extLst>
          </p:cNvPr>
          <p:cNvSpPr>
            <a:spLocks noGrp="1"/>
          </p:cNvSpPr>
          <p:nvPr>
            <p:ph type="title"/>
          </p:nvPr>
        </p:nvSpPr>
        <p:spPr>
          <a:xfrm>
            <a:off x="274639" y="295274"/>
            <a:ext cx="5618161" cy="1351035"/>
          </a:xfrm>
        </p:spPr>
        <p:txBody>
          <a:bodyPr/>
          <a:lstStyle/>
          <a:p>
            <a:pPr marL="38100" indent="-38100"/>
            <a:r>
              <a:rPr lang="en-US" dirty="0"/>
              <a:t>Device protection</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Microsoft + Intel</a:t>
            </a:r>
            <a:r>
              <a:rPr lang="en-US" sz="2000" spc="100" baseline="300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a:t>
            </a: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 baking security </a:t>
            </a:r>
            <a:b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deeper in the stack</a:t>
            </a:r>
          </a:p>
        </p:txBody>
      </p:sp>
      <p:sp>
        <p:nvSpPr>
          <p:cNvPr id="24" name="TextBox 23">
            <a:extLst>
              <a:ext uri="{FF2B5EF4-FFF2-40B4-BE49-F238E27FC236}">
                <a16:creationId xmlns:a16="http://schemas.microsoft.com/office/drawing/2014/main" id="{4C58108A-C25A-4B9F-BE02-837F71FC8E28}"/>
              </a:ext>
            </a:extLst>
          </p:cNvPr>
          <p:cNvSpPr txBox="1"/>
          <p:nvPr/>
        </p:nvSpPr>
        <p:spPr>
          <a:xfrm>
            <a:off x="274639" y="1646309"/>
            <a:ext cx="5927137" cy="4331955"/>
          </a:xfrm>
          <a:prstGeom prst="rect">
            <a:avLst/>
          </a:prstGeom>
          <a:noFill/>
        </p:spPr>
        <p:txBody>
          <a:bodyPr wrap="square" lIns="182880" tIns="146304" rIns="182880" bIns="146304" rtlCol="0">
            <a:spAutoFit/>
          </a:bodyPr>
          <a:lstStyle>
            <a:defPPr>
              <a:defRPr lang="en-US"/>
            </a:defPPr>
            <a:lvl1pPr defTabSz="914224">
              <a:lnSpc>
                <a:spcPct val="90000"/>
              </a:lnSpc>
              <a:spcBef>
                <a:spcPts val="1200"/>
              </a:spcBef>
              <a:spcAft>
                <a:spcPts val="1200"/>
              </a:spcAft>
              <a:defRPr sz="2400" spc="7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spcBef>
                <a:spcPts val="300"/>
              </a:spcBef>
              <a:spcAft>
                <a:spcPts val="0"/>
              </a:spcAft>
            </a:pPr>
            <a:r>
              <a:rPr lang="en-US" dirty="0">
                <a:gradFill>
                  <a:gsLst>
                    <a:gs pos="1250">
                      <a:srgbClr val="505050"/>
                    </a:gs>
                    <a:gs pos="100000">
                      <a:srgbClr val="505050"/>
                    </a:gs>
                  </a:gsLst>
                  <a:lin ang="5400000" scaled="0"/>
                </a:gradFill>
              </a:rPr>
              <a:t>Software layer</a:t>
            </a:r>
          </a:p>
          <a:p>
            <a:pPr lvl="0" defTabSz="914314">
              <a:spcBef>
                <a:spcPts val="300"/>
              </a:spcBef>
              <a:spcAft>
                <a:spcPts val="300"/>
              </a:spcAft>
              <a:defRPr/>
            </a:pPr>
            <a:r>
              <a:rPr lang="en-US" sz="1400" spc="0" dirty="0">
                <a:gradFill>
                  <a:gsLst>
                    <a:gs pos="0">
                      <a:schemeClr val="tx1"/>
                    </a:gs>
                    <a:gs pos="100000">
                      <a:schemeClr val="tx1"/>
                    </a:gs>
                  </a:gsLst>
                  <a:lin ang="5400000" scaled="1"/>
                </a:gradFill>
                <a:latin typeface="Segoe UI"/>
              </a:rPr>
              <a:t>Rapid innovation and easily serviceable</a:t>
            </a:r>
          </a:p>
          <a:p>
            <a:pPr lvl="0" defTabSz="914314">
              <a:spcBef>
                <a:spcPts val="300"/>
              </a:spcBef>
              <a:spcAft>
                <a:spcPts val="300"/>
              </a:spcAft>
              <a:defRPr/>
            </a:pPr>
            <a:r>
              <a:rPr lang="en-US" sz="1400" spc="0" dirty="0">
                <a:gradFill>
                  <a:gsLst>
                    <a:gs pos="0">
                      <a:schemeClr val="tx1"/>
                    </a:gs>
                    <a:gs pos="100000">
                      <a:schemeClr val="tx1"/>
                    </a:gs>
                  </a:gsLst>
                  <a:lin ang="5400000" scaled="1"/>
                </a:gradFill>
                <a:latin typeface="Segoe UI"/>
              </a:rPr>
              <a:t>Includes a broader surface area of attack</a:t>
            </a:r>
          </a:p>
          <a:p>
            <a:pPr lvl="0" defTabSz="914314">
              <a:spcBef>
                <a:spcPts val="300"/>
              </a:spcBef>
              <a:defRPr/>
            </a:pPr>
            <a:r>
              <a:rPr lang="en-US" sz="1400" spc="0" dirty="0">
                <a:gradFill>
                  <a:gsLst>
                    <a:gs pos="0">
                      <a:schemeClr val="tx1"/>
                    </a:gs>
                    <a:gs pos="100000">
                      <a:schemeClr val="tx1"/>
                    </a:gs>
                  </a:gsLst>
                  <a:lin ang="5400000" scaled="1"/>
                </a:gradFill>
                <a:latin typeface="Segoe UI"/>
              </a:rPr>
              <a:t>If defenses fail the entire operating system can be compromised</a:t>
            </a:r>
            <a:endParaRPr lang="en-US" sz="2000" dirty="0">
              <a:gradFill>
                <a:gsLst>
                  <a:gs pos="1250">
                    <a:srgbClr val="505050"/>
                  </a:gs>
                  <a:gs pos="100000">
                    <a:srgbClr val="505050"/>
                  </a:gs>
                </a:gsLst>
                <a:lin ang="5400000" scaled="0"/>
              </a:gradFill>
            </a:endParaRPr>
          </a:p>
          <a:p>
            <a:pPr lvl="0">
              <a:spcBef>
                <a:spcPts val="300"/>
              </a:spcBef>
              <a:spcAft>
                <a:spcPts val="0"/>
              </a:spcAft>
            </a:pPr>
            <a:r>
              <a:rPr lang="en-US" dirty="0">
                <a:gradFill>
                  <a:gsLst>
                    <a:gs pos="1250">
                      <a:srgbClr val="505050"/>
                    </a:gs>
                    <a:gs pos="100000">
                      <a:srgbClr val="505050"/>
                    </a:gs>
                  </a:gsLst>
                  <a:lin ang="5400000" scaled="0"/>
                </a:gradFill>
              </a:rPr>
              <a:t>Firmware layer and hardware </a:t>
            </a:r>
            <a:br>
              <a:rPr lang="en-US" dirty="0">
                <a:gradFill>
                  <a:gsLst>
                    <a:gs pos="1250">
                      <a:srgbClr val="505050"/>
                    </a:gs>
                    <a:gs pos="100000">
                      <a:srgbClr val="505050"/>
                    </a:gs>
                  </a:gsLst>
                  <a:lin ang="5400000" scaled="0"/>
                </a:gradFill>
              </a:rPr>
            </a:br>
            <a:r>
              <a:rPr lang="en-US" dirty="0">
                <a:gradFill>
                  <a:gsLst>
                    <a:gs pos="1250">
                      <a:srgbClr val="505050"/>
                    </a:gs>
                    <a:gs pos="100000">
                      <a:srgbClr val="505050"/>
                    </a:gs>
                  </a:gsLst>
                  <a:lin ang="5400000" scaled="0"/>
                </a:gradFill>
              </a:rPr>
              <a:t>based isolation</a:t>
            </a:r>
          </a:p>
          <a:p>
            <a:pPr defTabSz="914314">
              <a:spcBef>
                <a:spcPts val="300"/>
              </a:spcBef>
              <a:spcAft>
                <a:spcPts val="300"/>
              </a:spcAft>
              <a:defRPr/>
            </a:pPr>
            <a:r>
              <a:rPr lang="en-US" sz="1400" spc="0" dirty="0">
                <a:gradFill>
                  <a:gsLst>
                    <a:gs pos="0">
                      <a:schemeClr val="tx1"/>
                    </a:gs>
                    <a:gs pos="100000">
                      <a:schemeClr val="tx1"/>
                    </a:gs>
                  </a:gsLst>
                  <a:lin ang="5400000" scaled="1"/>
                </a:gradFill>
                <a:latin typeface="Segoe UI"/>
              </a:rPr>
              <a:t>Greatly reduced surface areas of attack</a:t>
            </a:r>
          </a:p>
          <a:p>
            <a:pPr defTabSz="914314">
              <a:spcBef>
                <a:spcPts val="300"/>
              </a:spcBef>
              <a:spcAft>
                <a:spcPts val="300"/>
              </a:spcAft>
              <a:defRPr/>
            </a:pPr>
            <a:r>
              <a:rPr lang="en-US" sz="1400" spc="0" dirty="0">
                <a:gradFill>
                  <a:gsLst>
                    <a:gs pos="0">
                      <a:schemeClr val="tx1"/>
                    </a:gs>
                    <a:gs pos="100000">
                      <a:schemeClr val="tx1"/>
                    </a:gs>
                  </a:gsLst>
                  <a:lin ang="5400000" scaled="1"/>
                </a:gradFill>
                <a:latin typeface="Segoe UI"/>
              </a:rPr>
              <a:t>Integrity can more easily be monitored and validated </a:t>
            </a:r>
          </a:p>
          <a:p>
            <a:pPr defTabSz="914314">
              <a:spcBef>
                <a:spcPts val="300"/>
              </a:spcBef>
              <a:defRPr/>
            </a:pPr>
            <a:r>
              <a:rPr lang="en-US" sz="1400" spc="0" dirty="0">
                <a:gradFill>
                  <a:gsLst>
                    <a:gs pos="0">
                      <a:schemeClr val="tx1"/>
                    </a:gs>
                    <a:gs pos="100000">
                      <a:schemeClr val="tx1"/>
                    </a:gs>
                  </a:gsLst>
                  <a:lin ang="5400000" scaled="1"/>
                </a:gradFill>
                <a:latin typeface="Segoe UI"/>
              </a:rPr>
              <a:t>Resistant to attack even when operating system defenses fail</a:t>
            </a:r>
          </a:p>
          <a:p>
            <a:pPr lvl="0">
              <a:spcBef>
                <a:spcPts val="300"/>
              </a:spcBef>
              <a:spcAft>
                <a:spcPts val="0"/>
              </a:spcAft>
            </a:pPr>
            <a:r>
              <a:rPr lang="en-US" dirty="0">
                <a:gradFill>
                  <a:gsLst>
                    <a:gs pos="1250">
                      <a:srgbClr val="505050"/>
                    </a:gs>
                    <a:gs pos="100000">
                      <a:srgbClr val="505050"/>
                    </a:gs>
                  </a:gsLst>
                  <a:lin ang="5400000" scaled="0"/>
                </a:gradFill>
              </a:rPr>
              <a:t>Silicon layer</a:t>
            </a:r>
          </a:p>
          <a:p>
            <a:pPr defTabSz="914314">
              <a:spcBef>
                <a:spcPts val="300"/>
              </a:spcBef>
              <a:spcAft>
                <a:spcPts val="300"/>
              </a:spcAft>
              <a:defRPr/>
            </a:pPr>
            <a:r>
              <a:rPr lang="en-US" sz="1400" spc="0" dirty="0">
                <a:gradFill>
                  <a:gsLst>
                    <a:gs pos="0">
                      <a:schemeClr val="tx1"/>
                    </a:gs>
                    <a:gs pos="100000">
                      <a:schemeClr val="tx1"/>
                    </a:gs>
                  </a:gsLst>
                  <a:lin ang="5400000" scaled="1"/>
                </a:gradFill>
                <a:latin typeface="Segoe UI"/>
              </a:rPr>
              <a:t>Greatly reduced surface areas of attack</a:t>
            </a:r>
          </a:p>
          <a:p>
            <a:pPr defTabSz="914314">
              <a:spcBef>
                <a:spcPts val="300"/>
              </a:spcBef>
              <a:spcAft>
                <a:spcPts val="300"/>
              </a:spcAft>
              <a:defRPr/>
            </a:pPr>
            <a:r>
              <a:rPr lang="en-US" sz="1400" spc="0" dirty="0">
                <a:gradFill>
                  <a:gsLst>
                    <a:gs pos="0">
                      <a:schemeClr val="tx1"/>
                    </a:gs>
                    <a:gs pos="100000">
                      <a:schemeClr val="tx1"/>
                    </a:gs>
                  </a:gsLst>
                  <a:lin ang="5400000" scaled="1"/>
                </a:gradFill>
                <a:latin typeface="Segoe UI"/>
              </a:rPr>
              <a:t>Physical hardware implementation makes tampering extremely difficult  </a:t>
            </a:r>
          </a:p>
          <a:p>
            <a:pPr defTabSz="914314">
              <a:spcBef>
                <a:spcPts val="300"/>
              </a:spcBef>
              <a:spcAft>
                <a:spcPts val="588"/>
              </a:spcAft>
              <a:defRPr/>
            </a:pPr>
            <a:r>
              <a:rPr lang="en-US" sz="1400" spc="0" dirty="0">
                <a:gradFill>
                  <a:gsLst>
                    <a:gs pos="0">
                      <a:schemeClr val="tx1"/>
                    </a:gs>
                    <a:gs pos="100000">
                      <a:schemeClr val="tx1"/>
                    </a:gs>
                  </a:gsLst>
                  <a:lin ang="5400000" scaled="1"/>
                </a:gradFill>
                <a:latin typeface="Segoe UI"/>
              </a:rPr>
              <a:t>Resistant to attack even when operating system defenses fail</a:t>
            </a:r>
          </a:p>
        </p:txBody>
      </p:sp>
      <p:sp>
        <p:nvSpPr>
          <p:cNvPr id="30" name="Rectangle 29">
            <a:extLst>
              <a:ext uri="{FF2B5EF4-FFF2-40B4-BE49-F238E27FC236}">
                <a16:creationId xmlns:a16="http://schemas.microsoft.com/office/drawing/2014/main" id="{6582E92D-73D4-4D8D-B16F-765C06D2CD73}"/>
              </a:ext>
            </a:extLst>
          </p:cNvPr>
          <p:cNvSpPr/>
          <p:nvPr/>
        </p:nvSpPr>
        <p:spPr bwMode="auto">
          <a:xfrm>
            <a:off x="4837748" y="6699251"/>
            <a:ext cx="1423059" cy="29527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356669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0 -3.00045E-6 L 0 0.02156 " pathEditMode="relative" rAng="0" ptsTypes="AA">
                                      <p:cBhvr>
                                        <p:cTn id="9" dur="750" spd="-100000" fill="hold"/>
                                        <p:tgtEl>
                                          <p:spTgt spid="24"/>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5587DD-1252-43A1-AC97-FF2D9663BFC1}"/>
              </a:ext>
            </a:extLst>
          </p:cNvPr>
          <p:cNvSpPr>
            <a:spLocks noGrp="1"/>
          </p:cNvSpPr>
          <p:nvPr>
            <p:ph type="title"/>
          </p:nvPr>
        </p:nvSpPr>
        <p:spPr/>
        <p:txBody>
          <a:bodyPr/>
          <a:lstStyle/>
          <a:p>
            <a:r>
              <a:rPr lang="en-US"/>
              <a:t>Integrating with your existing solution portfolio</a:t>
            </a:r>
            <a:endParaRPr lang="en-US" dirty="0"/>
          </a:p>
        </p:txBody>
      </p:sp>
      <p:grpSp>
        <p:nvGrpSpPr>
          <p:cNvPr id="7" name="Group 6">
            <a:extLst>
              <a:ext uri="{FF2B5EF4-FFF2-40B4-BE49-F238E27FC236}">
                <a16:creationId xmlns:a16="http://schemas.microsoft.com/office/drawing/2014/main" id="{C7CC8675-B796-424D-9EBD-BC5E03FF0AC5}"/>
              </a:ext>
            </a:extLst>
          </p:cNvPr>
          <p:cNvGrpSpPr/>
          <p:nvPr/>
        </p:nvGrpSpPr>
        <p:grpSpPr>
          <a:xfrm>
            <a:off x="468532" y="1475549"/>
            <a:ext cx="5532934" cy="1879753"/>
            <a:chOff x="468532" y="1475549"/>
            <a:chExt cx="5532934" cy="1879753"/>
          </a:xfrm>
        </p:grpSpPr>
        <p:pic>
          <p:nvPicPr>
            <p:cNvPr id="105" name="Picture 104">
              <a:extLst>
                <a:ext uri="{FF2B5EF4-FFF2-40B4-BE49-F238E27FC236}">
                  <a16:creationId xmlns:a16="http://schemas.microsoft.com/office/drawing/2014/main" id="{5181FC5A-877F-4F4A-966D-6A46F97C4E9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071" t="13072" r="13071" b="13072"/>
            <a:stretch/>
          </p:blipFill>
          <p:spPr>
            <a:xfrm>
              <a:off x="4005943" y="2982678"/>
              <a:ext cx="612940" cy="313132"/>
            </a:xfrm>
            <a:prstGeom prst="rect">
              <a:avLst/>
            </a:prstGeom>
          </p:spPr>
        </p:pic>
        <p:pic>
          <p:nvPicPr>
            <p:cNvPr id="106" name="Picture 105">
              <a:extLst>
                <a:ext uri="{FF2B5EF4-FFF2-40B4-BE49-F238E27FC236}">
                  <a16:creationId xmlns:a16="http://schemas.microsoft.com/office/drawing/2014/main" id="{3244890C-A677-40A9-971A-7560796EAC6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63639" y="3022910"/>
              <a:ext cx="930676" cy="232669"/>
            </a:xfrm>
            <a:prstGeom prst="rect">
              <a:avLst/>
            </a:prstGeom>
          </p:spPr>
        </p:pic>
        <p:pic>
          <p:nvPicPr>
            <p:cNvPr id="107" name="Picture 106">
              <a:extLst>
                <a:ext uri="{FF2B5EF4-FFF2-40B4-BE49-F238E27FC236}">
                  <a16:creationId xmlns:a16="http://schemas.microsoft.com/office/drawing/2014/main" id="{FC6BE190-878D-4BD3-AD61-E20E33B28912}"/>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034482" y="2467032"/>
              <a:ext cx="1105592" cy="296026"/>
            </a:xfrm>
            <a:prstGeom prst="rect">
              <a:avLst/>
            </a:prstGeom>
          </p:spPr>
        </p:pic>
        <p:pic>
          <p:nvPicPr>
            <p:cNvPr id="108" name="Picture 107">
              <a:extLst>
                <a:ext uri="{FF2B5EF4-FFF2-40B4-BE49-F238E27FC236}">
                  <a16:creationId xmlns:a16="http://schemas.microsoft.com/office/drawing/2014/main" id="{3BE13312-0F44-4FD3-939D-E00EBF93A62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2367" y="2991547"/>
              <a:ext cx="1066403" cy="295394"/>
            </a:xfrm>
            <a:prstGeom prst="rect">
              <a:avLst/>
            </a:prstGeom>
          </p:spPr>
        </p:pic>
        <p:pic>
          <p:nvPicPr>
            <p:cNvPr id="114" name="Picture 113">
              <a:extLst>
                <a:ext uri="{FF2B5EF4-FFF2-40B4-BE49-F238E27FC236}">
                  <a16:creationId xmlns:a16="http://schemas.microsoft.com/office/drawing/2014/main" id="{89DB0814-21C3-428E-BF90-B2DBF5C0D59A}"/>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36911"/>
            <a:stretch/>
          </p:blipFill>
          <p:spPr>
            <a:xfrm>
              <a:off x="2574786" y="2514187"/>
              <a:ext cx="934681" cy="201717"/>
            </a:xfrm>
            <a:prstGeom prst="rect">
              <a:avLst/>
            </a:prstGeom>
          </p:spPr>
        </p:pic>
        <p:pic>
          <p:nvPicPr>
            <p:cNvPr id="115" name="Picture 114">
              <a:extLst>
                <a:ext uri="{FF2B5EF4-FFF2-40B4-BE49-F238E27FC236}">
                  <a16:creationId xmlns:a16="http://schemas.microsoft.com/office/drawing/2014/main" id="{947B421D-6B31-4B1D-86EE-D48FDA5EFA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7282" y="2951503"/>
              <a:ext cx="375482" cy="375482"/>
            </a:xfrm>
            <a:prstGeom prst="rect">
              <a:avLst/>
            </a:prstGeom>
          </p:spPr>
        </p:pic>
        <p:pic>
          <p:nvPicPr>
            <p:cNvPr id="118" name="Picture 117">
              <a:extLst>
                <a:ext uri="{FF2B5EF4-FFF2-40B4-BE49-F238E27FC236}">
                  <a16:creationId xmlns:a16="http://schemas.microsoft.com/office/drawing/2014/main" id="{6F2C8CFD-AAAA-4D12-9520-EC08792FE8BD}"/>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4096" y="2498327"/>
              <a:ext cx="960681" cy="233436"/>
            </a:xfrm>
            <a:prstGeom prst="rect">
              <a:avLst/>
            </a:prstGeom>
          </p:spPr>
        </p:pic>
        <p:sp>
          <p:nvSpPr>
            <p:cNvPr id="127" name="Rectangle 126">
              <a:extLst>
                <a:ext uri="{FF2B5EF4-FFF2-40B4-BE49-F238E27FC236}">
                  <a16:creationId xmlns:a16="http://schemas.microsoft.com/office/drawing/2014/main" id="{90BB468F-62AB-471E-95F8-F4F107C3DF26}"/>
                </a:ext>
              </a:extLst>
            </p:cNvPr>
            <p:cNvSpPr/>
            <p:nvPr/>
          </p:nvSpPr>
          <p:spPr bwMode="auto">
            <a:xfrm>
              <a:off x="1257866" y="1652314"/>
              <a:ext cx="4394199" cy="437362"/>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182880" tIns="46623" rIns="182828" bIns="46623" numCol="1" rtlCol="0" anchor="ctr" anchorCtr="0" compatLnSpc="1">
              <a:prstTxWarp prst="textNoShape">
                <a:avLst/>
              </a:prstTxWarp>
            </a:bodyPr>
            <a:lstStyle/>
            <a:p>
              <a:pPr defTabSz="932472" fontAlgn="base">
                <a:lnSpc>
                  <a:spcPct val="90000"/>
                </a:lnSpc>
                <a:spcBef>
                  <a:spcPct val="0"/>
                </a:spcBef>
                <a:spcAft>
                  <a:spcPct val="0"/>
                </a:spcAft>
                <a:defRPr/>
              </a:pPr>
              <a:r>
                <a:rPr lang="en-US" kern="0" spc="120" dirty="0">
                  <a:gradFill>
                    <a:gsLst>
                      <a:gs pos="0">
                        <a:schemeClr val="tx2"/>
                      </a:gs>
                      <a:gs pos="100000">
                        <a:schemeClr val="tx2"/>
                      </a:gs>
                    </a:gsLst>
                    <a:lin ang="16200000" scaled="1"/>
                  </a:gradFill>
                  <a:latin typeface="Segoe UI Semilight" panose="020B0402040204020203" pitchFamily="34" charset="0"/>
                  <a:ea typeface="ＭＳ Ｐゴシック" charset="0"/>
                  <a:cs typeface="Segoe UI Semilight" panose="020B0402040204020203" pitchFamily="34" charset="0"/>
                </a:rPr>
                <a:t>Identity and access management</a:t>
              </a:r>
            </a:p>
          </p:txBody>
        </p:sp>
        <p:cxnSp>
          <p:nvCxnSpPr>
            <p:cNvPr id="138" name="Straight Connector 137">
              <a:extLst>
                <a:ext uri="{FF2B5EF4-FFF2-40B4-BE49-F238E27FC236}">
                  <a16:creationId xmlns:a16="http://schemas.microsoft.com/office/drawing/2014/main" id="{833350E4-58D7-446A-93A2-284D84280C43}"/>
                </a:ext>
              </a:extLst>
            </p:cNvPr>
            <p:cNvCxnSpPr/>
            <p:nvPr/>
          </p:nvCxnSpPr>
          <p:spPr>
            <a:xfrm>
              <a:off x="3761186" y="2323099"/>
              <a:ext cx="0" cy="1032203"/>
            </a:xfrm>
            <a:prstGeom prst="line">
              <a:avLst/>
            </a:prstGeom>
            <a:ln w="15875" cap="rnd">
              <a:solidFill>
                <a:srgbClr val="CDCDCD"/>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267FD3D-18F8-4424-B762-636558B8C946}"/>
                </a:ext>
              </a:extLst>
            </p:cNvPr>
            <p:cNvSpPr/>
            <p:nvPr/>
          </p:nvSpPr>
          <p:spPr bwMode="auto">
            <a:xfrm>
              <a:off x="1429466" y="2155821"/>
              <a:ext cx="4572000" cy="0"/>
            </a:xfrm>
            <a:custGeom>
              <a:avLst/>
              <a:gdLst>
                <a:gd name="connsiteX0" fmla="*/ 0 w 4394200"/>
                <a:gd name="connsiteY0" fmla="*/ 0 h 0"/>
                <a:gd name="connsiteX1" fmla="*/ 4394200 w 4394200"/>
                <a:gd name="connsiteY1" fmla="*/ 0 h 0"/>
              </a:gdLst>
              <a:ahLst/>
              <a:cxnLst>
                <a:cxn ang="0">
                  <a:pos x="connsiteX0" y="connsiteY0"/>
                </a:cxn>
                <a:cxn ang="0">
                  <a:pos x="connsiteX1" y="connsiteY1"/>
                </a:cxn>
              </a:cxnLst>
              <a:rect l="l" t="t" r="r" b="b"/>
              <a:pathLst>
                <a:path w="4394200">
                  <a:moveTo>
                    <a:pt x="0" y="0"/>
                  </a:moveTo>
                  <a:lnTo>
                    <a:pt x="4394200" y="0"/>
                  </a:lnTo>
                </a:path>
              </a:pathLst>
            </a:custGeom>
            <a:noFill/>
            <a:ln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0A62779-CF3C-47A5-8F39-FC1FD6643A99}"/>
                </a:ext>
              </a:extLst>
            </p:cNvPr>
            <p:cNvGrpSpPr/>
            <p:nvPr/>
          </p:nvGrpSpPr>
          <p:grpSpPr>
            <a:xfrm>
              <a:off x="468532" y="1475549"/>
              <a:ext cx="781282" cy="781282"/>
              <a:chOff x="953737" y="949788"/>
              <a:chExt cx="781282" cy="781282"/>
            </a:xfrm>
          </p:grpSpPr>
          <p:sp>
            <p:nvSpPr>
              <p:cNvPr id="48" name="Oval 47">
                <a:extLst>
                  <a:ext uri="{FF2B5EF4-FFF2-40B4-BE49-F238E27FC236}">
                    <a16:creationId xmlns:a16="http://schemas.microsoft.com/office/drawing/2014/main" id="{45C951AB-65B6-473E-BD65-12899A67635C}"/>
                  </a:ext>
                </a:extLst>
              </p:cNvPr>
              <p:cNvSpPr/>
              <p:nvPr/>
            </p:nvSpPr>
            <p:spPr bwMode="auto">
              <a:xfrm>
                <a:off x="953737" y="949788"/>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ContactCard_EEBD">
                <a:extLst>
                  <a:ext uri="{FF2B5EF4-FFF2-40B4-BE49-F238E27FC236}">
                    <a16:creationId xmlns:a16="http://schemas.microsoft.com/office/drawing/2014/main" id="{45CC4422-85AF-41C0-9D14-444DC931ED18}"/>
                  </a:ext>
                </a:extLst>
              </p:cNvPr>
              <p:cNvSpPr>
                <a:spLocks noChangeAspect="1" noEditPoints="1"/>
              </p:cNvSpPr>
              <p:nvPr/>
            </p:nvSpPr>
            <p:spPr bwMode="auto">
              <a:xfrm>
                <a:off x="1115778" y="1172679"/>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1A92A325-AA8B-4D92-8869-836CA28693ED}"/>
              </a:ext>
            </a:extLst>
          </p:cNvPr>
          <p:cNvGrpSpPr/>
          <p:nvPr/>
        </p:nvGrpSpPr>
        <p:grpSpPr>
          <a:xfrm>
            <a:off x="6365085" y="1478999"/>
            <a:ext cx="5685818" cy="1324104"/>
            <a:chOff x="6365085" y="1478999"/>
            <a:chExt cx="5685818" cy="1324104"/>
          </a:xfrm>
        </p:grpSpPr>
        <p:pic>
          <p:nvPicPr>
            <p:cNvPr id="119" name="Picture 118">
              <a:extLst>
                <a:ext uri="{FF2B5EF4-FFF2-40B4-BE49-F238E27FC236}">
                  <a16:creationId xmlns:a16="http://schemas.microsoft.com/office/drawing/2014/main" id="{7C158DDF-C8F0-46E8-8B91-6F4F4580BCBE}"/>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t="14838" b="14838"/>
            <a:stretch/>
          </p:blipFill>
          <p:spPr>
            <a:xfrm>
              <a:off x="8979946" y="2481529"/>
              <a:ext cx="891861" cy="321574"/>
            </a:xfrm>
            <a:prstGeom prst="rect">
              <a:avLst/>
            </a:prstGeom>
          </p:spPr>
        </p:pic>
        <p:pic>
          <p:nvPicPr>
            <p:cNvPr id="120" name="Picture 119">
              <a:extLst>
                <a:ext uri="{FF2B5EF4-FFF2-40B4-BE49-F238E27FC236}">
                  <a16:creationId xmlns:a16="http://schemas.microsoft.com/office/drawing/2014/main" id="{9063E590-382E-4A78-A3AC-7410A610DA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0314" y="2532768"/>
              <a:ext cx="1115199" cy="219096"/>
            </a:xfrm>
            <a:prstGeom prst="rect">
              <a:avLst/>
            </a:prstGeom>
          </p:spPr>
        </p:pic>
        <p:sp>
          <p:nvSpPr>
            <p:cNvPr id="122" name="Rectangle 121">
              <a:extLst>
                <a:ext uri="{FF2B5EF4-FFF2-40B4-BE49-F238E27FC236}">
                  <a16:creationId xmlns:a16="http://schemas.microsoft.com/office/drawing/2014/main" id="{34844030-0607-4E3B-8E54-0EBA2731A4E4}"/>
                </a:ext>
              </a:extLst>
            </p:cNvPr>
            <p:cNvSpPr/>
            <p:nvPr/>
          </p:nvSpPr>
          <p:spPr bwMode="auto">
            <a:xfrm>
              <a:off x="7144054" y="1653913"/>
              <a:ext cx="3066699" cy="437362"/>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182880" tIns="46623" rIns="182828" bIns="46623" numCol="1" rtlCol="0" anchor="ctr" anchorCtr="0" compatLnSpc="1">
              <a:prstTxWarp prst="textNoShape">
                <a:avLst/>
              </a:prstTxWarp>
            </a:bodyPr>
            <a:lstStyle/>
            <a:p>
              <a:pPr defTabSz="932472" fontAlgn="base">
                <a:lnSpc>
                  <a:spcPct val="90000"/>
                </a:lnSpc>
                <a:spcBef>
                  <a:spcPct val="0"/>
                </a:spcBef>
                <a:spcAft>
                  <a:spcPct val="0"/>
                </a:spcAft>
                <a:defRPr/>
              </a:pPr>
              <a:r>
                <a:rPr lang="en-US" kern="0" spc="120" dirty="0">
                  <a:gradFill>
                    <a:gsLst>
                      <a:gs pos="0">
                        <a:schemeClr val="tx2"/>
                      </a:gs>
                      <a:gs pos="100000">
                        <a:schemeClr val="tx2"/>
                      </a:gs>
                    </a:gsLst>
                    <a:lin ang="16200000" scaled="1"/>
                  </a:gradFill>
                  <a:latin typeface="Segoe UI Semilight" panose="020B0402040204020203" pitchFamily="34" charset="0"/>
                  <a:ea typeface="ＭＳ Ｐゴシック" charset="0"/>
                  <a:cs typeface="Segoe UI Semilight" panose="020B0402040204020203" pitchFamily="34" charset="0"/>
                </a:rPr>
                <a:t>Information protection</a:t>
              </a:r>
            </a:p>
          </p:txBody>
        </p:sp>
        <p:grpSp>
          <p:nvGrpSpPr>
            <p:cNvPr id="54" name="Group 53">
              <a:extLst>
                <a:ext uri="{FF2B5EF4-FFF2-40B4-BE49-F238E27FC236}">
                  <a16:creationId xmlns:a16="http://schemas.microsoft.com/office/drawing/2014/main" id="{1D72201B-8E72-4EE6-8E97-D5DA3AABCD60}"/>
                </a:ext>
              </a:extLst>
            </p:cNvPr>
            <p:cNvGrpSpPr/>
            <p:nvPr/>
          </p:nvGrpSpPr>
          <p:grpSpPr>
            <a:xfrm>
              <a:off x="6365085" y="1478999"/>
              <a:ext cx="781282" cy="781282"/>
              <a:chOff x="7382156" y="1975509"/>
              <a:chExt cx="781282" cy="781282"/>
            </a:xfrm>
          </p:grpSpPr>
          <p:sp>
            <p:nvSpPr>
              <p:cNvPr id="55" name="Oval 54">
                <a:extLst>
                  <a:ext uri="{FF2B5EF4-FFF2-40B4-BE49-F238E27FC236}">
                    <a16:creationId xmlns:a16="http://schemas.microsoft.com/office/drawing/2014/main" id="{6B1AC817-FCF9-4956-A044-713AE13D7316}"/>
                  </a:ext>
                </a:extLst>
              </p:cNvPr>
              <p:cNvSpPr/>
              <p:nvPr/>
            </p:nvSpPr>
            <p:spPr bwMode="auto">
              <a:xfrm rot="3422427">
                <a:off x="7382156" y="1975509"/>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document_6">
                <a:extLst>
                  <a:ext uri="{FF2B5EF4-FFF2-40B4-BE49-F238E27FC236}">
                    <a16:creationId xmlns:a16="http://schemas.microsoft.com/office/drawing/2014/main" id="{979DC276-4264-471F-B8E4-B19233B21308}"/>
                  </a:ext>
                </a:extLst>
              </p:cNvPr>
              <p:cNvSpPr>
                <a:spLocks noChangeAspect="1" noEditPoints="1"/>
              </p:cNvSpPr>
              <p:nvPr/>
            </p:nvSpPr>
            <p:spPr bwMode="auto">
              <a:xfrm>
                <a:off x="7626493" y="218327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33B33E49-26D8-48E9-A5DD-BB7EF84C1FFD}"/>
                </a:ext>
              </a:extLst>
            </p:cNvPr>
            <p:cNvSpPr/>
            <p:nvPr/>
          </p:nvSpPr>
          <p:spPr bwMode="auto">
            <a:xfrm>
              <a:off x="7296023" y="2155821"/>
              <a:ext cx="4754880" cy="0"/>
            </a:xfrm>
            <a:custGeom>
              <a:avLst/>
              <a:gdLst>
                <a:gd name="connsiteX0" fmla="*/ 0 w 4394200"/>
                <a:gd name="connsiteY0" fmla="*/ 0 h 0"/>
                <a:gd name="connsiteX1" fmla="*/ 4394200 w 4394200"/>
                <a:gd name="connsiteY1" fmla="*/ 0 h 0"/>
              </a:gdLst>
              <a:ahLst/>
              <a:cxnLst>
                <a:cxn ang="0">
                  <a:pos x="connsiteX0" y="connsiteY0"/>
                </a:cxn>
                <a:cxn ang="0">
                  <a:pos x="connsiteX1" y="connsiteY1"/>
                </a:cxn>
              </a:cxnLst>
              <a:rect l="l" t="t" r="r" b="b"/>
              <a:pathLst>
                <a:path w="4394200">
                  <a:moveTo>
                    <a:pt x="0" y="0"/>
                  </a:moveTo>
                  <a:lnTo>
                    <a:pt x="4394200" y="0"/>
                  </a:lnTo>
                </a:path>
              </a:pathLst>
            </a:custGeom>
            <a:noFill/>
            <a:ln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50FF98A2-568F-4BF8-821E-123DFFACEECF}"/>
              </a:ext>
            </a:extLst>
          </p:cNvPr>
          <p:cNvGrpSpPr/>
          <p:nvPr/>
        </p:nvGrpSpPr>
        <p:grpSpPr>
          <a:xfrm>
            <a:off x="468532" y="3884742"/>
            <a:ext cx="5532934" cy="1947247"/>
            <a:chOff x="468532" y="3884742"/>
            <a:chExt cx="5532934" cy="1947247"/>
          </a:xfrm>
        </p:grpSpPr>
        <p:pic>
          <p:nvPicPr>
            <p:cNvPr id="109" name="Picture 108">
              <a:extLst>
                <a:ext uri="{FF2B5EF4-FFF2-40B4-BE49-F238E27FC236}">
                  <a16:creationId xmlns:a16="http://schemas.microsoft.com/office/drawing/2014/main" id="{CCA8D441-9D90-485D-8CBD-87E99EED72C2}"/>
                </a:ext>
              </a:extLst>
            </p:cNvPr>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t="30713" b="30713"/>
            <a:stretch/>
          </p:blipFill>
          <p:spPr>
            <a:xfrm>
              <a:off x="1337768" y="4946401"/>
              <a:ext cx="1313232" cy="284488"/>
            </a:xfrm>
            <a:prstGeom prst="rect">
              <a:avLst/>
            </a:prstGeom>
          </p:spPr>
        </p:pic>
        <p:pic>
          <p:nvPicPr>
            <p:cNvPr id="110" name="Picture 109">
              <a:extLst>
                <a:ext uri="{FF2B5EF4-FFF2-40B4-BE49-F238E27FC236}">
                  <a16:creationId xmlns:a16="http://schemas.microsoft.com/office/drawing/2014/main" id="{82999083-299C-4AA1-98EC-9EA762EA5643}"/>
                </a:ext>
              </a:extLst>
            </p:cNvPr>
            <p:cNvPicPr>
              <a:picLocks noChangeAspect="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7718" b="32983"/>
            <a:stretch/>
          </p:blipFill>
          <p:spPr>
            <a:xfrm>
              <a:off x="3164399" y="5503796"/>
              <a:ext cx="998089" cy="328193"/>
            </a:xfrm>
            <a:prstGeom prst="rect">
              <a:avLst/>
            </a:prstGeom>
          </p:spPr>
        </p:pic>
        <p:pic>
          <p:nvPicPr>
            <p:cNvPr id="116" name="Picture 115">
              <a:extLst>
                <a:ext uri="{FF2B5EF4-FFF2-40B4-BE49-F238E27FC236}">
                  <a16:creationId xmlns:a16="http://schemas.microsoft.com/office/drawing/2014/main" id="{2A295824-4827-49E1-8B0F-E806E53D94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42392" y="5570666"/>
              <a:ext cx="1132394" cy="194452"/>
            </a:xfrm>
            <a:prstGeom prst="rect">
              <a:avLst/>
            </a:prstGeom>
          </p:spPr>
        </p:pic>
        <p:pic>
          <p:nvPicPr>
            <p:cNvPr id="117" name="Picture 116">
              <a:extLst>
                <a:ext uri="{FF2B5EF4-FFF2-40B4-BE49-F238E27FC236}">
                  <a16:creationId xmlns:a16="http://schemas.microsoft.com/office/drawing/2014/main" id="{7F571C0D-80E0-4978-8A06-4EF19EEAB29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64367" y="4947750"/>
              <a:ext cx="1278361" cy="281790"/>
            </a:xfrm>
            <a:prstGeom prst="rect">
              <a:avLst/>
            </a:prstGeom>
          </p:spPr>
        </p:pic>
        <p:sp>
          <p:nvSpPr>
            <p:cNvPr id="128" name="Rectangle 127">
              <a:extLst>
                <a:ext uri="{FF2B5EF4-FFF2-40B4-BE49-F238E27FC236}">
                  <a16:creationId xmlns:a16="http://schemas.microsoft.com/office/drawing/2014/main" id="{8F3200B6-13CA-4A1D-B318-407FA300A6C0}"/>
                </a:ext>
              </a:extLst>
            </p:cNvPr>
            <p:cNvSpPr/>
            <p:nvPr/>
          </p:nvSpPr>
          <p:spPr bwMode="auto">
            <a:xfrm>
              <a:off x="1257866" y="4117223"/>
              <a:ext cx="2584204" cy="437362"/>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182880" tIns="46623" rIns="182828" bIns="46623" numCol="1" rtlCol="0" anchor="ctr" anchorCtr="0" compatLnSpc="1">
              <a:prstTxWarp prst="textNoShape">
                <a:avLst/>
              </a:prstTxWarp>
            </a:bodyPr>
            <a:lstStyle/>
            <a:p>
              <a:pPr defTabSz="932472" fontAlgn="base">
                <a:lnSpc>
                  <a:spcPct val="90000"/>
                </a:lnSpc>
                <a:spcBef>
                  <a:spcPct val="0"/>
                </a:spcBef>
                <a:spcAft>
                  <a:spcPct val="0"/>
                </a:spcAft>
                <a:defRPr/>
              </a:pPr>
              <a:r>
                <a:rPr lang="en-US" kern="0" spc="120" dirty="0">
                  <a:gradFill>
                    <a:gsLst>
                      <a:gs pos="0">
                        <a:schemeClr val="tx2"/>
                      </a:gs>
                      <a:gs pos="100000">
                        <a:schemeClr val="tx2"/>
                      </a:gs>
                    </a:gsLst>
                    <a:lin ang="16200000" scaled="1"/>
                  </a:gradFill>
                  <a:latin typeface="Segoe UI Semilight" panose="020B0402040204020203" pitchFamily="34" charset="0"/>
                  <a:ea typeface="ＭＳ Ｐゴシック" charset="0"/>
                  <a:cs typeface="Segoe UI Semilight" panose="020B0402040204020203" pitchFamily="34" charset="0"/>
                </a:rPr>
                <a:t>Threat protection</a:t>
              </a:r>
            </a:p>
          </p:txBody>
        </p:sp>
        <p:grpSp>
          <p:nvGrpSpPr>
            <p:cNvPr id="51" name="Group 50">
              <a:extLst>
                <a:ext uri="{FF2B5EF4-FFF2-40B4-BE49-F238E27FC236}">
                  <a16:creationId xmlns:a16="http://schemas.microsoft.com/office/drawing/2014/main" id="{EFBBCEA4-4A78-44DB-893A-4933B12BE315}"/>
                </a:ext>
              </a:extLst>
            </p:cNvPr>
            <p:cNvGrpSpPr/>
            <p:nvPr/>
          </p:nvGrpSpPr>
          <p:grpSpPr>
            <a:xfrm>
              <a:off x="468532" y="3884742"/>
              <a:ext cx="781282" cy="781282"/>
              <a:chOff x="4273037" y="1975509"/>
              <a:chExt cx="781282" cy="781282"/>
            </a:xfrm>
          </p:grpSpPr>
          <p:sp>
            <p:nvSpPr>
              <p:cNvPr id="52" name="Oval 51">
                <a:extLst>
                  <a:ext uri="{FF2B5EF4-FFF2-40B4-BE49-F238E27FC236}">
                    <a16:creationId xmlns:a16="http://schemas.microsoft.com/office/drawing/2014/main" id="{57B6B1E6-B850-49B2-B5B2-E9A729607BEA}"/>
                  </a:ext>
                </a:extLst>
              </p:cNvPr>
              <p:cNvSpPr/>
              <p:nvPr/>
            </p:nvSpPr>
            <p:spPr bwMode="auto">
              <a:xfrm rot="1643308">
                <a:off x="4273037" y="1975509"/>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Shield_EA18">
                <a:extLst>
                  <a:ext uri="{FF2B5EF4-FFF2-40B4-BE49-F238E27FC236}">
                    <a16:creationId xmlns:a16="http://schemas.microsoft.com/office/drawing/2014/main" id="{D3D82189-DFBB-4998-A8BD-50AEBA67751F}"/>
                  </a:ext>
                </a:extLst>
              </p:cNvPr>
              <p:cNvSpPr>
                <a:spLocks noChangeAspect="1"/>
              </p:cNvSpPr>
              <p:nvPr/>
            </p:nvSpPr>
            <p:spPr bwMode="auto">
              <a:xfrm>
                <a:off x="4491906" y="2183270"/>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1" name="Freeform: Shape 60">
              <a:extLst>
                <a:ext uri="{FF2B5EF4-FFF2-40B4-BE49-F238E27FC236}">
                  <a16:creationId xmlns:a16="http://schemas.microsoft.com/office/drawing/2014/main" id="{4BCEA514-8A95-45DB-827F-E0F2D45F790F}"/>
                </a:ext>
              </a:extLst>
            </p:cNvPr>
            <p:cNvSpPr/>
            <p:nvPr/>
          </p:nvSpPr>
          <p:spPr bwMode="auto">
            <a:xfrm>
              <a:off x="1429466" y="4602206"/>
              <a:ext cx="4572000" cy="0"/>
            </a:xfrm>
            <a:custGeom>
              <a:avLst/>
              <a:gdLst>
                <a:gd name="connsiteX0" fmla="*/ 0 w 4394200"/>
                <a:gd name="connsiteY0" fmla="*/ 0 h 0"/>
                <a:gd name="connsiteX1" fmla="*/ 4394200 w 4394200"/>
                <a:gd name="connsiteY1" fmla="*/ 0 h 0"/>
              </a:gdLst>
              <a:ahLst/>
              <a:cxnLst>
                <a:cxn ang="0">
                  <a:pos x="connsiteX0" y="connsiteY0"/>
                </a:cxn>
                <a:cxn ang="0">
                  <a:pos x="connsiteX1" y="connsiteY1"/>
                </a:cxn>
              </a:cxnLst>
              <a:rect l="l" t="t" r="r" b="b"/>
              <a:pathLst>
                <a:path w="4394200">
                  <a:moveTo>
                    <a:pt x="0" y="0"/>
                  </a:moveTo>
                  <a:lnTo>
                    <a:pt x="4394200" y="0"/>
                  </a:lnTo>
                </a:path>
              </a:pathLst>
            </a:custGeom>
            <a:noFill/>
            <a:ln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3DAE0EA-7421-4AA4-A844-649FC1C235CB}"/>
              </a:ext>
            </a:extLst>
          </p:cNvPr>
          <p:cNvGrpSpPr/>
          <p:nvPr/>
        </p:nvGrpSpPr>
        <p:grpSpPr>
          <a:xfrm>
            <a:off x="6339685" y="3945263"/>
            <a:ext cx="5711218" cy="1978589"/>
            <a:chOff x="6339685" y="3945263"/>
            <a:chExt cx="5711218" cy="1978589"/>
          </a:xfrm>
        </p:grpSpPr>
        <p:sp>
          <p:nvSpPr>
            <p:cNvPr id="121" name="Rectangle 120">
              <a:extLst>
                <a:ext uri="{FF2B5EF4-FFF2-40B4-BE49-F238E27FC236}">
                  <a16:creationId xmlns:a16="http://schemas.microsoft.com/office/drawing/2014/main" id="{1373F33A-7CB1-4BA7-B008-13AA6BB6231E}"/>
                </a:ext>
              </a:extLst>
            </p:cNvPr>
            <p:cNvSpPr/>
            <p:nvPr/>
          </p:nvSpPr>
          <p:spPr bwMode="auto">
            <a:xfrm>
              <a:off x="7144054" y="4107453"/>
              <a:ext cx="4257685" cy="437362"/>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182880" tIns="46623" rIns="182828" bIns="46623" numCol="1" rtlCol="0" anchor="ctr" anchorCtr="0" compatLnSpc="1">
              <a:prstTxWarp prst="textNoShape">
                <a:avLst/>
              </a:prstTxWarp>
            </a:bodyPr>
            <a:lstStyle/>
            <a:p>
              <a:pPr defTabSz="932472" fontAlgn="base">
                <a:lnSpc>
                  <a:spcPct val="90000"/>
                </a:lnSpc>
                <a:spcBef>
                  <a:spcPct val="0"/>
                </a:spcBef>
                <a:spcAft>
                  <a:spcPct val="0"/>
                </a:spcAft>
                <a:defRPr/>
              </a:pPr>
              <a:r>
                <a:rPr lang="en-US" kern="0" spc="120" dirty="0">
                  <a:gradFill>
                    <a:gsLst>
                      <a:gs pos="0">
                        <a:schemeClr val="tx2"/>
                      </a:gs>
                      <a:gs pos="100000">
                        <a:schemeClr val="tx2"/>
                      </a:gs>
                    </a:gsLst>
                    <a:lin ang="16200000" scaled="1"/>
                  </a:gradFill>
                  <a:latin typeface="Segoe UI Semilight" panose="020B0402040204020203" pitchFamily="34" charset="0"/>
                  <a:ea typeface="ＭＳ Ｐゴシック" charset="0"/>
                  <a:cs typeface="Segoe UI Semilight" panose="020B0402040204020203" pitchFamily="34" charset="0"/>
                </a:rPr>
                <a:t>Security management</a:t>
              </a:r>
            </a:p>
          </p:txBody>
        </p:sp>
        <p:cxnSp>
          <p:nvCxnSpPr>
            <p:cNvPr id="36" name="Straight Connector 35">
              <a:extLst>
                <a:ext uri="{FF2B5EF4-FFF2-40B4-BE49-F238E27FC236}">
                  <a16:creationId xmlns:a16="http://schemas.microsoft.com/office/drawing/2014/main" id="{9681D28C-B297-496F-878F-051AD5A222E8}"/>
                </a:ext>
              </a:extLst>
            </p:cNvPr>
            <p:cNvCxnSpPr/>
            <p:nvPr/>
          </p:nvCxnSpPr>
          <p:spPr>
            <a:xfrm>
              <a:off x="9500561" y="4757967"/>
              <a:ext cx="0" cy="1032203"/>
            </a:xfrm>
            <a:prstGeom prst="line">
              <a:avLst/>
            </a:prstGeom>
            <a:ln w="15875" cap="rnd">
              <a:solidFill>
                <a:srgbClr val="CDCDCD"/>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8" name="Picture 4" descr="Image result for Splunk logo">
              <a:extLst>
                <a:ext uri="{FF2B5EF4-FFF2-40B4-BE49-F238E27FC236}">
                  <a16:creationId xmlns:a16="http://schemas.microsoft.com/office/drawing/2014/main" id="{19A5DE35-10AA-43C2-8972-55270E535D44}"/>
                </a:ext>
              </a:extLst>
            </p:cNvPr>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21577" b="17337"/>
            <a:stretch/>
          </p:blipFill>
          <p:spPr bwMode="auto">
            <a:xfrm>
              <a:off x="9723438" y="4886829"/>
              <a:ext cx="909217" cy="3116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alo Alto logo">
              <a:extLst>
                <a:ext uri="{FF2B5EF4-FFF2-40B4-BE49-F238E27FC236}">
                  <a16:creationId xmlns:a16="http://schemas.microsoft.com/office/drawing/2014/main" id="{36D8FCED-320F-4CE9-BC37-EE387B57690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39251" y="4859321"/>
              <a:ext cx="960338" cy="339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QRadar logo">
              <a:extLst>
                <a:ext uri="{FF2B5EF4-FFF2-40B4-BE49-F238E27FC236}">
                  <a16:creationId xmlns:a16="http://schemas.microsoft.com/office/drawing/2014/main" id="{817B635C-7C7F-40C1-9161-5F19C41FEC3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61539" y="5489617"/>
              <a:ext cx="960342" cy="2609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f5 logo">
              <a:extLst>
                <a:ext uri="{FF2B5EF4-FFF2-40B4-BE49-F238E27FC236}">
                  <a16:creationId xmlns:a16="http://schemas.microsoft.com/office/drawing/2014/main" id="{B9DDCFB0-ABC2-4634-8536-8E9A8A9301D8}"/>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62158" y="4862181"/>
              <a:ext cx="439608" cy="39443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8FA97E1C-B7DE-428A-B1C1-25A22868F5C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23299" y="5570666"/>
              <a:ext cx="1132394" cy="194452"/>
            </a:xfrm>
            <a:prstGeom prst="rect">
              <a:avLst/>
            </a:prstGeom>
          </p:spPr>
        </p:pic>
        <p:pic>
          <p:nvPicPr>
            <p:cNvPr id="6" name="Picture 12" descr="Image result for Qualys logo">
              <a:extLst>
                <a:ext uri="{FF2B5EF4-FFF2-40B4-BE49-F238E27FC236}">
                  <a16:creationId xmlns:a16="http://schemas.microsoft.com/office/drawing/2014/main" id="{50E755A1-A4DF-4FE8-9A54-B3E594EBB25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23819" y="5396277"/>
              <a:ext cx="533203" cy="5275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ArcSight logo">
              <a:extLst>
                <a:ext uri="{FF2B5EF4-FFF2-40B4-BE49-F238E27FC236}">
                  <a16:creationId xmlns:a16="http://schemas.microsoft.com/office/drawing/2014/main" id="{84E1DB54-6ED5-493F-A07D-5D4244B8BA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97733" y="4930359"/>
              <a:ext cx="942753" cy="31219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FBB06743-56DD-49FF-80FA-F6F1CFCAF5F3}"/>
                </a:ext>
              </a:extLst>
            </p:cNvPr>
            <p:cNvGrpSpPr/>
            <p:nvPr/>
          </p:nvGrpSpPr>
          <p:grpSpPr>
            <a:xfrm>
              <a:off x="6339685" y="3945263"/>
              <a:ext cx="781282" cy="781282"/>
              <a:chOff x="10491275" y="1365909"/>
              <a:chExt cx="781282" cy="781282"/>
            </a:xfrm>
          </p:grpSpPr>
          <p:sp>
            <p:nvSpPr>
              <p:cNvPr id="58" name="Oval 57">
                <a:extLst>
                  <a:ext uri="{FF2B5EF4-FFF2-40B4-BE49-F238E27FC236}">
                    <a16:creationId xmlns:a16="http://schemas.microsoft.com/office/drawing/2014/main" id="{B121F2B7-2811-4889-A337-677A75A43C68}"/>
                  </a:ext>
                </a:extLst>
              </p:cNvPr>
              <p:cNvSpPr/>
              <p:nvPr/>
            </p:nvSpPr>
            <p:spPr bwMode="auto">
              <a:xfrm rot="5400000">
                <a:off x="10491275" y="1365909"/>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Freeform 5">
                <a:extLst>
                  <a:ext uri="{FF2B5EF4-FFF2-40B4-BE49-F238E27FC236}">
                    <a16:creationId xmlns:a16="http://schemas.microsoft.com/office/drawing/2014/main" id="{9A37BA00-1D5A-466A-AEA9-77651BD13D54}"/>
                  </a:ext>
                </a:extLst>
              </p:cNvPr>
              <p:cNvSpPr>
                <a:spLocks noEditPoints="1"/>
              </p:cNvSpPr>
              <p:nvPr/>
            </p:nvSpPr>
            <p:spPr bwMode="auto">
              <a:xfrm>
                <a:off x="10732119" y="1546567"/>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2" name="Freeform: Shape 61">
              <a:extLst>
                <a:ext uri="{FF2B5EF4-FFF2-40B4-BE49-F238E27FC236}">
                  <a16:creationId xmlns:a16="http://schemas.microsoft.com/office/drawing/2014/main" id="{8AF1929E-0215-42C4-8C26-EC2C6F3F721D}"/>
                </a:ext>
              </a:extLst>
            </p:cNvPr>
            <p:cNvSpPr/>
            <p:nvPr/>
          </p:nvSpPr>
          <p:spPr bwMode="auto">
            <a:xfrm>
              <a:off x="7296023" y="4602206"/>
              <a:ext cx="4754880" cy="0"/>
            </a:xfrm>
            <a:custGeom>
              <a:avLst/>
              <a:gdLst>
                <a:gd name="connsiteX0" fmla="*/ 0 w 4394200"/>
                <a:gd name="connsiteY0" fmla="*/ 0 h 0"/>
                <a:gd name="connsiteX1" fmla="*/ 4394200 w 4394200"/>
                <a:gd name="connsiteY1" fmla="*/ 0 h 0"/>
              </a:gdLst>
              <a:ahLst/>
              <a:cxnLst>
                <a:cxn ang="0">
                  <a:pos x="connsiteX0" y="connsiteY0"/>
                </a:cxn>
                <a:cxn ang="0">
                  <a:pos x="connsiteX1" y="connsiteY1"/>
                </a:cxn>
              </a:cxnLst>
              <a:rect l="l" t="t" r="r" b="b"/>
              <a:pathLst>
                <a:path w="4394200">
                  <a:moveTo>
                    <a:pt x="0" y="0"/>
                  </a:moveTo>
                  <a:lnTo>
                    <a:pt x="4394200" y="0"/>
                  </a:lnTo>
                </a:path>
              </a:pathLst>
            </a:custGeom>
            <a:noFill/>
            <a:ln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47503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nodeType="withEffect">
                                  <p:stCondLst>
                                    <p:cond delay="0"/>
                                  </p:stCondLst>
                                  <p:childTnLst>
                                    <p:animMotion origin="layout" path="M -1.99132E-7 1.31185E-6 L 0.01545 1.31185E-6 " pathEditMode="relative" rAng="0" ptsTypes="AA">
                                      <p:cBhvr>
                                        <p:cTn id="9" dur="750" spd="-100000" fill="hold"/>
                                        <p:tgtEl>
                                          <p:spTgt spid="7"/>
                                        </p:tgtEl>
                                        <p:attrNameLst>
                                          <p:attrName>ppt_x</p:attrName>
                                          <p:attrName>ppt_y</p:attrName>
                                        </p:attrNameLst>
                                      </p:cBhvr>
                                      <p:rCtr x="766" y="0"/>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3" presetClass="path" presetSubtype="0" decel="100000" fill="hold" nodeType="withEffect">
                                  <p:stCondLst>
                                    <p:cond delay="200"/>
                                  </p:stCondLst>
                                  <p:childTnLst>
                                    <p:animMotion origin="layout" path="M -1.99132E-7 1.31185E-6 L 0.01545 1.31185E-6 " pathEditMode="relative" rAng="0" ptsTypes="AA">
                                      <p:cBhvr>
                                        <p:cTn id="14" dur="750" spd="-100000" fill="hold"/>
                                        <p:tgtEl>
                                          <p:spTgt spid="8"/>
                                        </p:tgtEl>
                                        <p:attrNameLst>
                                          <p:attrName>ppt_x</p:attrName>
                                          <p:attrName>ppt_y</p:attrName>
                                        </p:attrNameLst>
                                      </p:cBhvr>
                                      <p:rCtr x="766" y="0"/>
                                    </p:animMotion>
                                  </p:childTnLst>
                                </p:cTn>
                              </p:par>
                              <p:par>
                                <p:cTn id="15" presetID="10" presetClass="entr" presetSubtype="0" fill="hold" nodeType="withEffect">
                                  <p:stCondLst>
                                    <p:cond delay="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3" presetClass="path" presetSubtype="0" decel="100000" fill="hold" nodeType="withEffect">
                                  <p:stCondLst>
                                    <p:cond delay="400"/>
                                  </p:stCondLst>
                                  <p:childTnLst>
                                    <p:animMotion origin="layout" path="M -1.99132E-7 1.31185E-6 L 0.01545 1.31185E-6 " pathEditMode="relative" rAng="0" ptsTypes="AA">
                                      <p:cBhvr>
                                        <p:cTn id="19" dur="750" spd="-100000" fill="hold"/>
                                        <p:tgtEl>
                                          <p:spTgt spid="10"/>
                                        </p:tgtEl>
                                        <p:attrNameLst>
                                          <p:attrName>ppt_x</p:attrName>
                                          <p:attrName>ppt_y</p:attrName>
                                        </p:attrNameLst>
                                      </p:cBhvr>
                                      <p:rCtr x="766" y="0"/>
                                    </p:animMotion>
                                  </p:childTnLst>
                                </p:cTn>
                              </p:par>
                              <p:par>
                                <p:cTn id="20" presetID="10" presetClass="entr" presetSubtype="0" fill="hold"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63" presetClass="path" presetSubtype="0" decel="100000" fill="hold" nodeType="withEffect">
                                  <p:stCondLst>
                                    <p:cond delay="600"/>
                                  </p:stCondLst>
                                  <p:childTnLst>
                                    <p:animMotion origin="layout" path="M -1.99132E-7 1.31185E-6 L 0.01545 1.31185E-6 " pathEditMode="relative" rAng="0" ptsTypes="AA">
                                      <p:cBhvr>
                                        <p:cTn id="24" dur="750" spd="-100000" fill="hold"/>
                                        <p:tgtEl>
                                          <p:spTgt spid="9"/>
                                        </p:tgtEl>
                                        <p:attrNameLst>
                                          <p:attrName>ppt_x</p:attrName>
                                          <p:attrName>ppt_y</p:attrName>
                                        </p:attrNameLst>
                                      </p:cBhvr>
                                      <p:rCtr x="7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0" name="Group 7179">
            <a:extLst>
              <a:ext uri="{FF2B5EF4-FFF2-40B4-BE49-F238E27FC236}">
                <a16:creationId xmlns:a16="http://schemas.microsoft.com/office/drawing/2014/main" id="{D9EAD276-EAEC-49B7-AF80-B69C3D9615B8}"/>
              </a:ext>
            </a:extLst>
          </p:cNvPr>
          <p:cNvGrpSpPr/>
          <p:nvPr/>
        </p:nvGrpSpPr>
        <p:grpSpPr>
          <a:xfrm>
            <a:off x="472342" y="3413771"/>
            <a:ext cx="11491785" cy="585051"/>
            <a:chOff x="472342" y="3413771"/>
            <a:chExt cx="11491785" cy="585051"/>
          </a:xfrm>
        </p:grpSpPr>
        <p:grpSp>
          <p:nvGrpSpPr>
            <p:cNvPr id="4" name="Group 9228">
              <a:extLst>
                <a:ext uri="{FF2B5EF4-FFF2-40B4-BE49-F238E27FC236}">
                  <a16:creationId xmlns:a16="http://schemas.microsoft.com/office/drawing/2014/main" id="{0B6DAB1F-6412-43F3-A03E-7D1233893265}"/>
                </a:ext>
              </a:extLst>
            </p:cNvPr>
            <p:cNvGrpSpPr/>
            <p:nvPr/>
          </p:nvGrpSpPr>
          <p:grpSpPr>
            <a:xfrm>
              <a:off x="472342" y="3413771"/>
              <a:ext cx="11491785" cy="585051"/>
              <a:chOff x="472342" y="3360877"/>
              <a:chExt cx="11491785" cy="585051"/>
            </a:xfrm>
            <a:solidFill>
              <a:schemeClr val="bg1"/>
            </a:solidFill>
          </p:grpSpPr>
          <p:sp>
            <p:nvSpPr>
              <p:cNvPr id="5" name="Rectangle 3">
                <a:extLst>
                  <a:ext uri="{FF2B5EF4-FFF2-40B4-BE49-F238E27FC236}">
                    <a16:creationId xmlns:a16="http://schemas.microsoft.com/office/drawing/2014/main" id="{062C2E58-84D2-4211-9565-FEFBB97D92B8}"/>
                  </a:ext>
                </a:extLst>
              </p:cNvPr>
              <p:cNvSpPr/>
              <p:nvPr/>
            </p:nvSpPr>
            <p:spPr>
              <a:xfrm>
                <a:off x="472342" y="3360877"/>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6" name="Rectangle 9">
                <a:extLst>
                  <a:ext uri="{FF2B5EF4-FFF2-40B4-BE49-F238E27FC236}">
                    <a16:creationId xmlns:a16="http://schemas.microsoft.com/office/drawing/2014/main" id="{9E273AC4-D793-40A0-AD0B-7A4A8E6818BD}"/>
                  </a:ext>
                </a:extLst>
              </p:cNvPr>
              <p:cNvSpPr/>
              <p:nvPr/>
            </p:nvSpPr>
            <p:spPr>
              <a:xfrm>
                <a:off x="10376958" y="3360877"/>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7" name="Rectangle 4">
                <a:extLst>
                  <a:ext uri="{FF2B5EF4-FFF2-40B4-BE49-F238E27FC236}">
                    <a16:creationId xmlns:a16="http://schemas.microsoft.com/office/drawing/2014/main" id="{9C8744FF-582B-44AA-9671-097EF849CC2C}"/>
                  </a:ext>
                </a:extLst>
              </p:cNvPr>
              <p:cNvSpPr/>
              <p:nvPr/>
            </p:nvSpPr>
            <p:spPr>
              <a:xfrm>
                <a:off x="2123108" y="3360877"/>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8" name="Rectangle 5">
                <a:extLst>
                  <a:ext uri="{FF2B5EF4-FFF2-40B4-BE49-F238E27FC236}">
                    <a16:creationId xmlns:a16="http://schemas.microsoft.com/office/drawing/2014/main" id="{BBCF2455-508F-4783-8325-2EF9E92F82AA}"/>
                  </a:ext>
                </a:extLst>
              </p:cNvPr>
              <p:cNvSpPr/>
              <p:nvPr/>
            </p:nvSpPr>
            <p:spPr>
              <a:xfrm>
                <a:off x="3773884" y="3360877"/>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9" name="Rectangle 6">
                <a:extLst>
                  <a:ext uri="{FF2B5EF4-FFF2-40B4-BE49-F238E27FC236}">
                    <a16:creationId xmlns:a16="http://schemas.microsoft.com/office/drawing/2014/main" id="{A730B370-F433-404A-9E02-93B241F61E61}"/>
                  </a:ext>
                </a:extLst>
              </p:cNvPr>
              <p:cNvSpPr/>
              <p:nvPr/>
            </p:nvSpPr>
            <p:spPr>
              <a:xfrm>
                <a:off x="5424650" y="3360877"/>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10" name="Rectangle 7">
                <a:extLst>
                  <a:ext uri="{FF2B5EF4-FFF2-40B4-BE49-F238E27FC236}">
                    <a16:creationId xmlns:a16="http://schemas.microsoft.com/office/drawing/2014/main" id="{BF8F3458-C894-4908-82F6-144CA4B684A4}"/>
                  </a:ext>
                </a:extLst>
              </p:cNvPr>
              <p:cNvSpPr/>
              <p:nvPr/>
            </p:nvSpPr>
            <p:spPr>
              <a:xfrm>
                <a:off x="7075416" y="3360877"/>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11" name="Rectangle 8">
                <a:extLst>
                  <a:ext uri="{FF2B5EF4-FFF2-40B4-BE49-F238E27FC236}">
                    <a16:creationId xmlns:a16="http://schemas.microsoft.com/office/drawing/2014/main" id="{83A2D960-8EE7-4D04-A52B-3EB7F4A239CD}"/>
                  </a:ext>
                </a:extLst>
              </p:cNvPr>
              <p:cNvSpPr/>
              <p:nvPr/>
            </p:nvSpPr>
            <p:spPr>
              <a:xfrm>
                <a:off x="8726192" y="3360877"/>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grpSp>
        <p:pic>
          <p:nvPicPr>
            <p:cNvPr id="42" name="Picture 46">
              <a:extLst>
                <a:ext uri="{FF2B5EF4-FFF2-40B4-BE49-F238E27FC236}">
                  <a16:creationId xmlns:a16="http://schemas.microsoft.com/office/drawing/2014/main" id="{7AFB606B-E859-48CC-86A4-F33C6ECE7DD9}"/>
                </a:ext>
              </a:extLst>
            </p:cNvPr>
            <p:cNvPicPr>
              <a:picLocks noChangeAspect="1"/>
            </p:cNvPicPr>
            <p:nvPr/>
          </p:nvPicPr>
          <p:blipFill>
            <a:blip r:embed="rId4"/>
            <a:stretch>
              <a:fillRect/>
            </a:stretch>
          </p:blipFill>
          <p:spPr>
            <a:xfrm>
              <a:off x="2394630" y="3578893"/>
              <a:ext cx="1004358" cy="339708"/>
            </a:xfrm>
            <a:prstGeom prst="rect">
              <a:avLst/>
            </a:prstGeom>
            <a:noFill/>
            <a:ln cap="flat">
              <a:noFill/>
            </a:ln>
          </p:spPr>
        </p:pic>
        <p:pic>
          <p:nvPicPr>
            <p:cNvPr id="43" name="Snagit_PPTF4EE">
              <a:extLst>
                <a:ext uri="{FF2B5EF4-FFF2-40B4-BE49-F238E27FC236}">
                  <a16:creationId xmlns:a16="http://schemas.microsoft.com/office/drawing/2014/main" id="{A080D16C-D360-44ED-A93E-ED0D340667EC}"/>
                </a:ext>
              </a:extLst>
            </p:cNvPr>
            <p:cNvPicPr>
              <a:picLocks noChangeAspect="1"/>
            </p:cNvPicPr>
            <p:nvPr/>
          </p:nvPicPr>
          <p:blipFill>
            <a:blip r:embed="rId5"/>
            <a:stretch>
              <a:fillRect/>
            </a:stretch>
          </p:blipFill>
          <p:spPr>
            <a:xfrm>
              <a:off x="4048725" y="3550272"/>
              <a:ext cx="1040011" cy="368338"/>
            </a:xfrm>
            <a:prstGeom prst="rect">
              <a:avLst/>
            </a:prstGeom>
            <a:noFill/>
            <a:ln cap="flat">
              <a:noFill/>
            </a:ln>
          </p:spPr>
        </p:pic>
        <p:pic>
          <p:nvPicPr>
            <p:cNvPr id="44" name="Snagit_PPT2BBF">
              <a:extLst>
                <a:ext uri="{FF2B5EF4-FFF2-40B4-BE49-F238E27FC236}">
                  <a16:creationId xmlns:a16="http://schemas.microsoft.com/office/drawing/2014/main" id="{DEB25BC7-87D7-4DBA-9060-7A66FA555CB5}"/>
                </a:ext>
              </a:extLst>
            </p:cNvPr>
            <p:cNvPicPr>
              <a:picLocks noChangeAspect="1"/>
            </p:cNvPicPr>
            <p:nvPr/>
          </p:nvPicPr>
          <p:blipFill>
            <a:blip r:embed="rId6"/>
            <a:stretch>
              <a:fillRect/>
            </a:stretch>
          </p:blipFill>
          <p:spPr>
            <a:xfrm>
              <a:off x="5690000" y="3513321"/>
              <a:ext cx="1040011" cy="411553"/>
            </a:xfrm>
            <a:prstGeom prst="rect">
              <a:avLst/>
            </a:prstGeom>
            <a:noFill/>
            <a:ln cap="flat">
              <a:noFill/>
            </a:ln>
          </p:spPr>
        </p:pic>
        <p:pic>
          <p:nvPicPr>
            <p:cNvPr id="45" name="Picture 49">
              <a:extLst>
                <a:ext uri="{FF2B5EF4-FFF2-40B4-BE49-F238E27FC236}">
                  <a16:creationId xmlns:a16="http://schemas.microsoft.com/office/drawing/2014/main" id="{CADB75DA-25F3-404A-B266-7875CEC682E9}"/>
                </a:ext>
              </a:extLst>
            </p:cNvPr>
            <p:cNvPicPr>
              <a:picLocks noChangeAspect="1"/>
            </p:cNvPicPr>
            <p:nvPr/>
          </p:nvPicPr>
          <p:blipFill>
            <a:blip r:embed="rId7"/>
            <a:stretch>
              <a:fillRect/>
            </a:stretch>
          </p:blipFill>
          <p:spPr>
            <a:xfrm>
              <a:off x="7361404" y="3502842"/>
              <a:ext cx="1005346" cy="422242"/>
            </a:xfrm>
            <a:prstGeom prst="rect">
              <a:avLst/>
            </a:prstGeom>
            <a:noFill/>
            <a:ln cap="flat">
              <a:noFill/>
            </a:ln>
          </p:spPr>
        </p:pic>
        <p:pic>
          <p:nvPicPr>
            <p:cNvPr id="46" name="Picture 2" descr="Aetna Logo">
              <a:extLst>
                <a:ext uri="{FF2B5EF4-FFF2-40B4-BE49-F238E27FC236}">
                  <a16:creationId xmlns:a16="http://schemas.microsoft.com/office/drawing/2014/main" id="{1510672C-B90C-4873-A899-D4A6DAA123B4}"/>
                </a:ext>
              </a:extLst>
            </p:cNvPr>
            <p:cNvPicPr>
              <a:picLocks noChangeAspect="1"/>
            </p:cNvPicPr>
            <p:nvPr/>
          </p:nvPicPr>
          <p:blipFill>
            <a:blip r:embed="rId8"/>
            <a:srcRect/>
            <a:stretch>
              <a:fillRect/>
            </a:stretch>
          </p:blipFill>
          <p:spPr>
            <a:xfrm>
              <a:off x="9096972" y="3625729"/>
              <a:ext cx="909956" cy="233318"/>
            </a:xfrm>
            <a:prstGeom prst="rect">
              <a:avLst/>
            </a:prstGeom>
            <a:noFill/>
            <a:ln cap="flat">
              <a:noFill/>
            </a:ln>
          </p:spPr>
        </p:pic>
        <p:grpSp>
          <p:nvGrpSpPr>
            <p:cNvPr id="47" name="Group 51">
              <a:extLst>
                <a:ext uri="{FF2B5EF4-FFF2-40B4-BE49-F238E27FC236}">
                  <a16:creationId xmlns:a16="http://schemas.microsoft.com/office/drawing/2014/main" id="{94760C2A-8045-4C23-B8F1-EC9EAC139FFB}"/>
                </a:ext>
              </a:extLst>
            </p:cNvPr>
            <p:cNvGrpSpPr/>
            <p:nvPr/>
          </p:nvGrpSpPr>
          <p:grpSpPr>
            <a:xfrm>
              <a:off x="721425" y="3585751"/>
              <a:ext cx="1128890" cy="249082"/>
              <a:chOff x="721425" y="3532857"/>
              <a:chExt cx="1128890" cy="249082"/>
            </a:xfrm>
          </p:grpSpPr>
          <p:sp>
            <p:nvSpPr>
              <p:cNvPr id="48" name="Freeform 14">
                <a:extLst>
                  <a:ext uri="{FF2B5EF4-FFF2-40B4-BE49-F238E27FC236}">
                    <a16:creationId xmlns:a16="http://schemas.microsoft.com/office/drawing/2014/main" id="{F309B186-2D61-49D2-9128-9EA2621921E9}"/>
                  </a:ext>
                </a:extLst>
              </p:cNvPr>
              <p:cNvSpPr/>
              <p:nvPr/>
            </p:nvSpPr>
            <p:spPr>
              <a:xfrm>
                <a:off x="1034652" y="3571344"/>
                <a:ext cx="815663" cy="165698"/>
              </a:xfrm>
              <a:custGeom>
                <a:avLst/>
                <a:gdLst>
                  <a:gd name="f0" fmla="val 10800000"/>
                  <a:gd name="f1" fmla="val 5400000"/>
                  <a:gd name="f2" fmla="val 180"/>
                  <a:gd name="f3" fmla="val w"/>
                  <a:gd name="f4" fmla="val h"/>
                  <a:gd name="f5" fmla="val 0"/>
                  <a:gd name="f6" fmla="val 260"/>
                  <a:gd name="f7" fmla="val 51"/>
                  <a:gd name="f8" fmla="val 39"/>
                  <a:gd name="f9" fmla="val 4"/>
                  <a:gd name="f10" fmla="val 50"/>
                  <a:gd name="f11" fmla="val 42"/>
                  <a:gd name="f12" fmla="val 20"/>
                  <a:gd name="f13" fmla="val 19"/>
                  <a:gd name="f14" fmla="val 16"/>
                  <a:gd name="f15" fmla="val 12"/>
                  <a:gd name="f16" fmla="val 14"/>
                  <a:gd name="f17" fmla="val 41"/>
                  <a:gd name="f18" fmla="val 15"/>
                  <a:gd name="f19" fmla="val 27"/>
                  <a:gd name="f20" fmla="val 22"/>
                  <a:gd name="f21" fmla="val 8"/>
                  <a:gd name="f22" fmla="val 7"/>
                  <a:gd name="f23" fmla="val 13"/>
                  <a:gd name="f24" fmla="val 18"/>
                  <a:gd name="f25" fmla="val 21"/>
                  <a:gd name="f26" fmla="val 11"/>
                  <a:gd name="f27" fmla="val 23"/>
                  <a:gd name="f28" fmla="val 33"/>
                  <a:gd name="f29" fmla="val 24"/>
                  <a:gd name="f30" fmla="val 35"/>
                  <a:gd name="f31" fmla="val 37"/>
                  <a:gd name="f32" fmla="val 25"/>
                  <a:gd name="f33" fmla="val 57"/>
                  <a:gd name="f34" fmla="val 65"/>
                  <a:gd name="f35" fmla="val 17"/>
                  <a:gd name="f36" fmla="val 61"/>
                  <a:gd name="f37" fmla="val 3"/>
                  <a:gd name="f38" fmla="val 60"/>
                  <a:gd name="f39" fmla="val 59"/>
                  <a:gd name="f40" fmla="val 58"/>
                  <a:gd name="f41" fmla="val 5"/>
                  <a:gd name="f42" fmla="val 56"/>
                  <a:gd name="f43" fmla="val 6"/>
                  <a:gd name="f44" fmla="val 10"/>
                  <a:gd name="f45" fmla="val 62"/>
                  <a:gd name="f46" fmla="val 63"/>
                  <a:gd name="f47" fmla="val 64"/>
                  <a:gd name="f48" fmla="val 66"/>
                  <a:gd name="f49" fmla="val 92"/>
                  <a:gd name="f50" fmla="val 91"/>
                  <a:gd name="f51" fmla="val 89"/>
                  <a:gd name="f52" fmla="val 88"/>
                  <a:gd name="f53" fmla="val 84"/>
                  <a:gd name="f54" fmla="val 81"/>
                  <a:gd name="f55" fmla="val 79"/>
                  <a:gd name="f56" fmla="val 76"/>
                  <a:gd name="f57" fmla="val 74"/>
                  <a:gd name="f58" fmla="val 72"/>
                  <a:gd name="f59" fmla="val 71"/>
                  <a:gd name="f60" fmla="val 70"/>
                  <a:gd name="f61" fmla="val 31"/>
                  <a:gd name="f62" fmla="val 34"/>
                  <a:gd name="f63" fmla="val 40"/>
                  <a:gd name="f64" fmla="val 43"/>
                  <a:gd name="f65" fmla="val 45"/>
                  <a:gd name="f66" fmla="val 47"/>
                  <a:gd name="f67" fmla="val 78"/>
                  <a:gd name="f68" fmla="val 48"/>
                  <a:gd name="f69" fmla="val 83"/>
                  <a:gd name="f70" fmla="val 87"/>
                  <a:gd name="f71" fmla="val 90"/>
                  <a:gd name="f72" fmla="val 93"/>
                  <a:gd name="f73" fmla="val 96"/>
                  <a:gd name="f74" fmla="val 95"/>
                  <a:gd name="f75" fmla="val 44"/>
                  <a:gd name="f76" fmla="val 85"/>
                  <a:gd name="f77" fmla="val 30"/>
                  <a:gd name="f78" fmla="val 94"/>
                  <a:gd name="f79" fmla="val 118"/>
                  <a:gd name="f80" fmla="val 116"/>
                  <a:gd name="f81" fmla="val 114"/>
                  <a:gd name="f82" fmla="val 113"/>
                  <a:gd name="f83" fmla="val 111"/>
                  <a:gd name="f84" fmla="val 110"/>
                  <a:gd name="f85" fmla="val 102"/>
                  <a:gd name="f86" fmla="val 28"/>
                  <a:gd name="f87" fmla="val 112"/>
                  <a:gd name="f88" fmla="val 26"/>
                  <a:gd name="f89" fmla="val 115"/>
                  <a:gd name="f90" fmla="val 117"/>
                  <a:gd name="f91" fmla="val 119"/>
                  <a:gd name="f92" fmla="val 120"/>
                  <a:gd name="f93" fmla="val 121"/>
                  <a:gd name="f94" fmla="val 139"/>
                  <a:gd name="f95" fmla="val 144"/>
                  <a:gd name="f96" fmla="val 148"/>
                  <a:gd name="f97" fmla="val 151"/>
                  <a:gd name="f98" fmla="val 154"/>
                  <a:gd name="f99" fmla="val 155"/>
                  <a:gd name="f100" fmla="val 38"/>
                  <a:gd name="f101" fmla="val 46"/>
                  <a:gd name="f102" fmla="val 49"/>
                  <a:gd name="f103" fmla="val 138"/>
                  <a:gd name="f104" fmla="val 133"/>
                  <a:gd name="f105" fmla="val 129"/>
                  <a:gd name="f106" fmla="val 126"/>
                  <a:gd name="f107" fmla="val 123"/>
                  <a:gd name="f108" fmla="val 122"/>
                  <a:gd name="f109" fmla="val 134"/>
                  <a:gd name="f110" fmla="val 145"/>
                  <a:gd name="f111" fmla="val 147"/>
                  <a:gd name="f112" fmla="val 141"/>
                  <a:gd name="f113" fmla="val 136"/>
                  <a:gd name="f114" fmla="val 132"/>
                  <a:gd name="f115" fmla="val 130"/>
                  <a:gd name="f116" fmla="val 142"/>
                  <a:gd name="f117" fmla="val 173"/>
                  <a:gd name="f118" fmla="val 170"/>
                  <a:gd name="f119" fmla="val 29"/>
                  <a:gd name="f120" fmla="val 169"/>
                  <a:gd name="f121" fmla="val 168"/>
                  <a:gd name="f122" fmla="val 167"/>
                  <a:gd name="f123" fmla="val 172"/>
                  <a:gd name="f124" fmla="val 174"/>
                  <a:gd name="f125" fmla="val 176"/>
                  <a:gd name="f126" fmla="val 177"/>
                  <a:gd name="f127" fmla="val 178"/>
                  <a:gd name="f128" fmla="val 179"/>
                  <a:gd name="f129" fmla="val 165"/>
                  <a:gd name="f130" fmla="val 163"/>
                  <a:gd name="f131" fmla="val 160"/>
                  <a:gd name="f132" fmla="val 159"/>
                  <a:gd name="f133" fmla="val 161"/>
                  <a:gd name="f134" fmla="val 32"/>
                  <a:gd name="f135" fmla="val 162"/>
                  <a:gd name="f136" fmla="val 36"/>
                  <a:gd name="f137" fmla="val 171"/>
                  <a:gd name="f138" fmla="val 166"/>
                  <a:gd name="f139" fmla="val 164"/>
                  <a:gd name="f140" fmla="val 175"/>
                  <a:gd name="f141" fmla="val 181"/>
                  <a:gd name="f142" fmla="val 202"/>
                  <a:gd name="f143" fmla="val 207"/>
                  <a:gd name="f144" fmla="val 211"/>
                  <a:gd name="f145" fmla="val 214"/>
                  <a:gd name="f146" fmla="val 217"/>
                  <a:gd name="f147" fmla="val 218"/>
                  <a:gd name="f148" fmla="val 201"/>
                  <a:gd name="f149" fmla="val 196"/>
                  <a:gd name="f150" fmla="val 192"/>
                  <a:gd name="f151" fmla="val 189"/>
                  <a:gd name="f152" fmla="val 186"/>
                  <a:gd name="f153" fmla="val 185"/>
                  <a:gd name="f154" fmla="val 197"/>
                  <a:gd name="f155" fmla="val 208"/>
                  <a:gd name="f156" fmla="val 210"/>
                  <a:gd name="f157" fmla="val 204"/>
                  <a:gd name="f158" fmla="val 199"/>
                  <a:gd name="f159" fmla="val 195"/>
                  <a:gd name="f160" fmla="val 193"/>
                  <a:gd name="f161" fmla="val 205"/>
                  <a:gd name="f162" fmla="val 252"/>
                  <a:gd name="f163" fmla="val 244"/>
                  <a:gd name="f164" fmla="val 9"/>
                  <a:gd name="f165" fmla="val 233"/>
                  <a:gd name="f166" fmla="val 234"/>
                  <a:gd name="f167" fmla="val 235"/>
                  <a:gd name="f168" fmla="val 236"/>
                  <a:gd name="f169" fmla="val 237"/>
                  <a:gd name="f170" fmla="val 239"/>
                  <a:gd name="f171" fmla="val 240"/>
                  <a:gd name="f172" fmla="val 241"/>
                  <a:gd name="f173" fmla="val 1"/>
                  <a:gd name="f174" fmla="val 238"/>
                  <a:gd name="f175" fmla="val 232"/>
                  <a:gd name="f176" fmla="val 230"/>
                  <a:gd name="f177" fmla="val 2"/>
                  <a:gd name="f178" fmla="val 229"/>
                  <a:gd name="f179" fmla="val 227"/>
                  <a:gd name="f180" fmla="val 226"/>
                  <a:gd name="f181" fmla="val 225"/>
                  <a:gd name="f182" fmla="val 219"/>
                  <a:gd name="f183" fmla="val 248"/>
                  <a:gd name="f184" fmla="val 254"/>
                  <a:gd name="f185" fmla="val 255"/>
                  <a:gd name="f186" fmla="val 256"/>
                  <a:gd name="f187" fmla="val 257"/>
                  <a:gd name="f188" fmla="val 259"/>
                  <a:gd name="f189" fmla="val 258"/>
                  <a:gd name="f190" fmla="val 253"/>
                  <a:gd name="f191" fmla="+- 0 0 -90"/>
                  <a:gd name="f192" fmla="*/ f3 1 260"/>
                  <a:gd name="f193" fmla="*/ f4 1 51"/>
                  <a:gd name="f194" fmla="val f5"/>
                  <a:gd name="f195" fmla="val f6"/>
                  <a:gd name="f196" fmla="val f7"/>
                  <a:gd name="f197" fmla="*/ f191 f0 1"/>
                  <a:gd name="f198" fmla="+- f196 0 f194"/>
                  <a:gd name="f199" fmla="+- f195 0 f194"/>
                  <a:gd name="f200" fmla="*/ f197 1 f2"/>
                  <a:gd name="f201" fmla="*/ f199 1 260"/>
                  <a:gd name="f202" fmla="*/ f198 1 51"/>
                  <a:gd name="f203" fmla="*/ 50 f199 1"/>
                  <a:gd name="f204" fmla="*/ 50 f198 1"/>
                  <a:gd name="f205" fmla="*/ 42 f199 1"/>
                  <a:gd name="f206" fmla="*/ 12 f198 1"/>
                  <a:gd name="f207" fmla="*/ 27 f199 1"/>
                  <a:gd name="f208" fmla="*/ 7 f199 1"/>
                  <a:gd name="f209" fmla="*/ 21 f198 1"/>
                  <a:gd name="f210" fmla="*/ 0 f199 1"/>
                  <a:gd name="f211" fmla="*/ 4 f198 1"/>
                  <a:gd name="f212" fmla="*/ 25 f199 1"/>
                  <a:gd name="f213" fmla="*/ 39 f198 1"/>
                  <a:gd name="f214" fmla="*/ 39 f199 1"/>
                  <a:gd name="f215" fmla="*/ 65 f199 1"/>
                  <a:gd name="f216" fmla="*/ 17 f198 1"/>
                  <a:gd name="f217" fmla="*/ 61 f199 1"/>
                  <a:gd name="f218" fmla="*/ 3 f198 1"/>
                  <a:gd name="f219" fmla="*/ 58 f199 1"/>
                  <a:gd name="f220" fmla="*/ 10 f198 1"/>
                  <a:gd name="f221" fmla="*/ 66 f199 1"/>
                  <a:gd name="f222" fmla="*/ 7 f198 1"/>
                  <a:gd name="f223" fmla="*/ 92 f199 1"/>
                  <a:gd name="f224" fmla="*/ 16 f198 1"/>
                  <a:gd name="f225" fmla="*/ 72 f199 1"/>
                  <a:gd name="f226" fmla="*/ 25 f198 1"/>
                  <a:gd name="f227" fmla="*/ 78 f199 1"/>
                  <a:gd name="f228" fmla="*/ 48 f198 1"/>
                  <a:gd name="f229" fmla="*/ 96 f199 1"/>
                  <a:gd name="f230" fmla="*/ 43 f198 1"/>
                  <a:gd name="f231" fmla="*/ 33 f198 1"/>
                  <a:gd name="f232" fmla="*/ 18 f198 1"/>
                  <a:gd name="f233" fmla="*/ 113 f199 1"/>
                  <a:gd name="f234" fmla="*/ 110 f199 1"/>
                  <a:gd name="f235" fmla="*/ 117 f199 1"/>
                  <a:gd name="f236" fmla="*/ 23 f198 1"/>
                  <a:gd name="f237" fmla="*/ 121 f199 1"/>
                  <a:gd name="f238" fmla="*/ 24 f198 1"/>
                  <a:gd name="f239" fmla="*/ 118 f199 1"/>
                  <a:gd name="f240" fmla="*/ 155 f199 1"/>
                  <a:gd name="f241" fmla="*/ 126 f199 1"/>
                  <a:gd name="f242" fmla="*/ 46 f198 1"/>
                  <a:gd name="f243" fmla="*/ 139 f199 1"/>
                  <a:gd name="f244" fmla="*/ 145 f199 1"/>
                  <a:gd name="f245" fmla="*/ 130 f199 1"/>
                  <a:gd name="f246" fmla="*/ 41 f198 1"/>
                  <a:gd name="f247" fmla="*/ 167 f199 1"/>
                  <a:gd name="f248" fmla="*/ 176 f199 1"/>
                  <a:gd name="f249" fmla="*/ 179 f199 1"/>
                  <a:gd name="f250" fmla="*/ 172 f199 1"/>
                  <a:gd name="f251" fmla="*/ 160 f199 1"/>
                  <a:gd name="f252" fmla="*/ 30 f198 1"/>
                  <a:gd name="f253" fmla="*/ 171 f199 1"/>
                  <a:gd name="f254" fmla="*/ 38 f198 1"/>
                  <a:gd name="f255" fmla="*/ 168 f199 1"/>
                  <a:gd name="f256" fmla="*/ 44 f198 1"/>
                  <a:gd name="f257" fmla="*/ 159 f199 1"/>
                  <a:gd name="f258" fmla="*/ 164 f199 1"/>
                  <a:gd name="f259" fmla="*/ 181 f199 1"/>
                  <a:gd name="f260" fmla="*/ 40 f198 1"/>
                  <a:gd name="f261" fmla="*/ 202 f199 1"/>
                  <a:gd name="f262" fmla="*/ 214 f199 1"/>
                  <a:gd name="f263" fmla="*/ 185 f199 1"/>
                  <a:gd name="f264" fmla="*/ 34 f198 1"/>
                  <a:gd name="f265" fmla="*/ 208 f199 1"/>
                  <a:gd name="f266" fmla="*/ 22 f198 1"/>
                  <a:gd name="f267" fmla="*/ 195 f199 1"/>
                  <a:gd name="f268" fmla="*/ 260 f199 1"/>
                  <a:gd name="f269" fmla="*/ 252 f199 1"/>
                  <a:gd name="f270" fmla="*/ 244 f199 1"/>
                  <a:gd name="f271" fmla="*/ 9 f198 1"/>
                  <a:gd name="f272" fmla="*/ 233 f199 1"/>
                  <a:gd name="f273" fmla="*/ 13 f198 1"/>
                  <a:gd name="f274" fmla="*/ 241 f199 1"/>
                  <a:gd name="f275" fmla="*/ 1 f198 1"/>
                  <a:gd name="f276" fmla="*/ 226 f199 1"/>
                  <a:gd name="f277" fmla="*/ 6 f198 1"/>
                  <a:gd name="f278" fmla="*/ 219 f199 1"/>
                  <a:gd name="f279" fmla="*/ 225 f199 1"/>
                  <a:gd name="f280" fmla="*/ 257 f199 1"/>
                  <a:gd name="f281" fmla="*/ 256 f199 1"/>
                  <a:gd name="f282" fmla="+- f200 0 f1"/>
                  <a:gd name="f283" fmla="*/ f203 1 260"/>
                  <a:gd name="f284" fmla="*/ f204 1 51"/>
                  <a:gd name="f285" fmla="*/ f205 1 260"/>
                  <a:gd name="f286" fmla="*/ f206 1 51"/>
                  <a:gd name="f287" fmla="*/ f207 1 260"/>
                  <a:gd name="f288" fmla="*/ f208 1 260"/>
                  <a:gd name="f289" fmla="*/ f209 1 51"/>
                  <a:gd name="f290" fmla="*/ f210 1 260"/>
                  <a:gd name="f291" fmla="*/ f211 1 51"/>
                  <a:gd name="f292" fmla="*/ f212 1 260"/>
                  <a:gd name="f293" fmla="*/ f213 1 51"/>
                  <a:gd name="f294" fmla="*/ f214 1 260"/>
                  <a:gd name="f295" fmla="*/ f215 1 260"/>
                  <a:gd name="f296" fmla="*/ f216 1 51"/>
                  <a:gd name="f297" fmla="*/ f217 1 260"/>
                  <a:gd name="f298" fmla="*/ f218 1 51"/>
                  <a:gd name="f299" fmla="*/ f219 1 260"/>
                  <a:gd name="f300" fmla="*/ f220 1 51"/>
                  <a:gd name="f301" fmla="*/ f221 1 260"/>
                  <a:gd name="f302" fmla="*/ f222 1 51"/>
                  <a:gd name="f303" fmla="*/ f223 1 260"/>
                  <a:gd name="f304" fmla="*/ f224 1 51"/>
                  <a:gd name="f305" fmla="*/ f225 1 260"/>
                  <a:gd name="f306" fmla="*/ f226 1 51"/>
                  <a:gd name="f307" fmla="*/ f227 1 260"/>
                  <a:gd name="f308" fmla="*/ f228 1 51"/>
                  <a:gd name="f309" fmla="*/ f229 1 260"/>
                  <a:gd name="f310" fmla="*/ f230 1 51"/>
                  <a:gd name="f311" fmla="*/ f231 1 51"/>
                  <a:gd name="f312" fmla="*/ f232 1 51"/>
                  <a:gd name="f313" fmla="*/ f233 1 260"/>
                  <a:gd name="f314" fmla="*/ f234 1 260"/>
                  <a:gd name="f315" fmla="*/ f235 1 260"/>
                  <a:gd name="f316" fmla="*/ f236 1 51"/>
                  <a:gd name="f317" fmla="*/ f237 1 260"/>
                  <a:gd name="f318" fmla="*/ f238 1 51"/>
                  <a:gd name="f319" fmla="*/ f239 1 260"/>
                  <a:gd name="f320" fmla="*/ f240 1 260"/>
                  <a:gd name="f321" fmla="*/ f241 1 260"/>
                  <a:gd name="f322" fmla="*/ f242 1 51"/>
                  <a:gd name="f323" fmla="*/ f243 1 260"/>
                  <a:gd name="f324" fmla="*/ f244 1 260"/>
                  <a:gd name="f325" fmla="*/ f245 1 260"/>
                  <a:gd name="f326" fmla="*/ f246 1 51"/>
                  <a:gd name="f327" fmla="*/ f247 1 260"/>
                  <a:gd name="f328" fmla="*/ f248 1 260"/>
                  <a:gd name="f329" fmla="*/ f249 1 260"/>
                  <a:gd name="f330" fmla="*/ f250 1 260"/>
                  <a:gd name="f331" fmla="*/ f251 1 260"/>
                  <a:gd name="f332" fmla="*/ f252 1 51"/>
                  <a:gd name="f333" fmla="*/ f253 1 260"/>
                  <a:gd name="f334" fmla="*/ f254 1 51"/>
                  <a:gd name="f335" fmla="*/ f255 1 260"/>
                  <a:gd name="f336" fmla="*/ f256 1 51"/>
                  <a:gd name="f337" fmla="*/ f257 1 260"/>
                  <a:gd name="f338" fmla="*/ f258 1 260"/>
                  <a:gd name="f339" fmla="*/ f259 1 260"/>
                  <a:gd name="f340" fmla="*/ f260 1 51"/>
                  <a:gd name="f341" fmla="*/ f261 1 260"/>
                  <a:gd name="f342" fmla="*/ f262 1 260"/>
                  <a:gd name="f343" fmla="*/ f263 1 260"/>
                  <a:gd name="f344" fmla="*/ f264 1 51"/>
                  <a:gd name="f345" fmla="*/ f265 1 260"/>
                  <a:gd name="f346" fmla="*/ f266 1 51"/>
                  <a:gd name="f347" fmla="*/ f267 1 260"/>
                  <a:gd name="f348" fmla="*/ f268 1 260"/>
                  <a:gd name="f349" fmla="*/ f269 1 260"/>
                  <a:gd name="f350" fmla="*/ f270 1 260"/>
                  <a:gd name="f351" fmla="*/ f271 1 51"/>
                  <a:gd name="f352" fmla="*/ f272 1 260"/>
                  <a:gd name="f353" fmla="*/ f273 1 51"/>
                  <a:gd name="f354" fmla="*/ f274 1 260"/>
                  <a:gd name="f355" fmla="*/ f275 1 51"/>
                  <a:gd name="f356" fmla="*/ f276 1 260"/>
                  <a:gd name="f357" fmla="*/ f277 1 51"/>
                  <a:gd name="f358" fmla="*/ f278 1 260"/>
                  <a:gd name="f359" fmla="*/ f279 1 260"/>
                  <a:gd name="f360" fmla="*/ f280 1 260"/>
                  <a:gd name="f361" fmla="*/ f281 1 260"/>
                  <a:gd name="f362" fmla="*/ 0 1 f201"/>
                  <a:gd name="f363" fmla="*/ f195 1 f201"/>
                  <a:gd name="f364" fmla="*/ 0 1 f202"/>
                  <a:gd name="f365" fmla="*/ f196 1 f202"/>
                  <a:gd name="f366" fmla="*/ f283 1 f201"/>
                  <a:gd name="f367" fmla="*/ f284 1 f202"/>
                  <a:gd name="f368" fmla="*/ f285 1 f201"/>
                  <a:gd name="f369" fmla="*/ f286 1 f202"/>
                  <a:gd name="f370" fmla="*/ f287 1 f201"/>
                  <a:gd name="f371" fmla="*/ f288 1 f201"/>
                  <a:gd name="f372" fmla="*/ f289 1 f202"/>
                  <a:gd name="f373" fmla="*/ f290 1 f201"/>
                  <a:gd name="f374" fmla="*/ f291 1 f202"/>
                  <a:gd name="f375" fmla="*/ f292 1 f201"/>
                  <a:gd name="f376" fmla="*/ f293 1 f202"/>
                  <a:gd name="f377" fmla="*/ f294 1 f201"/>
                  <a:gd name="f378" fmla="*/ f295 1 f201"/>
                  <a:gd name="f379" fmla="*/ f296 1 f202"/>
                  <a:gd name="f380" fmla="*/ f297 1 f201"/>
                  <a:gd name="f381" fmla="*/ f298 1 f202"/>
                  <a:gd name="f382" fmla="*/ f299 1 f201"/>
                  <a:gd name="f383" fmla="*/ f300 1 f202"/>
                  <a:gd name="f384" fmla="*/ f301 1 f201"/>
                  <a:gd name="f385" fmla="*/ f302 1 f202"/>
                  <a:gd name="f386" fmla="*/ f303 1 f201"/>
                  <a:gd name="f387" fmla="*/ f304 1 f202"/>
                  <a:gd name="f388" fmla="*/ f305 1 f201"/>
                  <a:gd name="f389" fmla="*/ f306 1 f202"/>
                  <a:gd name="f390" fmla="*/ f307 1 f201"/>
                  <a:gd name="f391" fmla="*/ f308 1 f202"/>
                  <a:gd name="f392" fmla="*/ f309 1 f201"/>
                  <a:gd name="f393" fmla="*/ f310 1 f202"/>
                  <a:gd name="f394" fmla="*/ f311 1 f202"/>
                  <a:gd name="f395" fmla="*/ f312 1 f202"/>
                  <a:gd name="f396" fmla="*/ f313 1 f201"/>
                  <a:gd name="f397" fmla="*/ f314 1 f201"/>
                  <a:gd name="f398" fmla="*/ f315 1 f201"/>
                  <a:gd name="f399" fmla="*/ f316 1 f202"/>
                  <a:gd name="f400" fmla="*/ f317 1 f201"/>
                  <a:gd name="f401" fmla="*/ f318 1 f202"/>
                  <a:gd name="f402" fmla="*/ f319 1 f201"/>
                  <a:gd name="f403" fmla="*/ f320 1 f201"/>
                  <a:gd name="f404" fmla="*/ f321 1 f201"/>
                  <a:gd name="f405" fmla="*/ f322 1 f202"/>
                  <a:gd name="f406" fmla="*/ f323 1 f201"/>
                  <a:gd name="f407" fmla="*/ f324 1 f201"/>
                  <a:gd name="f408" fmla="*/ f325 1 f201"/>
                  <a:gd name="f409" fmla="*/ f326 1 f202"/>
                  <a:gd name="f410" fmla="*/ f327 1 f201"/>
                  <a:gd name="f411" fmla="*/ f328 1 f201"/>
                  <a:gd name="f412" fmla="*/ f329 1 f201"/>
                  <a:gd name="f413" fmla="*/ f330 1 f201"/>
                  <a:gd name="f414" fmla="*/ f331 1 f201"/>
                  <a:gd name="f415" fmla="*/ f332 1 f202"/>
                  <a:gd name="f416" fmla="*/ f333 1 f201"/>
                  <a:gd name="f417" fmla="*/ f334 1 f202"/>
                  <a:gd name="f418" fmla="*/ f335 1 f201"/>
                  <a:gd name="f419" fmla="*/ f336 1 f202"/>
                  <a:gd name="f420" fmla="*/ f337 1 f201"/>
                  <a:gd name="f421" fmla="*/ f338 1 f201"/>
                  <a:gd name="f422" fmla="*/ f339 1 f201"/>
                  <a:gd name="f423" fmla="*/ f340 1 f202"/>
                  <a:gd name="f424" fmla="*/ f341 1 f201"/>
                  <a:gd name="f425" fmla="*/ f342 1 f201"/>
                  <a:gd name="f426" fmla="*/ f343 1 f201"/>
                  <a:gd name="f427" fmla="*/ f344 1 f202"/>
                  <a:gd name="f428" fmla="*/ f345 1 f201"/>
                  <a:gd name="f429" fmla="*/ f346 1 f202"/>
                  <a:gd name="f430" fmla="*/ f347 1 f201"/>
                  <a:gd name="f431" fmla="*/ f348 1 f201"/>
                  <a:gd name="f432" fmla="*/ f349 1 f201"/>
                  <a:gd name="f433" fmla="*/ f350 1 f201"/>
                  <a:gd name="f434" fmla="*/ f351 1 f202"/>
                  <a:gd name="f435" fmla="*/ f352 1 f201"/>
                  <a:gd name="f436" fmla="*/ f353 1 f202"/>
                  <a:gd name="f437" fmla="*/ f354 1 f201"/>
                  <a:gd name="f438" fmla="*/ f355 1 f202"/>
                  <a:gd name="f439" fmla="*/ f356 1 f201"/>
                  <a:gd name="f440" fmla="*/ f357 1 f202"/>
                  <a:gd name="f441" fmla="*/ f358 1 f201"/>
                  <a:gd name="f442" fmla="*/ f359 1 f201"/>
                  <a:gd name="f443" fmla="*/ f360 1 f201"/>
                  <a:gd name="f444" fmla="*/ f361 1 f201"/>
                  <a:gd name="f445" fmla="*/ f362 f192 1"/>
                  <a:gd name="f446" fmla="*/ f363 f192 1"/>
                  <a:gd name="f447" fmla="*/ f365 f193 1"/>
                  <a:gd name="f448" fmla="*/ f364 f193 1"/>
                  <a:gd name="f449" fmla="*/ f366 f192 1"/>
                  <a:gd name="f450" fmla="*/ f367 f193 1"/>
                  <a:gd name="f451" fmla="*/ f368 f192 1"/>
                  <a:gd name="f452" fmla="*/ f369 f193 1"/>
                  <a:gd name="f453" fmla="*/ f370 f192 1"/>
                  <a:gd name="f454" fmla="*/ f371 f192 1"/>
                  <a:gd name="f455" fmla="*/ f372 f193 1"/>
                  <a:gd name="f456" fmla="*/ f373 f192 1"/>
                  <a:gd name="f457" fmla="*/ f374 f193 1"/>
                  <a:gd name="f458" fmla="*/ f375 f192 1"/>
                  <a:gd name="f459" fmla="*/ f376 f193 1"/>
                  <a:gd name="f460" fmla="*/ f377 f192 1"/>
                  <a:gd name="f461" fmla="*/ f378 f192 1"/>
                  <a:gd name="f462" fmla="*/ f379 f193 1"/>
                  <a:gd name="f463" fmla="*/ f380 f192 1"/>
                  <a:gd name="f464" fmla="*/ f381 f193 1"/>
                  <a:gd name="f465" fmla="*/ f382 f192 1"/>
                  <a:gd name="f466" fmla="*/ f383 f193 1"/>
                  <a:gd name="f467" fmla="*/ f384 f192 1"/>
                  <a:gd name="f468" fmla="*/ f385 f193 1"/>
                  <a:gd name="f469" fmla="*/ f386 f192 1"/>
                  <a:gd name="f470" fmla="*/ f387 f193 1"/>
                  <a:gd name="f471" fmla="*/ f388 f192 1"/>
                  <a:gd name="f472" fmla="*/ f389 f193 1"/>
                  <a:gd name="f473" fmla="*/ f390 f192 1"/>
                  <a:gd name="f474" fmla="*/ f391 f193 1"/>
                  <a:gd name="f475" fmla="*/ f392 f192 1"/>
                  <a:gd name="f476" fmla="*/ f393 f193 1"/>
                  <a:gd name="f477" fmla="*/ f394 f193 1"/>
                  <a:gd name="f478" fmla="*/ f395 f193 1"/>
                  <a:gd name="f479" fmla="*/ f396 f192 1"/>
                  <a:gd name="f480" fmla="*/ f397 f192 1"/>
                  <a:gd name="f481" fmla="*/ f398 f192 1"/>
                  <a:gd name="f482" fmla="*/ f399 f193 1"/>
                  <a:gd name="f483" fmla="*/ f400 f192 1"/>
                  <a:gd name="f484" fmla="*/ f401 f193 1"/>
                  <a:gd name="f485" fmla="*/ f402 f192 1"/>
                  <a:gd name="f486" fmla="*/ f403 f192 1"/>
                  <a:gd name="f487" fmla="*/ f404 f192 1"/>
                  <a:gd name="f488" fmla="*/ f405 f193 1"/>
                  <a:gd name="f489" fmla="*/ f406 f192 1"/>
                  <a:gd name="f490" fmla="*/ f407 f192 1"/>
                  <a:gd name="f491" fmla="*/ f408 f192 1"/>
                  <a:gd name="f492" fmla="*/ f409 f193 1"/>
                  <a:gd name="f493" fmla="*/ f410 f192 1"/>
                  <a:gd name="f494" fmla="*/ f411 f192 1"/>
                  <a:gd name="f495" fmla="*/ f412 f192 1"/>
                  <a:gd name="f496" fmla="*/ f413 f192 1"/>
                  <a:gd name="f497" fmla="*/ f414 f192 1"/>
                  <a:gd name="f498" fmla="*/ f415 f193 1"/>
                  <a:gd name="f499" fmla="*/ f416 f192 1"/>
                  <a:gd name="f500" fmla="*/ f417 f193 1"/>
                  <a:gd name="f501" fmla="*/ f418 f192 1"/>
                  <a:gd name="f502" fmla="*/ f419 f193 1"/>
                  <a:gd name="f503" fmla="*/ f420 f192 1"/>
                  <a:gd name="f504" fmla="*/ f421 f192 1"/>
                  <a:gd name="f505" fmla="*/ f422 f192 1"/>
                  <a:gd name="f506" fmla="*/ f423 f193 1"/>
                  <a:gd name="f507" fmla="*/ f424 f192 1"/>
                  <a:gd name="f508" fmla="*/ f425 f192 1"/>
                  <a:gd name="f509" fmla="*/ f426 f192 1"/>
                  <a:gd name="f510" fmla="*/ f427 f193 1"/>
                  <a:gd name="f511" fmla="*/ f428 f192 1"/>
                  <a:gd name="f512" fmla="*/ f429 f193 1"/>
                  <a:gd name="f513" fmla="*/ f430 f192 1"/>
                  <a:gd name="f514" fmla="*/ f431 f192 1"/>
                  <a:gd name="f515" fmla="*/ f432 f192 1"/>
                  <a:gd name="f516" fmla="*/ f433 f192 1"/>
                  <a:gd name="f517" fmla="*/ f434 f193 1"/>
                  <a:gd name="f518" fmla="*/ f435 f192 1"/>
                  <a:gd name="f519" fmla="*/ f436 f193 1"/>
                  <a:gd name="f520" fmla="*/ f437 f192 1"/>
                  <a:gd name="f521" fmla="*/ f438 f193 1"/>
                  <a:gd name="f522" fmla="*/ f439 f192 1"/>
                  <a:gd name="f523" fmla="*/ f440 f193 1"/>
                  <a:gd name="f524" fmla="*/ f441 f192 1"/>
                  <a:gd name="f525" fmla="*/ f442 f192 1"/>
                  <a:gd name="f526" fmla="*/ f443 f192 1"/>
                  <a:gd name="f527" fmla="*/ f444 f192 1"/>
                </a:gdLst>
                <a:ahLst/>
                <a:cxnLst>
                  <a:cxn ang="3cd4">
                    <a:pos x="hc" y="t"/>
                  </a:cxn>
                  <a:cxn ang="0">
                    <a:pos x="r" y="vc"/>
                  </a:cxn>
                  <a:cxn ang="cd4">
                    <a:pos x="hc" y="b"/>
                  </a:cxn>
                  <a:cxn ang="cd2">
                    <a:pos x="l" y="vc"/>
                  </a:cxn>
                  <a:cxn ang="f282">
                    <a:pos x="f449" y="f450"/>
                  </a:cxn>
                  <a:cxn ang="f282">
                    <a:pos x="f451" y="f452"/>
                  </a:cxn>
                  <a:cxn ang="f282">
                    <a:pos x="f453" y="f450"/>
                  </a:cxn>
                  <a:cxn ang="f282">
                    <a:pos x="f454" y="f452"/>
                  </a:cxn>
                  <a:cxn ang="f282">
                    <a:pos x="f454" y="f455"/>
                  </a:cxn>
                  <a:cxn ang="f282">
                    <a:pos x="f456" y="f457"/>
                  </a:cxn>
                  <a:cxn ang="f282">
                    <a:pos x="f458" y="f459"/>
                  </a:cxn>
                  <a:cxn ang="f282">
                    <a:pos x="f460" y="f457"/>
                  </a:cxn>
                  <a:cxn ang="f282">
                    <a:pos x="f461" y="f462"/>
                  </a:cxn>
                  <a:cxn ang="f282">
                    <a:pos x="f463" y="f464"/>
                  </a:cxn>
                  <a:cxn ang="f282">
                    <a:pos x="f465" y="f466"/>
                  </a:cxn>
                  <a:cxn ang="f282">
                    <a:pos x="f467" y="f468"/>
                  </a:cxn>
                  <a:cxn ang="f282">
                    <a:pos x="f469" y="f470"/>
                  </a:cxn>
                  <a:cxn ang="f282">
                    <a:pos x="f471" y="f472"/>
                  </a:cxn>
                  <a:cxn ang="f282">
                    <a:pos x="f473" y="f474"/>
                  </a:cxn>
                  <a:cxn ang="f282">
                    <a:pos x="f475" y="f474"/>
                  </a:cxn>
                  <a:cxn ang="f282">
                    <a:pos x="f469" y="f476"/>
                  </a:cxn>
                  <a:cxn ang="f282">
                    <a:pos x="f473" y="f477"/>
                  </a:cxn>
                  <a:cxn ang="f282">
                    <a:pos x="f475" y="f472"/>
                  </a:cxn>
                  <a:cxn ang="f282">
                    <a:pos x="f475" y="f478"/>
                  </a:cxn>
                  <a:cxn ang="f282">
                    <a:pos x="f479" y="f478"/>
                  </a:cxn>
                  <a:cxn ang="f282">
                    <a:pos x="f480" y="f462"/>
                  </a:cxn>
                  <a:cxn ang="f282">
                    <a:pos x="f480" y="f450"/>
                  </a:cxn>
                  <a:cxn ang="f282">
                    <a:pos x="f481" y="f482"/>
                  </a:cxn>
                  <a:cxn ang="f282">
                    <a:pos x="f483" y="f484"/>
                  </a:cxn>
                  <a:cxn ang="f282">
                    <a:pos x="f485" y="f470"/>
                  </a:cxn>
                  <a:cxn ang="f282">
                    <a:pos x="f486" y="f477"/>
                  </a:cxn>
                  <a:cxn ang="f282">
                    <a:pos x="f487" y="f488"/>
                  </a:cxn>
                  <a:cxn ang="f282">
                    <a:pos x="f489" y="f470"/>
                  </a:cxn>
                  <a:cxn ang="f282">
                    <a:pos x="f490" y="f472"/>
                  </a:cxn>
                  <a:cxn ang="f282">
                    <a:pos x="f491" y="f477"/>
                  </a:cxn>
                  <a:cxn ang="f282">
                    <a:pos x="f490" y="f492"/>
                  </a:cxn>
                  <a:cxn ang="f282">
                    <a:pos x="f493" y="f472"/>
                  </a:cxn>
                  <a:cxn ang="f282">
                    <a:pos x="f494" y="f482"/>
                  </a:cxn>
                  <a:cxn ang="f282">
                    <a:pos x="f495" y="f462"/>
                  </a:cxn>
                  <a:cxn ang="f282">
                    <a:pos x="f496" y="f470"/>
                  </a:cxn>
                  <a:cxn ang="f282">
                    <a:pos x="f497" y="f498"/>
                  </a:cxn>
                  <a:cxn ang="f282">
                    <a:pos x="f499" y="f500"/>
                  </a:cxn>
                  <a:cxn ang="f282">
                    <a:pos x="f501" y="f502"/>
                  </a:cxn>
                  <a:cxn ang="f282">
                    <a:pos x="f503" y="f492"/>
                  </a:cxn>
                  <a:cxn ang="f282">
                    <a:pos x="f504" y="f450"/>
                  </a:cxn>
                  <a:cxn ang="f282">
                    <a:pos x="f505" y="f506"/>
                  </a:cxn>
                  <a:cxn ang="f282">
                    <a:pos x="f507" y="f470"/>
                  </a:cxn>
                  <a:cxn ang="f282">
                    <a:pos x="f508" y="f488"/>
                  </a:cxn>
                  <a:cxn ang="f282">
                    <a:pos x="f509" y="f510"/>
                  </a:cxn>
                  <a:cxn ang="f282">
                    <a:pos x="f511" y="f492"/>
                  </a:cxn>
                  <a:cxn ang="f282">
                    <a:pos x="f507" y="f512"/>
                  </a:cxn>
                  <a:cxn ang="f282">
                    <a:pos x="f513" y="f492"/>
                  </a:cxn>
                  <a:cxn ang="f282">
                    <a:pos x="f514" y="f482"/>
                  </a:cxn>
                  <a:cxn ang="f282">
                    <a:pos x="f515" y="f468"/>
                  </a:cxn>
                  <a:cxn ang="f282">
                    <a:pos x="f516" y="f517"/>
                  </a:cxn>
                  <a:cxn ang="f282">
                    <a:pos x="f518" y="f519"/>
                  </a:cxn>
                  <a:cxn ang="f282">
                    <a:pos x="f520" y="f468"/>
                  </a:cxn>
                  <a:cxn ang="f282">
                    <a:pos x="f520" y="f521"/>
                  </a:cxn>
                  <a:cxn ang="f282">
                    <a:pos x="f522" y="f523"/>
                  </a:cxn>
                  <a:cxn ang="f282">
                    <a:pos x="f524" y="f462"/>
                  </a:cxn>
                  <a:cxn ang="f282">
                    <a:pos x="f525" y="f450"/>
                  </a:cxn>
                  <a:cxn ang="f282">
                    <a:pos x="f516" y="f482"/>
                  </a:cxn>
                  <a:cxn ang="f282">
                    <a:pos x="f526" y="f450"/>
                  </a:cxn>
                  <a:cxn ang="f282">
                    <a:pos x="f514" y="f476"/>
                  </a:cxn>
                  <a:cxn ang="f282">
                    <a:pos x="f527" y="f502"/>
                  </a:cxn>
                  <a:cxn ang="f282">
                    <a:pos x="f515" y="f482"/>
                  </a:cxn>
                </a:cxnLst>
                <a:rect l="f445" t="f448" r="f446" b="f447"/>
                <a:pathLst>
                  <a:path w="260" h="51">
                    <a:moveTo>
                      <a:pt x="f8" y="f9"/>
                    </a:moveTo>
                    <a:cubicBezTo>
                      <a:pt x="f10" y="f9"/>
                      <a:pt x="f10" y="f9"/>
                      <a:pt x="f10" y="f9"/>
                    </a:cubicBezTo>
                    <a:cubicBezTo>
                      <a:pt x="f10" y="f10"/>
                      <a:pt x="f10" y="f10"/>
                      <a:pt x="f10" y="f10"/>
                    </a:cubicBezTo>
                    <a:cubicBezTo>
                      <a:pt x="f11" y="f10"/>
                      <a:pt x="f11" y="f10"/>
                      <a:pt x="f11" y="f10"/>
                    </a:cubicBezTo>
                    <a:cubicBezTo>
                      <a:pt x="f11" y="f12"/>
                      <a:pt x="f11" y="f12"/>
                      <a:pt x="f11" y="f12"/>
                    </a:cubicBezTo>
                    <a:cubicBezTo>
                      <a:pt x="f11" y="f13"/>
                      <a:pt x="f11" y="f14"/>
                      <a:pt x="f11" y="f15"/>
                    </a:cubicBezTo>
                    <a:cubicBezTo>
                      <a:pt x="f11" y="f15"/>
                      <a:pt x="f11" y="f15"/>
                      <a:pt x="f11" y="f15"/>
                    </a:cubicBezTo>
                    <a:cubicBezTo>
                      <a:pt x="f11" y="f16"/>
                      <a:pt x="f17" y="f18"/>
                      <a:pt x="f17" y="f14"/>
                    </a:cubicBezTo>
                    <a:cubicBezTo>
                      <a:pt x="f19" y="f10"/>
                      <a:pt x="f19" y="f10"/>
                      <a:pt x="f19" y="f10"/>
                    </a:cubicBezTo>
                    <a:cubicBezTo>
                      <a:pt x="f20" y="f10"/>
                      <a:pt x="f20" y="f10"/>
                      <a:pt x="f20" y="f10"/>
                    </a:cubicBezTo>
                    <a:cubicBezTo>
                      <a:pt x="f21" y="f14"/>
                      <a:pt x="f21" y="f14"/>
                      <a:pt x="f21" y="f14"/>
                    </a:cubicBezTo>
                    <a:cubicBezTo>
                      <a:pt x="f21" y="f18"/>
                      <a:pt x="f22" y="f16"/>
                      <a:pt x="f22" y="f15"/>
                    </a:cubicBezTo>
                    <a:cubicBezTo>
                      <a:pt x="f22" y="f15"/>
                      <a:pt x="f22" y="f15"/>
                      <a:pt x="f22" y="f15"/>
                    </a:cubicBezTo>
                    <a:cubicBezTo>
                      <a:pt x="f22" y="f23"/>
                      <a:pt x="f22" y="f16"/>
                      <a:pt x="f22" y="f18"/>
                    </a:cubicBezTo>
                    <a:cubicBezTo>
                      <a:pt x="f22" y="f24"/>
                      <a:pt x="f22" y="f12"/>
                      <a:pt x="f22" y="f25"/>
                    </a:cubicBezTo>
                    <a:cubicBezTo>
                      <a:pt x="f22" y="f10"/>
                      <a:pt x="f22" y="f10"/>
                      <a:pt x="f22" y="f10"/>
                    </a:cubicBezTo>
                    <a:cubicBezTo>
                      <a:pt x="f5" y="f10"/>
                      <a:pt x="f5" y="f10"/>
                      <a:pt x="f5" y="f10"/>
                    </a:cubicBezTo>
                    <a:cubicBezTo>
                      <a:pt x="f5" y="f9"/>
                      <a:pt x="f5" y="f9"/>
                      <a:pt x="f5" y="f9"/>
                    </a:cubicBezTo>
                    <a:cubicBezTo>
                      <a:pt x="f26" y="f9"/>
                      <a:pt x="f26" y="f9"/>
                      <a:pt x="f26" y="f9"/>
                    </a:cubicBezTo>
                    <a:cubicBezTo>
                      <a:pt x="f27" y="f28"/>
                      <a:pt x="f27" y="f28"/>
                      <a:pt x="f27" y="f28"/>
                    </a:cubicBezTo>
                    <a:cubicBezTo>
                      <a:pt x="f29" y="f30"/>
                      <a:pt x="f29" y="f31"/>
                      <a:pt x="f32" y="f8"/>
                    </a:cubicBezTo>
                    <a:cubicBezTo>
                      <a:pt x="f32" y="f8"/>
                      <a:pt x="f32" y="f8"/>
                      <a:pt x="f32" y="f8"/>
                    </a:cubicBezTo>
                    <a:cubicBezTo>
                      <a:pt x="f19" y="f28"/>
                      <a:pt x="f19" y="f28"/>
                      <a:pt x="f19" y="f28"/>
                    </a:cubicBezTo>
                    <a:lnTo>
                      <a:pt x="f8" y="f9"/>
                    </a:lnTo>
                    <a:close/>
                    <a:moveTo>
                      <a:pt x="f33" y="f10"/>
                    </a:moveTo>
                    <a:cubicBezTo>
                      <a:pt x="f34" y="f10"/>
                      <a:pt x="f34" y="f10"/>
                      <a:pt x="f34" y="f10"/>
                    </a:cubicBezTo>
                    <a:cubicBezTo>
                      <a:pt x="f34" y="f35"/>
                      <a:pt x="f34" y="f35"/>
                      <a:pt x="f34" y="f35"/>
                    </a:cubicBezTo>
                    <a:cubicBezTo>
                      <a:pt x="f33" y="f35"/>
                      <a:pt x="f33" y="f35"/>
                      <a:pt x="f33" y="f35"/>
                    </a:cubicBezTo>
                    <a:lnTo>
                      <a:pt x="f33" y="f10"/>
                    </a:lnTo>
                    <a:close/>
                    <a:moveTo>
                      <a:pt x="f36" y="f37"/>
                    </a:moveTo>
                    <a:cubicBezTo>
                      <a:pt x="f38" y="f37"/>
                      <a:pt x="f39" y="f37"/>
                      <a:pt x="f40" y="f9"/>
                    </a:cubicBezTo>
                    <a:cubicBezTo>
                      <a:pt x="f33" y="f41"/>
                      <a:pt x="f42" y="f43"/>
                      <a:pt x="f42" y="f22"/>
                    </a:cubicBezTo>
                    <a:cubicBezTo>
                      <a:pt x="f42" y="f21"/>
                      <a:pt x="f33" y="f44"/>
                      <a:pt x="f40" y="f44"/>
                    </a:cubicBezTo>
                    <a:cubicBezTo>
                      <a:pt x="f39" y="f26"/>
                      <a:pt x="f38" y="f15"/>
                      <a:pt x="f36" y="f15"/>
                    </a:cubicBezTo>
                    <a:cubicBezTo>
                      <a:pt x="f45" y="f15"/>
                      <a:pt x="f46" y="f26"/>
                      <a:pt x="f47" y="f44"/>
                    </a:cubicBezTo>
                    <a:cubicBezTo>
                      <a:pt x="f34" y="f44"/>
                      <a:pt x="f48" y="f21"/>
                      <a:pt x="f48" y="f22"/>
                    </a:cubicBezTo>
                    <a:cubicBezTo>
                      <a:pt x="f48" y="f43"/>
                      <a:pt x="f34" y="f41"/>
                      <a:pt x="f47" y="f9"/>
                    </a:cubicBezTo>
                    <a:cubicBezTo>
                      <a:pt x="f47" y="f37"/>
                      <a:pt x="f45" y="f37"/>
                      <a:pt x="f36" y="f37"/>
                    </a:cubicBezTo>
                    <a:moveTo>
                      <a:pt x="f49" y="f14"/>
                    </a:moveTo>
                    <a:cubicBezTo>
                      <a:pt x="f50" y="f14"/>
                      <a:pt x="f51" y="f14"/>
                      <a:pt x="f52" y="f14"/>
                    </a:cubicBezTo>
                    <a:cubicBezTo>
                      <a:pt x="f53" y="f14"/>
                      <a:pt x="f54" y="f35"/>
                      <a:pt x="f55" y="f24"/>
                    </a:cubicBezTo>
                    <a:cubicBezTo>
                      <a:pt x="f56" y="f12"/>
                      <a:pt x="f57" y="f20"/>
                      <a:pt x="f58" y="f32"/>
                    </a:cubicBezTo>
                    <a:cubicBezTo>
                      <a:pt x="f59" y="f19"/>
                      <a:pt x="f60" y="f61"/>
                      <a:pt x="f60" y="f62"/>
                    </a:cubicBezTo>
                    <a:cubicBezTo>
                      <a:pt x="f60" y="f31"/>
                      <a:pt x="f59" y="f63"/>
                      <a:pt x="f58" y="f64"/>
                    </a:cubicBezTo>
                    <a:cubicBezTo>
                      <a:pt x="f57" y="f65"/>
                      <a:pt x="f56" y="f66"/>
                      <a:pt x="f67" y="f68"/>
                    </a:cubicBezTo>
                    <a:cubicBezTo>
                      <a:pt x="f54" y="f10"/>
                      <a:pt x="f69" y="f7"/>
                      <a:pt x="f70" y="f7"/>
                    </a:cubicBezTo>
                    <a:cubicBezTo>
                      <a:pt x="f71" y="f7"/>
                      <a:pt x="f72" y="f10"/>
                      <a:pt x="f73" y="f68"/>
                    </a:cubicBezTo>
                    <a:cubicBezTo>
                      <a:pt x="f73" y="f68"/>
                      <a:pt x="f73" y="f68"/>
                      <a:pt x="f73" y="f68"/>
                    </a:cubicBezTo>
                    <a:cubicBezTo>
                      <a:pt x="f73" y="f17"/>
                      <a:pt x="f73" y="f17"/>
                      <a:pt x="f73" y="f17"/>
                    </a:cubicBezTo>
                    <a:cubicBezTo>
                      <a:pt x="f73" y="f17"/>
                      <a:pt x="f73" y="f17"/>
                      <a:pt x="f73" y="f17"/>
                    </a:cubicBezTo>
                    <a:cubicBezTo>
                      <a:pt x="f74" y="f11"/>
                      <a:pt x="f72" y="f64"/>
                      <a:pt x="f49" y="f64"/>
                    </a:cubicBezTo>
                    <a:cubicBezTo>
                      <a:pt x="f50" y="f75"/>
                      <a:pt x="f51" y="f75"/>
                      <a:pt x="f52" y="f75"/>
                    </a:cubicBezTo>
                    <a:cubicBezTo>
                      <a:pt x="f76" y="f75"/>
                      <a:pt x="f69" y="f64"/>
                      <a:pt x="f54" y="f17"/>
                    </a:cubicBezTo>
                    <a:cubicBezTo>
                      <a:pt x="f55" y="f8"/>
                      <a:pt x="f67" y="f31"/>
                      <a:pt x="f67" y="f28"/>
                    </a:cubicBezTo>
                    <a:cubicBezTo>
                      <a:pt x="f67" y="f77"/>
                      <a:pt x="f55" y="f19"/>
                      <a:pt x="f54" y="f32"/>
                    </a:cubicBezTo>
                    <a:cubicBezTo>
                      <a:pt x="f69" y="f27"/>
                      <a:pt x="f76" y="f20"/>
                      <a:pt x="f52" y="f20"/>
                    </a:cubicBezTo>
                    <a:cubicBezTo>
                      <a:pt x="f50" y="f20"/>
                      <a:pt x="f72" y="f27"/>
                      <a:pt x="f73" y="f32"/>
                    </a:cubicBezTo>
                    <a:cubicBezTo>
                      <a:pt x="f73" y="f32"/>
                      <a:pt x="f73" y="f32"/>
                      <a:pt x="f73" y="f32"/>
                    </a:cubicBezTo>
                    <a:cubicBezTo>
                      <a:pt x="f73" y="f24"/>
                      <a:pt x="f73" y="f24"/>
                      <a:pt x="f73" y="f24"/>
                    </a:cubicBezTo>
                    <a:cubicBezTo>
                      <a:pt x="f73" y="f24"/>
                      <a:pt x="f73" y="f24"/>
                      <a:pt x="f73" y="f24"/>
                    </a:cubicBezTo>
                    <a:cubicBezTo>
                      <a:pt x="f74" y="f35"/>
                      <a:pt x="f78" y="f35"/>
                      <a:pt x="f49" y="f14"/>
                    </a:cubicBezTo>
                    <a:moveTo>
                      <a:pt x="f79" y="f14"/>
                    </a:moveTo>
                    <a:cubicBezTo>
                      <a:pt x="f80" y="f14"/>
                      <a:pt x="f81" y="f35"/>
                      <a:pt x="f82" y="f24"/>
                    </a:cubicBezTo>
                    <a:cubicBezTo>
                      <a:pt x="f83" y="f13"/>
                      <a:pt x="f84" y="f25"/>
                      <a:pt x="f84" y="f20"/>
                    </a:cubicBezTo>
                    <a:cubicBezTo>
                      <a:pt x="f84" y="f20"/>
                      <a:pt x="f84" y="f20"/>
                      <a:pt x="f84" y="f20"/>
                    </a:cubicBezTo>
                    <a:cubicBezTo>
                      <a:pt x="f84" y="f35"/>
                      <a:pt x="f84" y="f35"/>
                      <a:pt x="f84" y="f35"/>
                    </a:cubicBezTo>
                    <a:cubicBezTo>
                      <a:pt x="f85" y="f35"/>
                      <a:pt x="f85" y="f35"/>
                      <a:pt x="f85" y="f35"/>
                    </a:cubicBezTo>
                    <a:cubicBezTo>
                      <a:pt x="f85" y="f10"/>
                      <a:pt x="f85" y="f10"/>
                      <a:pt x="f85" y="f10"/>
                    </a:cubicBezTo>
                    <a:cubicBezTo>
                      <a:pt x="f84" y="f10"/>
                      <a:pt x="f84" y="f10"/>
                      <a:pt x="f84" y="f10"/>
                    </a:cubicBezTo>
                    <a:cubicBezTo>
                      <a:pt x="f84" y="f28"/>
                      <a:pt x="f84" y="f28"/>
                      <a:pt x="f84" y="f28"/>
                    </a:cubicBezTo>
                    <a:cubicBezTo>
                      <a:pt x="f84" y="f77"/>
                      <a:pt x="f84" y="f86"/>
                      <a:pt x="f87" y="f88"/>
                    </a:cubicBezTo>
                    <a:cubicBezTo>
                      <a:pt x="f82" y="f29"/>
                      <a:pt x="f89" y="f27"/>
                      <a:pt x="f90" y="f27"/>
                    </a:cubicBezTo>
                    <a:cubicBezTo>
                      <a:pt x="f90" y="f27"/>
                      <a:pt x="f79" y="f27"/>
                      <a:pt x="f91" y="f29"/>
                    </a:cubicBezTo>
                    <a:cubicBezTo>
                      <a:pt x="f92" y="f29"/>
                      <a:pt x="f92" y="f29"/>
                      <a:pt x="f93" y="f29"/>
                    </a:cubicBezTo>
                    <a:cubicBezTo>
                      <a:pt x="f93" y="f29"/>
                      <a:pt x="f93" y="f29"/>
                      <a:pt x="f93" y="f29"/>
                    </a:cubicBezTo>
                    <a:cubicBezTo>
                      <a:pt x="f93" y="f35"/>
                      <a:pt x="f93" y="f35"/>
                      <a:pt x="f93" y="f35"/>
                    </a:cubicBezTo>
                    <a:cubicBezTo>
                      <a:pt x="f93" y="f35"/>
                      <a:pt x="f93" y="f35"/>
                      <a:pt x="f93" y="f35"/>
                    </a:cubicBezTo>
                    <a:cubicBezTo>
                      <a:pt x="f92" y="f14"/>
                      <a:pt x="f91" y="f14"/>
                      <a:pt x="f79" y="f14"/>
                    </a:cubicBezTo>
                    <a:moveTo>
                      <a:pt x="f94" y="f14"/>
                    </a:moveTo>
                    <a:cubicBezTo>
                      <a:pt x="f95" y="f14"/>
                      <a:pt x="f96" y="f35"/>
                      <a:pt x="f97" y="f12"/>
                    </a:cubicBezTo>
                    <a:cubicBezTo>
                      <a:pt x="f98" y="f27"/>
                      <a:pt x="f99" y="f86"/>
                      <a:pt x="f99" y="f28"/>
                    </a:cubicBezTo>
                    <a:cubicBezTo>
                      <a:pt x="f99" y="f100"/>
                      <a:pt x="f98" y="f64"/>
                      <a:pt x="f97" y="f101"/>
                    </a:cubicBezTo>
                    <a:cubicBezTo>
                      <a:pt x="f96" y="f102"/>
                      <a:pt x="f95" y="f7"/>
                      <a:pt x="f103" y="f7"/>
                    </a:cubicBezTo>
                    <a:cubicBezTo>
                      <a:pt x="f104" y="f7"/>
                      <a:pt x="f105" y="f102"/>
                      <a:pt x="f106" y="f101"/>
                    </a:cubicBezTo>
                    <a:cubicBezTo>
                      <a:pt x="f107" y="f64"/>
                      <a:pt x="f108" y="f8"/>
                      <a:pt x="f108" y="f62"/>
                    </a:cubicBezTo>
                    <a:cubicBezTo>
                      <a:pt x="f108" y="f86"/>
                      <a:pt x="f107" y="f29"/>
                      <a:pt x="f106" y="f25"/>
                    </a:cubicBezTo>
                    <a:cubicBezTo>
                      <a:pt x="f105" y="f24"/>
                      <a:pt x="f109" y="f14"/>
                      <a:pt x="f94" y="f14"/>
                    </a:cubicBezTo>
                    <a:moveTo>
                      <a:pt x="f110" y="f17"/>
                    </a:moveTo>
                    <a:cubicBezTo>
                      <a:pt x="f111" y="f8"/>
                      <a:pt x="f111" y="f31"/>
                      <a:pt x="f111" y="f28"/>
                    </a:cubicBezTo>
                    <a:cubicBezTo>
                      <a:pt x="f111" y="f77"/>
                      <a:pt x="f111" y="f19"/>
                      <a:pt x="f110" y="f32"/>
                    </a:cubicBezTo>
                    <a:cubicBezTo>
                      <a:pt x="f95" y="f27"/>
                      <a:pt x="f112" y="f20"/>
                      <a:pt x="f94" y="f20"/>
                    </a:cubicBezTo>
                    <a:cubicBezTo>
                      <a:pt x="f113" y="f20"/>
                      <a:pt x="f109" y="f27"/>
                      <a:pt x="f114" y="f32"/>
                    </a:cubicBezTo>
                    <a:cubicBezTo>
                      <a:pt x="f115" y="f19"/>
                      <a:pt x="f115" y="f77"/>
                      <a:pt x="f115" y="f28"/>
                    </a:cubicBezTo>
                    <a:cubicBezTo>
                      <a:pt x="f115" y="f31"/>
                      <a:pt x="f115" y="f8"/>
                      <a:pt x="f114" y="f17"/>
                    </a:cubicBezTo>
                    <a:cubicBezTo>
                      <a:pt x="f109" y="f64"/>
                      <a:pt x="f113" y="f75"/>
                      <a:pt x="f94" y="f75"/>
                    </a:cubicBezTo>
                    <a:cubicBezTo>
                      <a:pt x="f116" y="f75"/>
                      <a:pt x="f95" y="f64"/>
                      <a:pt x="f110" y="f17"/>
                    </a:cubicBezTo>
                    <a:moveTo>
                      <a:pt x="f117" y="f77"/>
                    </a:moveTo>
                    <a:cubicBezTo>
                      <a:pt x="f118" y="f119"/>
                      <a:pt x="f120" y="f119"/>
                      <a:pt x="f121" y="f86"/>
                    </a:cubicBezTo>
                    <a:cubicBezTo>
                      <a:pt x="f122" y="f19"/>
                      <a:pt x="f122" y="f88"/>
                      <a:pt x="f122" y="f32"/>
                    </a:cubicBezTo>
                    <a:cubicBezTo>
                      <a:pt x="f122" y="f29"/>
                      <a:pt x="f122" y="f29"/>
                      <a:pt x="f121" y="f27"/>
                    </a:cubicBezTo>
                    <a:cubicBezTo>
                      <a:pt x="f120" y="f20"/>
                      <a:pt x="f118" y="f20"/>
                      <a:pt x="f123" y="f20"/>
                    </a:cubicBezTo>
                    <a:cubicBezTo>
                      <a:pt x="f117" y="f20"/>
                      <a:pt x="f124" y="f20"/>
                      <a:pt x="f125" y="f27"/>
                    </a:cubicBezTo>
                    <a:cubicBezTo>
                      <a:pt x="f126" y="f27"/>
                      <a:pt x="f127" y="f29"/>
                      <a:pt x="f128" y="f29"/>
                    </a:cubicBezTo>
                    <a:cubicBezTo>
                      <a:pt x="f128" y="f32"/>
                      <a:pt x="f128" y="f32"/>
                      <a:pt x="f128" y="f32"/>
                    </a:cubicBezTo>
                    <a:cubicBezTo>
                      <a:pt x="f128" y="f35"/>
                      <a:pt x="f128" y="f35"/>
                      <a:pt x="f128" y="f35"/>
                    </a:cubicBezTo>
                    <a:cubicBezTo>
                      <a:pt x="f128" y="f35"/>
                      <a:pt x="f128" y="f35"/>
                      <a:pt x="f128" y="f35"/>
                    </a:cubicBezTo>
                    <a:cubicBezTo>
                      <a:pt x="f127" y="f35"/>
                      <a:pt x="f126" y="f35"/>
                      <a:pt x="f125" y="f14"/>
                    </a:cubicBezTo>
                    <a:cubicBezTo>
                      <a:pt x="f124" y="f14"/>
                      <a:pt x="f117" y="f14"/>
                      <a:pt x="f123" y="f14"/>
                    </a:cubicBezTo>
                    <a:cubicBezTo>
                      <a:pt x="f121" y="f14"/>
                      <a:pt x="f129" y="f35"/>
                      <a:pt x="f130" y="f13"/>
                    </a:cubicBezTo>
                    <a:cubicBezTo>
                      <a:pt x="f131" y="f25"/>
                      <a:pt x="f132" y="f27"/>
                      <a:pt x="f132" y="f88"/>
                    </a:cubicBezTo>
                    <a:cubicBezTo>
                      <a:pt x="f132" y="f86"/>
                      <a:pt x="f132" y="f119"/>
                      <a:pt x="f131" y="f77"/>
                    </a:cubicBezTo>
                    <a:cubicBezTo>
                      <a:pt x="f133" y="f61"/>
                      <a:pt x="f133" y="f134"/>
                      <a:pt x="f135" y="f28"/>
                    </a:cubicBezTo>
                    <a:cubicBezTo>
                      <a:pt x="f130" y="f62"/>
                      <a:pt x="f129" y="f30"/>
                      <a:pt x="f122" y="f136"/>
                    </a:cubicBezTo>
                    <a:cubicBezTo>
                      <a:pt x="f120" y="f31"/>
                      <a:pt x="f118" y="f31"/>
                      <a:pt x="f137" y="f100"/>
                    </a:cubicBezTo>
                    <a:cubicBezTo>
                      <a:pt x="f123" y="f100"/>
                      <a:pt x="f117" y="f8"/>
                      <a:pt x="f117" y="f8"/>
                    </a:cubicBezTo>
                    <a:cubicBezTo>
                      <a:pt x="f117" y="f63"/>
                      <a:pt x="f117" y="f63"/>
                      <a:pt x="f117" y="f17"/>
                    </a:cubicBezTo>
                    <a:cubicBezTo>
                      <a:pt x="f117" y="f64"/>
                      <a:pt x="f123" y="f75"/>
                      <a:pt x="f121" y="f75"/>
                    </a:cubicBezTo>
                    <a:cubicBezTo>
                      <a:pt x="f122" y="f75"/>
                      <a:pt x="f138" y="f75"/>
                      <a:pt x="f139" y="f75"/>
                    </a:cubicBezTo>
                    <a:cubicBezTo>
                      <a:pt x="f135" y="f64"/>
                      <a:pt x="f133" y="f11"/>
                      <a:pt x="f131" y="f17"/>
                    </a:cubicBezTo>
                    <a:cubicBezTo>
                      <a:pt x="f132" y="f17"/>
                      <a:pt x="f132" y="f17"/>
                      <a:pt x="f132" y="f17"/>
                    </a:cubicBezTo>
                    <a:cubicBezTo>
                      <a:pt x="f132" y="f102"/>
                      <a:pt x="f132" y="f102"/>
                      <a:pt x="f132" y="f102"/>
                    </a:cubicBezTo>
                    <a:cubicBezTo>
                      <a:pt x="f132" y="f102"/>
                      <a:pt x="f132" y="f102"/>
                      <a:pt x="f132" y="f102"/>
                    </a:cubicBezTo>
                    <a:cubicBezTo>
                      <a:pt x="f131" y="f102"/>
                      <a:pt x="f135" y="f10"/>
                      <a:pt x="f139" y="f10"/>
                    </a:cubicBezTo>
                    <a:cubicBezTo>
                      <a:pt x="f129" y="f10"/>
                      <a:pt x="f122" y="f7"/>
                      <a:pt x="f121" y="f7"/>
                    </a:cubicBezTo>
                    <a:cubicBezTo>
                      <a:pt x="f123" y="f7"/>
                      <a:pt x="f140" y="f10"/>
                      <a:pt x="f127" y="f68"/>
                    </a:cubicBezTo>
                    <a:cubicBezTo>
                      <a:pt x="f2" y="f101"/>
                      <a:pt x="f141" y="f64"/>
                      <a:pt x="f141" y="f63"/>
                    </a:cubicBezTo>
                    <a:cubicBezTo>
                      <a:pt x="f141" y="f100"/>
                      <a:pt x="f141" y="f136"/>
                      <a:pt x="f128" y="f30"/>
                    </a:cubicBezTo>
                    <a:cubicBezTo>
                      <a:pt x="f127" y="f28"/>
                      <a:pt x="f125" y="f134"/>
                      <a:pt x="f117" y="f77"/>
                    </a:cubicBezTo>
                    <a:moveTo>
                      <a:pt x="f142" y="f14"/>
                    </a:moveTo>
                    <a:cubicBezTo>
                      <a:pt x="f143" y="f14"/>
                      <a:pt x="f144" y="f35"/>
                      <a:pt x="f145" y="f12"/>
                    </a:cubicBezTo>
                    <a:cubicBezTo>
                      <a:pt x="f146" y="f27"/>
                      <a:pt x="f147" y="f86"/>
                      <a:pt x="f147" y="f28"/>
                    </a:cubicBezTo>
                    <a:cubicBezTo>
                      <a:pt x="f147" y="f100"/>
                      <a:pt x="f146" y="f64"/>
                      <a:pt x="f145" y="f101"/>
                    </a:cubicBezTo>
                    <a:cubicBezTo>
                      <a:pt x="f144" y="f102"/>
                      <a:pt x="f143" y="f7"/>
                      <a:pt x="f148" y="f7"/>
                    </a:cubicBezTo>
                    <a:cubicBezTo>
                      <a:pt x="f149" y="f7"/>
                      <a:pt x="f150" y="f102"/>
                      <a:pt x="f151" y="f101"/>
                    </a:cubicBezTo>
                    <a:cubicBezTo>
                      <a:pt x="f152" y="f64"/>
                      <a:pt x="f153" y="f8"/>
                      <a:pt x="f153" y="f62"/>
                    </a:cubicBezTo>
                    <a:cubicBezTo>
                      <a:pt x="f153" y="f86"/>
                      <a:pt x="f152" y="f29"/>
                      <a:pt x="f151" y="f25"/>
                    </a:cubicBezTo>
                    <a:cubicBezTo>
                      <a:pt x="f150" y="f24"/>
                      <a:pt x="f154" y="f14"/>
                      <a:pt x="f142" y="f14"/>
                    </a:cubicBezTo>
                    <a:moveTo>
                      <a:pt x="f155" y="f17"/>
                    </a:moveTo>
                    <a:cubicBezTo>
                      <a:pt x="f156" y="f8"/>
                      <a:pt x="f156" y="f31"/>
                      <a:pt x="f156" y="f28"/>
                    </a:cubicBezTo>
                    <a:cubicBezTo>
                      <a:pt x="f156" y="f77"/>
                      <a:pt x="f156" y="f19"/>
                      <a:pt x="f155" y="f32"/>
                    </a:cubicBezTo>
                    <a:cubicBezTo>
                      <a:pt x="f143" y="f27"/>
                      <a:pt x="f157" y="f20"/>
                      <a:pt x="f142" y="f20"/>
                    </a:cubicBezTo>
                    <a:cubicBezTo>
                      <a:pt x="f158" y="f20"/>
                      <a:pt x="f154" y="f27"/>
                      <a:pt x="f159" y="f32"/>
                    </a:cubicBezTo>
                    <a:cubicBezTo>
                      <a:pt x="f160" y="f19"/>
                      <a:pt x="f160" y="f77"/>
                      <a:pt x="f160" y="f28"/>
                    </a:cubicBezTo>
                    <a:cubicBezTo>
                      <a:pt x="f160" y="f31"/>
                      <a:pt x="f160" y="f8"/>
                      <a:pt x="f159" y="f17"/>
                    </a:cubicBezTo>
                    <a:cubicBezTo>
                      <a:pt x="f154" y="f64"/>
                      <a:pt x="f158" y="f75"/>
                      <a:pt x="f142" y="f75"/>
                    </a:cubicBezTo>
                    <a:cubicBezTo>
                      <a:pt x="f161" y="f75"/>
                      <a:pt x="f143" y="f64"/>
                      <a:pt x="f155" y="f17"/>
                    </a:cubicBezTo>
                    <a:moveTo>
                      <a:pt x="f6" y="f27"/>
                    </a:moveTo>
                    <a:cubicBezTo>
                      <a:pt x="f6" y="f35"/>
                      <a:pt x="f6" y="f35"/>
                      <a:pt x="f6" y="f35"/>
                    </a:cubicBezTo>
                    <a:cubicBezTo>
                      <a:pt x="f162" y="f35"/>
                      <a:pt x="f162" y="f35"/>
                      <a:pt x="f162" y="f35"/>
                    </a:cubicBezTo>
                    <a:cubicBezTo>
                      <a:pt x="f162" y="f22"/>
                      <a:pt x="f162" y="f22"/>
                      <a:pt x="f162" y="f22"/>
                    </a:cubicBezTo>
                    <a:cubicBezTo>
                      <a:pt x="f162" y="f22"/>
                      <a:pt x="f162" y="f22"/>
                      <a:pt x="f162" y="f22"/>
                    </a:cubicBezTo>
                    <a:cubicBezTo>
                      <a:pt x="f163" y="f164"/>
                      <a:pt x="f163" y="f164"/>
                      <a:pt x="f163" y="f164"/>
                    </a:cubicBezTo>
                    <a:cubicBezTo>
                      <a:pt x="f163" y="f164"/>
                      <a:pt x="f163" y="f164"/>
                      <a:pt x="f163" y="f164"/>
                    </a:cubicBezTo>
                    <a:cubicBezTo>
                      <a:pt x="f163" y="f35"/>
                      <a:pt x="f163" y="f35"/>
                      <a:pt x="f163" y="f35"/>
                    </a:cubicBezTo>
                    <a:cubicBezTo>
                      <a:pt x="f165" y="f35"/>
                      <a:pt x="f165" y="f35"/>
                      <a:pt x="f165" y="f35"/>
                    </a:cubicBezTo>
                    <a:cubicBezTo>
                      <a:pt x="f165" y="f23"/>
                      <a:pt x="f165" y="f23"/>
                      <a:pt x="f165" y="f23"/>
                    </a:cubicBezTo>
                    <a:cubicBezTo>
                      <a:pt x="f165" y="f26"/>
                      <a:pt x="f165" y="f164"/>
                      <a:pt x="f166" y="f21"/>
                    </a:cubicBezTo>
                    <a:cubicBezTo>
                      <a:pt x="f167" y="f22"/>
                      <a:pt x="f168" y="f22"/>
                      <a:pt x="f169" y="f22"/>
                    </a:cubicBezTo>
                    <a:cubicBezTo>
                      <a:pt x="f170" y="f22"/>
                      <a:pt x="f171" y="f22"/>
                      <a:pt x="f172" y="f22"/>
                    </a:cubicBezTo>
                    <a:cubicBezTo>
                      <a:pt x="f172" y="f21"/>
                      <a:pt x="f172" y="f21"/>
                      <a:pt x="f172" y="f21"/>
                    </a:cubicBezTo>
                    <a:cubicBezTo>
                      <a:pt x="f172" y="f173"/>
                      <a:pt x="f172" y="f173"/>
                      <a:pt x="f172" y="f173"/>
                    </a:cubicBezTo>
                    <a:cubicBezTo>
                      <a:pt x="f172" y="f173"/>
                      <a:pt x="f172" y="f173"/>
                      <a:pt x="f172" y="f173"/>
                    </a:cubicBezTo>
                    <a:cubicBezTo>
                      <a:pt x="f171" y="f5"/>
                      <a:pt x="f174" y="f5"/>
                      <a:pt x="f169" y="f5"/>
                    </a:cubicBezTo>
                    <a:cubicBezTo>
                      <a:pt x="f166" y="f5"/>
                      <a:pt x="f175" y="f173"/>
                      <a:pt x="f176" y="f177"/>
                    </a:cubicBezTo>
                    <a:cubicBezTo>
                      <a:pt x="f178" y="f37"/>
                      <a:pt x="f179" y="f9"/>
                      <a:pt x="f180" y="f43"/>
                    </a:cubicBezTo>
                    <a:cubicBezTo>
                      <a:pt x="f181" y="f21"/>
                      <a:pt x="f181" y="f44"/>
                      <a:pt x="f181" y="f15"/>
                    </a:cubicBezTo>
                    <a:cubicBezTo>
                      <a:pt x="f181" y="f35"/>
                      <a:pt x="f181" y="f35"/>
                      <a:pt x="f181" y="f35"/>
                    </a:cubicBezTo>
                    <a:cubicBezTo>
                      <a:pt x="f182" y="f35"/>
                      <a:pt x="f182" y="f35"/>
                      <a:pt x="f182" y="f35"/>
                    </a:cubicBezTo>
                    <a:cubicBezTo>
                      <a:pt x="f182" y="f27"/>
                      <a:pt x="f182" y="f27"/>
                      <a:pt x="f182" y="f27"/>
                    </a:cubicBezTo>
                    <a:cubicBezTo>
                      <a:pt x="f181" y="f27"/>
                      <a:pt x="f181" y="f27"/>
                      <a:pt x="f181" y="f27"/>
                    </a:cubicBezTo>
                    <a:cubicBezTo>
                      <a:pt x="f181" y="f10"/>
                      <a:pt x="f181" y="f10"/>
                      <a:pt x="f181" y="f10"/>
                    </a:cubicBezTo>
                    <a:cubicBezTo>
                      <a:pt x="f165" y="f10"/>
                      <a:pt x="f165" y="f10"/>
                      <a:pt x="f165" y="f10"/>
                    </a:cubicBezTo>
                    <a:cubicBezTo>
                      <a:pt x="f165" y="f27"/>
                      <a:pt x="f165" y="f27"/>
                      <a:pt x="f165" y="f27"/>
                    </a:cubicBezTo>
                    <a:cubicBezTo>
                      <a:pt x="f163" y="f27"/>
                      <a:pt x="f163" y="f27"/>
                      <a:pt x="f163" y="f27"/>
                    </a:cubicBezTo>
                    <a:cubicBezTo>
                      <a:pt x="f163" y="f63"/>
                      <a:pt x="f163" y="f63"/>
                      <a:pt x="f163" y="f63"/>
                    </a:cubicBezTo>
                    <a:cubicBezTo>
                      <a:pt x="f163" y="f66"/>
                      <a:pt x="f183" y="f7"/>
                      <a:pt x="f184" y="f7"/>
                    </a:cubicBezTo>
                    <a:cubicBezTo>
                      <a:pt x="f185" y="f7"/>
                      <a:pt x="f186" y="f10"/>
                      <a:pt x="f187" y="f10"/>
                    </a:cubicBezTo>
                    <a:cubicBezTo>
                      <a:pt x="f188" y="f10"/>
                      <a:pt x="f188" y="f10"/>
                      <a:pt x="f6" y="f102"/>
                    </a:cubicBezTo>
                    <a:cubicBezTo>
                      <a:pt x="f6" y="f102"/>
                      <a:pt x="f6" y="f102"/>
                      <a:pt x="f6" y="f102"/>
                    </a:cubicBezTo>
                    <a:cubicBezTo>
                      <a:pt x="f6" y="f64"/>
                      <a:pt x="f6" y="f64"/>
                      <a:pt x="f6" y="f64"/>
                    </a:cubicBezTo>
                    <a:cubicBezTo>
                      <a:pt x="f6" y="f64"/>
                      <a:pt x="f6" y="f64"/>
                      <a:pt x="f6" y="f64"/>
                    </a:cubicBezTo>
                    <a:cubicBezTo>
                      <a:pt x="f188" y="f64"/>
                      <a:pt x="f188" y="f75"/>
                      <a:pt x="f189" y="f75"/>
                    </a:cubicBezTo>
                    <a:cubicBezTo>
                      <a:pt x="f187" y="f75"/>
                      <a:pt x="f187" y="f75"/>
                      <a:pt x="f186" y="f75"/>
                    </a:cubicBezTo>
                    <a:cubicBezTo>
                      <a:pt x="f185" y="f75"/>
                      <a:pt x="f184" y="f75"/>
                      <a:pt x="f190" y="f64"/>
                    </a:cubicBezTo>
                    <a:cubicBezTo>
                      <a:pt x="f162" y="f11"/>
                      <a:pt x="f162" y="f17"/>
                      <a:pt x="f162" y="f8"/>
                    </a:cubicBezTo>
                    <a:cubicBezTo>
                      <a:pt x="f162" y="f27"/>
                      <a:pt x="f162" y="f27"/>
                      <a:pt x="f162" y="f27"/>
                    </a:cubicBezTo>
                    <a:lnTo>
                      <a:pt x="f6" y="f27"/>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9" name="Rectangle 15">
                <a:extLst>
                  <a:ext uri="{FF2B5EF4-FFF2-40B4-BE49-F238E27FC236}">
                    <a16:creationId xmlns:a16="http://schemas.microsoft.com/office/drawing/2014/main" id="{A3979B8A-E7CF-47E6-97FD-347509DF0DA0}"/>
                  </a:ext>
                </a:extLst>
              </p:cNvPr>
              <p:cNvSpPr/>
              <p:nvPr/>
            </p:nvSpPr>
            <p:spPr>
              <a:xfrm>
                <a:off x="721425" y="3532857"/>
                <a:ext cx="113312" cy="119731"/>
              </a:xfrm>
              <a:prstGeom prst="rect">
                <a:avLst/>
              </a:prstGeom>
              <a:solidFill>
                <a:srgbClr val="F25022"/>
              </a:solidFill>
              <a:ln cap="flat">
                <a:noFill/>
                <a:prstDash val="solid"/>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0" name="Rectangle 16">
                <a:extLst>
                  <a:ext uri="{FF2B5EF4-FFF2-40B4-BE49-F238E27FC236}">
                    <a16:creationId xmlns:a16="http://schemas.microsoft.com/office/drawing/2014/main" id="{EB57544B-43E4-4701-BC35-A2C6DE774F64}"/>
                  </a:ext>
                </a:extLst>
              </p:cNvPr>
              <p:cNvSpPr/>
              <p:nvPr/>
            </p:nvSpPr>
            <p:spPr>
              <a:xfrm>
                <a:off x="846496" y="3532857"/>
                <a:ext cx="116521" cy="119731"/>
              </a:xfrm>
              <a:prstGeom prst="rect">
                <a:avLst/>
              </a:prstGeom>
              <a:solidFill>
                <a:srgbClr val="7FBA00"/>
              </a:solidFill>
              <a:ln cap="flat">
                <a:noFill/>
                <a:prstDash val="solid"/>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1" name="Rectangle 17">
                <a:extLst>
                  <a:ext uri="{FF2B5EF4-FFF2-40B4-BE49-F238E27FC236}">
                    <a16:creationId xmlns:a16="http://schemas.microsoft.com/office/drawing/2014/main" id="{BFF468B0-4CA2-4E2D-87C2-95C534C070CA}"/>
                  </a:ext>
                </a:extLst>
              </p:cNvPr>
              <p:cNvSpPr/>
              <p:nvPr/>
            </p:nvSpPr>
            <p:spPr>
              <a:xfrm>
                <a:off x="721425" y="3665418"/>
                <a:ext cx="113312" cy="116521"/>
              </a:xfrm>
              <a:prstGeom prst="rect">
                <a:avLst/>
              </a:prstGeom>
              <a:solidFill>
                <a:srgbClr val="00A4EF"/>
              </a:solidFill>
              <a:ln cap="flat">
                <a:noFill/>
                <a:prstDash val="solid"/>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2" name="Rectangle 18">
                <a:extLst>
                  <a:ext uri="{FF2B5EF4-FFF2-40B4-BE49-F238E27FC236}">
                    <a16:creationId xmlns:a16="http://schemas.microsoft.com/office/drawing/2014/main" id="{3D665993-F1C0-4FBD-9293-13A3408ADF0B}"/>
                  </a:ext>
                </a:extLst>
              </p:cNvPr>
              <p:cNvSpPr/>
              <p:nvPr/>
            </p:nvSpPr>
            <p:spPr>
              <a:xfrm>
                <a:off x="846496" y="3665418"/>
                <a:ext cx="116521" cy="116521"/>
              </a:xfrm>
              <a:prstGeom prst="rect">
                <a:avLst/>
              </a:prstGeom>
              <a:solidFill>
                <a:srgbClr val="FFB900"/>
              </a:solidFill>
              <a:ln cap="flat">
                <a:noFill/>
                <a:prstDash val="solid"/>
              </a:ln>
            </p:spPr>
            <p:txBody>
              <a:bodyPr vert="horz" wrap="square" lIns="91440" tIns="45720" rIns="91440" bIns="45720" anchor="t" anchorCtr="0" compatLnSpc="1">
                <a:noAutofit/>
              </a:bodyPr>
              <a:lstStyle/>
              <a:p>
                <a:pPr marL="0" marR="0" lvl="0" indent="0" algn="l"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grpSp>
        <p:pic>
          <p:nvPicPr>
            <p:cNvPr id="53" name="Picture 6" descr="Image result for bank of america logo png">
              <a:extLst>
                <a:ext uri="{FF2B5EF4-FFF2-40B4-BE49-F238E27FC236}">
                  <a16:creationId xmlns:a16="http://schemas.microsoft.com/office/drawing/2014/main" id="{63492C97-5132-47E7-8CA3-3C655A27DA25}"/>
                </a:ext>
              </a:extLst>
            </p:cNvPr>
            <p:cNvPicPr>
              <a:picLocks noChangeAspect="1"/>
            </p:cNvPicPr>
            <p:nvPr/>
          </p:nvPicPr>
          <p:blipFill>
            <a:blip r:embed="rId9"/>
            <a:srcRect/>
            <a:stretch>
              <a:fillRect/>
            </a:stretch>
          </p:blipFill>
          <p:spPr>
            <a:xfrm>
              <a:off x="10575776" y="3642371"/>
              <a:ext cx="1204840" cy="153024"/>
            </a:xfrm>
            <a:prstGeom prst="rect">
              <a:avLst/>
            </a:prstGeom>
            <a:noFill/>
            <a:ln cap="flat">
              <a:noFill/>
            </a:ln>
          </p:spPr>
        </p:pic>
      </p:grpSp>
      <p:grpSp>
        <p:nvGrpSpPr>
          <p:cNvPr id="7181" name="Group 7180">
            <a:extLst>
              <a:ext uri="{FF2B5EF4-FFF2-40B4-BE49-F238E27FC236}">
                <a16:creationId xmlns:a16="http://schemas.microsoft.com/office/drawing/2014/main" id="{BA90D665-DD86-4CAF-B3F5-78B11B7A6CD6}"/>
              </a:ext>
            </a:extLst>
          </p:cNvPr>
          <p:cNvGrpSpPr/>
          <p:nvPr/>
        </p:nvGrpSpPr>
        <p:grpSpPr>
          <a:xfrm>
            <a:off x="472342" y="4056064"/>
            <a:ext cx="11491785" cy="585051"/>
            <a:chOff x="472342" y="4056064"/>
            <a:chExt cx="11491785" cy="585051"/>
          </a:xfrm>
        </p:grpSpPr>
        <p:grpSp>
          <p:nvGrpSpPr>
            <p:cNvPr id="12" name="Group 9230">
              <a:extLst>
                <a:ext uri="{FF2B5EF4-FFF2-40B4-BE49-F238E27FC236}">
                  <a16:creationId xmlns:a16="http://schemas.microsoft.com/office/drawing/2014/main" id="{8BD57E51-745D-432A-8660-7502FB8FC753}"/>
                </a:ext>
              </a:extLst>
            </p:cNvPr>
            <p:cNvGrpSpPr/>
            <p:nvPr/>
          </p:nvGrpSpPr>
          <p:grpSpPr>
            <a:xfrm>
              <a:off x="472342" y="4056064"/>
              <a:ext cx="11491785" cy="585051"/>
              <a:chOff x="472342" y="4003170"/>
              <a:chExt cx="11491785" cy="585051"/>
            </a:xfrm>
            <a:solidFill>
              <a:schemeClr val="bg1"/>
            </a:solidFill>
          </p:grpSpPr>
          <p:sp>
            <p:nvSpPr>
              <p:cNvPr id="13" name="Rectangle 13">
                <a:extLst>
                  <a:ext uri="{FF2B5EF4-FFF2-40B4-BE49-F238E27FC236}">
                    <a16:creationId xmlns:a16="http://schemas.microsoft.com/office/drawing/2014/main" id="{FE810C12-6CEC-49A6-94FD-E29B53215079}"/>
                  </a:ext>
                </a:extLst>
              </p:cNvPr>
              <p:cNvSpPr/>
              <p:nvPr/>
            </p:nvSpPr>
            <p:spPr>
              <a:xfrm>
                <a:off x="472342" y="4003170"/>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14" name="Rectangle 19">
                <a:extLst>
                  <a:ext uri="{FF2B5EF4-FFF2-40B4-BE49-F238E27FC236}">
                    <a16:creationId xmlns:a16="http://schemas.microsoft.com/office/drawing/2014/main" id="{21B7F70C-016E-4B73-A295-4DC8366F6D9A}"/>
                  </a:ext>
                </a:extLst>
              </p:cNvPr>
              <p:cNvSpPr/>
              <p:nvPr/>
            </p:nvSpPr>
            <p:spPr>
              <a:xfrm>
                <a:off x="10376958" y="4003170"/>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15" name="Rectangle 14">
                <a:extLst>
                  <a:ext uri="{FF2B5EF4-FFF2-40B4-BE49-F238E27FC236}">
                    <a16:creationId xmlns:a16="http://schemas.microsoft.com/office/drawing/2014/main" id="{A933761B-74BE-4CD8-9D29-5596806081F4}"/>
                  </a:ext>
                </a:extLst>
              </p:cNvPr>
              <p:cNvSpPr/>
              <p:nvPr/>
            </p:nvSpPr>
            <p:spPr>
              <a:xfrm>
                <a:off x="2123108" y="4003170"/>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16" name="Rectangle 15">
                <a:extLst>
                  <a:ext uri="{FF2B5EF4-FFF2-40B4-BE49-F238E27FC236}">
                    <a16:creationId xmlns:a16="http://schemas.microsoft.com/office/drawing/2014/main" id="{A161BF5C-92B4-4C5D-AD0D-BABC26CCC199}"/>
                  </a:ext>
                </a:extLst>
              </p:cNvPr>
              <p:cNvSpPr/>
              <p:nvPr/>
            </p:nvSpPr>
            <p:spPr>
              <a:xfrm>
                <a:off x="3773884" y="4003170"/>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17" name="Rectangle 16">
                <a:extLst>
                  <a:ext uri="{FF2B5EF4-FFF2-40B4-BE49-F238E27FC236}">
                    <a16:creationId xmlns:a16="http://schemas.microsoft.com/office/drawing/2014/main" id="{D2D7FB93-BDEF-4683-AB04-C08BB1D5F1C4}"/>
                  </a:ext>
                </a:extLst>
              </p:cNvPr>
              <p:cNvSpPr/>
              <p:nvPr/>
            </p:nvSpPr>
            <p:spPr>
              <a:xfrm>
                <a:off x="5424650" y="4003170"/>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18" name="Rectangle 17">
                <a:extLst>
                  <a:ext uri="{FF2B5EF4-FFF2-40B4-BE49-F238E27FC236}">
                    <a16:creationId xmlns:a16="http://schemas.microsoft.com/office/drawing/2014/main" id="{7AFE995F-B955-423F-B2DA-BEDFE5DB2C23}"/>
                  </a:ext>
                </a:extLst>
              </p:cNvPr>
              <p:cNvSpPr/>
              <p:nvPr/>
            </p:nvSpPr>
            <p:spPr>
              <a:xfrm>
                <a:off x="7075416" y="4003170"/>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19" name="Rectangle 18">
                <a:extLst>
                  <a:ext uri="{FF2B5EF4-FFF2-40B4-BE49-F238E27FC236}">
                    <a16:creationId xmlns:a16="http://schemas.microsoft.com/office/drawing/2014/main" id="{75470294-BBC1-4C50-AADC-57F4D73297EA}"/>
                  </a:ext>
                </a:extLst>
              </p:cNvPr>
              <p:cNvSpPr/>
              <p:nvPr/>
            </p:nvSpPr>
            <p:spPr>
              <a:xfrm>
                <a:off x="8726192" y="4003170"/>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grpSp>
        <p:pic>
          <p:nvPicPr>
            <p:cNvPr id="54" name="Picture 20" descr="Image result for paypal logo png">
              <a:extLst>
                <a:ext uri="{FF2B5EF4-FFF2-40B4-BE49-F238E27FC236}">
                  <a16:creationId xmlns:a16="http://schemas.microsoft.com/office/drawing/2014/main" id="{4EDAAF19-8695-42B6-A924-D222081F8E39}"/>
                </a:ext>
              </a:extLst>
            </p:cNvPr>
            <p:cNvPicPr>
              <a:picLocks noChangeAspect="1"/>
            </p:cNvPicPr>
            <p:nvPr/>
          </p:nvPicPr>
          <p:blipFill>
            <a:blip r:embed="rId10"/>
            <a:srcRect/>
            <a:stretch>
              <a:fillRect/>
            </a:stretch>
          </p:blipFill>
          <p:spPr>
            <a:xfrm>
              <a:off x="762563" y="4192391"/>
              <a:ext cx="1046603" cy="278416"/>
            </a:xfrm>
            <a:prstGeom prst="rect">
              <a:avLst/>
            </a:prstGeom>
            <a:noFill/>
            <a:ln cap="flat">
              <a:noFill/>
            </a:ln>
          </p:spPr>
        </p:pic>
        <p:pic>
          <p:nvPicPr>
            <p:cNvPr id="55" name="Picture 59">
              <a:extLst>
                <a:ext uri="{FF2B5EF4-FFF2-40B4-BE49-F238E27FC236}">
                  <a16:creationId xmlns:a16="http://schemas.microsoft.com/office/drawing/2014/main" id="{7741A575-E666-4ECE-816D-D52F2344B20A}"/>
                </a:ext>
              </a:extLst>
            </p:cNvPr>
            <p:cNvPicPr>
              <a:picLocks noChangeAspect="1"/>
            </p:cNvPicPr>
            <p:nvPr/>
          </p:nvPicPr>
          <p:blipFill>
            <a:blip r:embed="rId11"/>
            <a:stretch>
              <a:fillRect/>
            </a:stretch>
          </p:blipFill>
          <p:spPr>
            <a:xfrm>
              <a:off x="2496888" y="4188752"/>
              <a:ext cx="799862" cy="362605"/>
            </a:xfrm>
            <a:prstGeom prst="rect">
              <a:avLst/>
            </a:prstGeom>
            <a:noFill/>
            <a:ln cap="flat">
              <a:noFill/>
            </a:ln>
          </p:spPr>
        </p:pic>
        <p:pic>
          <p:nvPicPr>
            <p:cNvPr id="56" name="Picture 4" descr="Image result for usaa">
              <a:extLst>
                <a:ext uri="{FF2B5EF4-FFF2-40B4-BE49-F238E27FC236}">
                  <a16:creationId xmlns:a16="http://schemas.microsoft.com/office/drawing/2014/main" id="{68C9FF2A-1C77-431B-91BA-6C9BBB124CBB}"/>
                </a:ext>
              </a:extLst>
            </p:cNvPr>
            <p:cNvPicPr>
              <a:picLocks noChangeAspect="1"/>
            </p:cNvPicPr>
            <p:nvPr/>
          </p:nvPicPr>
          <p:blipFill>
            <a:blip r:embed="rId12"/>
            <a:srcRect/>
            <a:stretch>
              <a:fillRect/>
            </a:stretch>
          </p:blipFill>
          <p:spPr>
            <a:xfrm>
              <a:off x="4033098" y="4213807"/>
              <a:ext cx="1071265" cy="283875"/>
            </a:xfrm>
            <a:prstGeom prst="rect">
              <a:avLst/>
            </a:prstGeom>
            <a:noFill/>
            <a:ln cap="flat">
              <a:noFill/>
            </a:ln>
          </p:spPr>
        </p:pic>
        <p:pic>
          <p:nvPicPr>
            <p:cNvPr id="57" name="Picture 6" descr="Image result for fingerprint cards logo">
              <a:extLst>
                <a:ext uri="{FF2B5EF4-FFF2-40B4-BE49-F238E27FC236}">
                  <a16:creationId xmlns:a16="http://schemas.microsoft.com/office/drawing/2014/main" id="{B6484A9E-C06F-4FA5-B0E0-22C84ADBC6AD}"/>
                </a:ext>
              </a:extLst>
            </p:cNvPr>
            <p:cNvPicPr>
              <a:picLocks noChangeAspect="1"/>
            </p:cNvPicPr>
            <p:nvPr/>
          </p:nvPicPr>
          <p:blipFill>
            <a:blip r:embed="rId13"/>
            <a:srcRect l="2742" t="26943" r="3579" b="21019"/>
            <a:stretch>
              <a:fillRect/>
            </a:stretch>
          </p:blipFill>
          <p:spPr>
            <a:xfrm>
              <a:off x="5627016" y="4230120"/>
              <a:ext cx="1165978" cy="220571"/>
            </a:xfrm>
            <a:prstGeom prst="rect">
              <a:avLst/>
            </a:prstGeom>
            <a:noFill/>
            <a:ln cap="flat">
              <a:noFill/>
            </a:ln>
          </p:spPr>
        </p:pic>
        <p:pic>
          <p:nvPicPr>
            <p:cNvPr id="58" name="Picture 62">
              <a:extLst>
                <a:ext uri="{FF2B5EF4-FFF2-40B4-BE49-F238E27FC236}">
                  <a16:creationId xmlns:a16="http://schemas.microsoft.com/office/drawing/2014/main" id="{C6C80D10-BDBB-4B6F-B0B1-8697526496A1}"/>
                </a:ext>
              </a:extLst>
            </p:cNvPr>
            <p:cNvPicPr>
              <a:picLocks noChangeAspect="1"/>
            </p:cNvPicPr>
            <p:nvPr/>
          </p:nvPicPr>
          <p:blipFill>
            <a:blip r:embed="rId14"/>
            <a:stretch>
              <a:fillRect/>
            </a:stretch>
          </p:blipFill>
          <p:spPr>
            <a:xfrm>
              <a:off x="7511283" y="4102424"/>
              <a:ext cx="705587" cy="465685"/>
            </a:xfrm>
            <a:prstGeom prst="rect">
              <a:avLst/>
            </a:prstGeom>
            <a:noFill/>
            <a:ln cap="flat">
              <a:noFill/>
            </a:ln>
          </p:spPr>
        </p:pic>
        <p:pic>
          <p:nvPicPr>
            <p:cNvPr id="59" name="Snagit_PPTCA90">
              <a:extLst>
                <a:ext uri="{FF2B5EF4-FFF2-40B4-BE49-F238E27FC236}">
                  <a16:creationId xmlns:a16="http://schemas.microsoft.com/office/drawing/2014/main" id="{7CA2BCFA-84F1-4D8E-B895-26F05CAA0C42}"/>
                </a:ext>
              </a:extLst>
            </p:cNvPr>
            <p:cNvPicPr>
              <a:picLocks noChangeAspect="1"/>
            </p:cNvPicPr>
            <p:nvPr/>
          </p:nvPicPr>
          <p:blipFill>
            <a:blip r:embed="rId15"/>
            <a:stretch>
              <a:fillRect/>
            </a:stretch>
          </p:blipFill>
          <p:spPr>
            <a:xfrm>
              <a:off x="9149971" y="4249770"/>
              <a:ext cx="803940" cy="227859"/>
            </a:xfrm>
            <a:prstGeom prst="rect">
              <a:avLst/>
            </a:prstGeom>
            <a:noFill/>
            <a:ln cap="flat">
              <a:noFill/>
            </a:ln>
          </p:spPr>
        </p:pic>
        <p:pic>
          <p:nvPicPr>
            <p:cNvPr id="60" name="Snagit_PPT98E0">
              <a:extLst>
                <a:ext uri="{FF2B5EF4-FFF2-40B4-BE49-F238E27FC236}">
                  <a16:creationId xmlns:a16="http://schemas.microsoft.com/office/drawing/2014/main" id="{88D97607-6290-41EA-808A-333C2190A602}"/>
                </a:ext>
              </a:extLst>
            </p:cNvPr>
            <p:cNvPicPr>
              <a:picLocks noChangeAspect="1"/>
            </p:cNvPicPr>
            <p:nvPr/>
          </p:nvPicPr>
          <p:blipFill>
            <a:blip r:embed="rId16"/>
            <a:stretch>
              <a:fillRect/>
            </a:stretch>
          </p:blipFill>
          <p:spPr>
            <a:xfrm>
              <a:off x="10658191" y="4194586"/>
              <a:ext cx="1040011" cy="291199"/>
            </a:xfrm>
            <a:prstGeom prst="rect">
              <a:avLst/>
            </a:prstGeom>
            <a:noFill/>
            <a:ln cap="flat">
              <a:noFill/>
            </a:ln>
          </p:spPr>
        </p:pic>
      </p:grpSp>
      <p:grpSp>
        <p:nvGrpSpPr>
          <p:cNvPr id="7182" name="Group 7181">
            <a:extLst>
              <a:ext uri="{FF2B5EF4-FFF2-40B4-BE49-F238E27FC236}">
                <a16:creationId xmlns:a16="http://schemas.microsoft.com/office/drawing/2014/main" id="{81643A51-02FC-4FB0-9B07-CDE1C47D89B8}"/>
              </a:ext>
            </a:extLst>
          </p:cNvPr>
          <p:cNvGrpSpPr/>
          <p:nvPr/>
        </p:nvGrpSpPr>
        <p:grpSpPr>
          <a:xfrm>
            <a:off x="472342" y="4698356"/>
            <a:ext cx="11491785" cy="585051"/>
            <a:chOff x="472342" y="4698356"/>
            <a:chExt cx="11491785" cy="585051"/>
          </a:xfrm>
        </p:grpSpPr>
        <p:grpSp>
          <p:nvGrpSpPr>
            <p:cNvPr id="20" name="Group 9232">
              <a:extLst>
                <a:ext uri="{FF2B5EF4-FFF2-40B4-BE49-F238E27FC236}">
                  <a16:creationId xmlns:a16="http://schemas.microsoft.com/office/drawing/2014/main" id="{93A698CD-FC5C-4F88-BCF6-85AE74072AE4}"/>
                </a:ext>
              </a:extLst>
            </p:cNvPr>
            <p:cNvGrpSpPr/>
            <p:nvPr/>
          </p:nvGrpSpPr>
          <p:grpSpPr>
            <a:xfrm>
              <a:off x="472342" y="4698356"/>
              <a:ext cx="11491785" cy="585051"/>
              <a:chOff x="472342" y="4645462"/>
              <a:chExt cx="11491785" cy="585051"/>
            </a:xfrm>
            <a:solidFill>
              <a:schemeClr val="bg1"/>
            </a:solidFill>
          </p:grpSpPr>
          <p:sp>
            <p:nvSpPr>
              <p:cNvPr id="21" name="Rectangle 21">
                <a:extLst>
                  <a:ext uri="{FF2B5EF4-FFF2-40B4-BE49-F238E27FC236}">
                    <a16:creationId xmlns:a16="http://schemas.microsoft.com/office/drawing/2014/main" id="{FD9598F4-0F31-4807-9D6D-737F367E3901}"/>
                  </a:ext>
                </a:extLst>
              </p:cNvPr>
              <p:cNvSpPr/>
              <p:nvPr/>
            </p:nvSpPr>
            <p:spPr>
              <a:xfrm>
                <a:off x="472342" y="4645462"/>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22" name="Rectangle 27">
                <a:extLst>
                  <a:ext uri="{FF2B5EF4-FFF2-40B4-BE49-F238E27FC236}">
                    <a16:creationId xmlns:a16="http://schemas.microsoft.com/office/drawing/2014/main" id="{88A1D505-2868-4040-902B-D616206B394F}"/>
                  </a:ext>
                </a:extLst>
              </p:cNvPr>
              <p:cNvSpPr/>
              <p:nvPr/>
            </p:nvSpPr>
            <p:spPr>
              <a:xfrm>
                <a:off x="10376958" y="4645462"/>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23" name="Rectangle 22">
                <a:extLst>
                  <a:ext uri="{FF2B5EF4-FFF2-40B4-BE49-F238E27FC236}">
                    <a16:creationId xmlns:a16="http://schemas.microsoft.com/office/drawing/2014/main" id="{5E61F365-3EAF-4BC0-965A-510D8C18168F}"/>
                  </a:ext>
                </a:extLst>
              </p:cNvPr>
              <p:cNvSpPr/>
              <p:nvPr/>
            </p:nvSpPr>
            <p:spPr>
              <a:xfrm>
                <a:off x="2123108" y="4645462"/>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24" name="Rectangle 23">
                <a:extLst>
                  <a:ext uri="{FF2B5EF4-FFF2-40B4-BE49-F238E27FC236}">
                    <a16:creationId xmlns:a16="http://schemas.microsoft.com/office/drawing/2014/main" id="{E62AC207-FCAB-4672-B9C4-17B784F0E1B7}"/>
                  </a:ext>
                </a:extLst>
              </p:cNvPr>
              <p:cNvSpPr/>
              <p:nvPr/>
            </p:nvSpPr>
            <p:spPr>
              <a:xfrm>
                <a:off x="3773884" y="4645462"/>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25" name="Rectangle 24">
                <a:extLst>
                  <a:ext uri="{FF2B5EF4-FFF2-40B4-BE49-F238E27FC236}">
                    <a16:creationId xmlns:a16="http://schemas.microsoft.com/office/drawing/2014/main" id="{15495097-D6F5-47A0-BF7C-7F02F2FF98CB}"/>
                  </a:ext>
                </a:extLst>
              </p:cNvPr>
              <p:cNvSpPr/>
              <p:nvPr/>
            </p:nvSpPr>
            <p:spPr>
              <a:xfrm>
                <a:off x="5424650" y="4645462"/>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26" name="Rectangle 25">
                <a:extLst>
                  <a:ext uri="{FF2B5EF4-FFF2-40B4-BE49-F238E27FC236}">
                    <a16:creationId xmlns:a16="http://schemas.microsoft.com/office/drawing/2014/main" id="{D781E837-36D5-494C-93D9-BABBE27CEC50}"/>
                  </a:ext>
                </a:extLst>
              </p:cNvPr>
              <p:cNvSpPr/>
              <p:nvPr/>
            </p:nvSpPr>
            <p:spPr>
              <a:xfrm>
                <a:off x="7075416" y="4645462"/>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27" name="Rectangle 26">
                <a:extLst>
                  <a:ext uri="{FF2B5EF4-FFF2-40B4-BE49-F238E27FC236}">
                    <a16:creationId xmlns:a16="http://schemas.microsoft.com/office/drawing/2014/main" id="{07D8381F-90CF-4172-B45C-8B57F48EF963}"/>
                  </a:ext>
                </a:extLst>
              </p:cNvPr>
              <p:cNvSpPr/>
              <p:nvPr/>
            </p:nvSpPr>
            <p:spPr>
              <a:xfrm>
                <a:off x="8726192" y="4645462"/>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grpSp>
        <p:pic>
          <p:nvPicPr>
            <p:cNvPr id="61" name="Picture 8" descr="Image result for vasco data security logo">
              <a:extLst>
                <a:ext uri="{FF2B5EF4-FFF2-40B4-BE49-F238E27FC236}">
                  <a16:creationId xmlns:a16="http://schemas.microsoft.com/office/drawing/2014/main" id="{0209F013-74E5-4D36-875A-5E860ABF06D0}"/>
                </a:ext>
              </a:extLst>
            </p:cNvPr>
            <p:cNvPicPr>
              <a:picLocks noChangeAspect="1"/>
            </p:cNvPicPr>
            <p:nvPr/>
          </p:nvPicPr>
          <p:blipFill>
            <a:blip r:embed="rId17"/>
            <a:srcRect/>
            <a:stretch>
              <a:fillRect/>
            </a:stretch>
          </p:blipFill>
          <p:spPr>
            <a:xfrm>
              <a:off x="636632" y="4889027"/>
              <a:ext cx="1298475" cy="186967"/>
            </a:xfrm>
            <a:prstGeom prst="rect">
              <a:avLst/>
            </a:prstGeom>
            <a:noFill/>
            <a:ln cap="flat">
              <a:noFill/>
            </a:ln>
          </p:spPr>
        </p:pic>
        <p:pic>
          <p:nvPicPr>
            <p:cNvPr id="62" name="Picture 10" descr="Image result for bc card co logo">
              <a:extLst>
                <a:ext uri="{FF2B5EF4-FFF2-40B4-BE49-F238E27FC236}">
                  <a16:creationId xmlns:a16="http://schemas.microsoft.com/office/drawing/2014/main" id="{B1142A24-BBF8-4BC3-9BEF-4E54611B4634}"/>
                </a:ext>
              </a:extLst>
            </p:cNvPr>
            <p:cNvPicPr>
              <a:picLocks noChangeAspect="1"/>
            </p:cNvPicPr>
            <p:nvPr/>
          </p:nvPicPr>
          <p:blipFill>
            <a:blip r:embed="rId18"/>
            <a:srcRect/>
            <a:stretch>
              <a:fillRect/>
            </a:stretch>
          </p:blipFill>
          <p:spPr>
            <a:xfrm>
              <a:off x="2315242" y="4815848"/>
              <a:ext cx="1163135" cy="333326"/>
            </a:xfrm>
            <a:prstGeom prst="rect">
              <a:avLst/>
            </a:prstGeom>
            <a:noFill/>
            <a:ln cap="flat">
              <a:noFill/>
            </a:ln>
          </p:spPr>
        </p:pic>
        <p:pic>
          <p:nvPicPr>
            <p:cNvPr id="63" name="Picture 2" descr="Image result for Raonsecure logo">
              <a:extLst>
                <a:ext uri="{FF2B5EF4-FFF2-40B4-BE49-F238E27FC236}">
                  <a16:creationId xmlns:a16="http://schemas.microsoft.com/office/drawing/2014/main" id="{30AF37BA-05E1-4189-9209-070825029273}"/>
                </a:ext>
              </a:extLst>
            </p:cNvPr>
            <p:cNvPicPr>
              <a:picLocks noChangeAspect="1"/>
            </p:cNvPicPr>
            <p:nvPr/>
          </p:nvPicPr>
          <p:blipFill>
            <a:blip r:embed="rId19"/>
            <a:srcRect t="21413" b="20031"/>
            <a:stretch>
              <a:fillRect/>
            </a:stretch>
          </p:blipFill>
          <p:spPr>
            <a:xfrm>
              <a:off x="4192048" y="4761944"/>
              <a:ext cx="753365" cy="441133"/>
            </a:xfrm>
            <a:prstGeom prst="rect">
              <a:avLst/>
            </a:prstGeom>
            <a:noFill/>
            <a:ln cap="flat">
              <a:noFill/>
            </a:ln>
          </p:spPr>
        </p:pic>
        <p:pic>
          <p:nvPicPr>
            <p:cNvPr id="64" name="Picture 4" descr="Image result for mastercard">
              <a:extLst>
                <a:ext uri="{FF2B5EF4-FFF2-40B4-BE49-F238E27FC236}">
                  <a16:creationId xmlns:a16="http://schemas.microsoft.com/office/drawing/2014/main" id="{82AFF98E-06ED-4E7C-B740-4561DECD6F14}"/>
                </a:ext>
              </a:extLst>
            </p:cNvPr>
            <p:cNvPicPr>
              <a:picLocks noChangeAspect="1"/>
            </p:cNvPicPr>
            <p:nvPr/>
          </p:nvPicPr>
          <p:blipFill>
            <a:blip r:embed="rId20"/>
            <a:srcRect/>
            <a:stretch>
              <a:fillRect/>
            </a:stretch>
          </p:blipFill>
          <p:spPr>
            <a:xfrm>
              <a:off x="5920877" y="4757710"/>
              <a:ext cx="578257" cy="449583"/>
            </a:xfrm>
            <a:prstGeom prst="rect">
              <a:avLst/>
            </a:prstGeom>
            <a:noFill/>
            <a:ln cap="flat">
              <a:noFill/>
            </a:ln>
          </p:spPr>
        </p:pic>
        <p:pic>
          <p:nvPicPr>
            <p:cNvPr id="65" name="Picture 10" descr="Image result for samsung logo png">
              <a:extLst>
                <a:ext uri="{FF2B5EF4-FFF2-40B4-BE49-F238E27FC236}">
                  <a16:creationId xmlns:a16="http://schemas.microsoft.com/office/drawing/2014/main" id="{ACFFA408-0511-4DE6-AF68-4A5D6D4775DA}"/>
                </a:ext>
              </a:extLst>
            </p:cNvPr>
            <p:cNvPicPr>
              <a:picLocks noChangeAspect="1"/>
            </p:cNvPicPr>
            <p:nvPr/>
          </p:nvPicPr>
          <p:blipFill>
            <a:blip r:embed="rId21"/>
            <a:srcRect/>
            <a:stretch>
              <a:fillRect/>
            </a:stretch>
          </p:blipFill>
          <p:spPr>
            <a:xfrm>
              <a:off x="7285948" y="4896013"/>
              <a:ext cx="1156249" cy="172977"/>
            </a:xfrm>
            <a:prstGeom prst="rect">
              <a:avLst/>
            </a:prstGeom>
            <a:noFill/>
            <a:ln cap="flat">
              <a:noFill/>
            </a:ln>
          </p:spPr>
        </p:pic>
        <p:pic>
          <p:nvPicPr>
            <p:cNvPr id="66" name="Picture 12" descr="Image result for egis technology logo">
              <a:extLst>
                <a:ext uri="{FF2B5EF4-FFF2-40B4-BE49-F238E27FC236}">
                  <a16:creationId xmlns:a16="http://schemas.microsoft.com/office/drawing/2014/main" id="{DE297CA8-0FF2-4E46-9995-E1693ECF71C1}"/>
                </a:ext>
              </a:extLst>
            </p:cNvPr>
            <p:cNvPicPr>
              <a:picLocks noChangeAspect="1"/>
            </p:cNvPicPr>
            <p:nvPr/>
          </p:nvPicPr>
          <p:blipFill>
            <a:blip r:embed="rId22"/>
            <a:srcRect/>
            <a:stretch>
              <a:fillRect/>
            </a:stretch>
          </p:blipFill>
          <p:spPr>
            <a:xfrm>
              <a:off x="9102202" y="4793445"/>
              <a:ext cx="899486" cy="378131"/>
            </a:xfrm>
            <a:prstGeom prst="rect">
              <a:avLst/>
            </a:prstGeom>
            <a:noFill/>
            <a:ln cap="flat">
              <a:noFill/>
            </a:ln>
          </p:spPr>
        </p:pic>
        <p:pic>
          <p:nvPicPr>
            <p:cNvPr id="67" name="Snagit_PPTA587">
              <a:extLst>
                <a:ext uri="{FF2B5EF4-FFF2-40B4-BE49-F238E27FC236}">
                  <a16:creationId xmlns:a16="http://schemas.microsoft.com/office/drawing/2014/main" id="{8BD164AB-D6C8-4830-9F90-FA2B343EDFE1}"/>
                </a:ext>
              </a:extLst>
            </p:cNvPr>
            <p:cNvPicPr>
              <a:picLocks noChangeAspect="1"/>
            </p:cNvPicPr>
            <p:nvPr/>
          </p:nvPicPr>
          <p:blipFill>
            <a:blip r:embed="rId23"/>
            <a:stretch>
              <a:fillRect/>
            </a:stretch>
          </p:blipFill>
          <p:spPr>
            <a:xfrm>
              <a:off x="10658191" y="4871279"/>
              <a:ext cx="1040011" cy="222464"/>
            </a:xfrm>
            <a:prstGeom prst="rect">
              <a:avLst/>
            </a:prstGeom>
            <a:noFill/>
            <a:ln cap="flat">
              <a:noFill/>
            </a:ln>
          </p:spPr>
        </p:pic>
      </p:grpSp>
      <p:grpSp>
        <p:nvGrpSpPr>
          <p:cNvPr id="7183" name="Group 7182">
            <a:extLst>
              <a:ext uri="{FF2B5EF4-FFF2-40B4-BE49-F238E27FC236}">
                <a16:creationId xmlns:a16="http://schemas.microsoft.com/office/drawing/2014/main" id="{831DC280-602C-4823-91FB-BC00E0532913}"/>
              </a:ext>
            </a:extLst>
          </p:cNvPr>
          <p:cNvGrpSpPr/>
          <p:nvPr/>
        </p:nvGrpSpPr>
        <p:grpSpPr>
          <a:xfrm>
            <a:off x="472342" y="5340649"/>
            <a:ext cx="11491785" cy="585051"/>
            <a:chOff x="472342" y="5340649"/>
            <a:chExt cx="11491785" cy="585051"/>
          </a:xfrm>
        </p:grpSpPr>
        <p:grpSp>
          <p:nvGrpSpPr>
            <p:cNvPr id="28" name="Group 9234">
              <a:extLst>
                <a:ext uri="{FF2B5EF4-FFF2-40B4-BE49-F238E27FC236}">
                  <a16:creationId xmlns:a16="http://schemas.microsoft.com/office/drawing/2014/main" id="{E564EE89-F70F-441D-9A81-D0AD81DD18C7}"/>
                </a:ext>
              </a:extLst>
            </p:cNvPr>
            <p:cNvGrpSpPr/>
            <p:nvPr/>
          </p:nvGrpSpPr>
          <p:grpSpPr>
            <a:xfrm>
              <a:off x="472342" y="5340649"/>
              <a:ext cx="11491785" cy="585051"/>
              <a:chOff x="472342" y="5287755"/>
              <a:chExt cx="11491785" cy="585051"/>
            </a:xfrm>
            <a:solidFill>
              <a:schemeClr val="bg1"/>
            </a:solidFill>
          </p:grpSpPr>
          <p:sp>
            <p:nvSpPr>
              <p:cNvPr id="29" name="Rectangle 29">
                <a:extLst>
                  <a:ext uri="{FF2B5EF4-FFF2-40B4-BE49-F238E27FC236}">
                    <a16:creationId xmlns:a16="http://schemas.microsoft.com/office/drawing/2014/main" id="{CDD55470-37ED-4908-8AC0-B22313996DB4}"/>
                  </a:ext>
                </a:extLst>
              </p:cNvPr>
              <p:cNvSpPr/>
              <p:nvPr/>
            </p:nvSpPr>
            <p:spPr>
              <a:xfrm>
                <a:off x="472342" y="5287755"/>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30" name="Rectangle 35">
                <a:extLst>
                  <a:ext uri="{FF2B5EF4-FFF2-40B4-BE49-F238E27FC236}">
                    <a16:creationId xmlns:a16="http://schemas.microsoft.com/office/drawing/2014/main" id="{92857571-6603-43D8-962F-54F61EF1EB2F}"/>
                  </a:ext>
                </a:extLst>
              </p:cNvPr>
              <p:cNvSpPr/>
              <p:nvPr/>
            </p:nvSpPr>
            <p:spPr>
              <a:xfrm>
                <a:off x="10376958" y="5287755"/>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31" name="Rectangle 30">
                <a:extLst>
                  <a:ext uri="{FF2B5EF4-FFF2-40B4-BE49-F238E27FC236}">
                    <a16:creationId xmlns:a16="http://schemas.microsoft.com/office/drawing/2014/main" id="{F0C40017-7760-4C95-AF27-6CBB81BA6846}"/>
                  </a:ext>
                </a:extLst>
              </p:cNvPr>
              <p:cNvSpPr/>
              <p:nvPr/>
            </p:nvSpPr>
            <p:spPr>
              <a:xfrm>
                <a:off x="2123108" y="5287755"/>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32" name="Rectangle 31">
                <a:extLst>
                  <a:ext uri="{FF2B5EF4-FFF2-40B4-BE49-F238E27FC236}">
                    <a16:creationId xmlns:a16="http://schemas.microsoft.com/office/drawing/2014/main" id="{CC1D032F-3FB5-440B-93CC-ED80D4960021}"/>
                  </a:ext>
                </a:extLst>
              </p:cNvPr>
              <p:cNvSpPr/>
              <p:nvPr/>
            </p:nvSpPr>
            <p:spPr>
              <a:xfrm>
                <a:off x="3773884" y="5287755"/>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33" name="Rectangle 32">
                <a:extLst>
                  <a:ext uri="{FF2B5EF4-FFF2-40B4-BE49-F238E27FC236}">
                    <a16:creationId xmlns:a16="http://schemas.microsoft.com/office/drawing/2014/main" id="{45B01815-9971-4A1A-9027-D53976C1287D}"/>
                  </a:ext>
                </a:extLst>
              </p:cNvPr>
              <p:cNvSpPr/>
              <p:nvPr/>
            </p:nvSpPr>
            <p:spPr>
              <a:xfrm>
                <a:off x="5424650" y="5287755"/>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34" name="Rectangle 33">
                <a:extLst>
                  <a:ext uri="{FF2B5EF4-FFF2-40B4-BE49-F238E27FC236}">
                    <a16:creationId xmlns:a16="http://schemas.microsoft.com/office/drawing/2014/main" id="{5EEC4E6D-BD07-4668-8A4F-1AA557F9B183}"/>
                  </a:ext>
                </a:extLst>
              </p:cNvPr>
              <p:cNvSpPr/>
              <p:nvPr/>
            </p:nvSpPr>
            <p:spPr>
              <a:xfrm>
                <a:off x="7075416" y="5287755"/>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35" name="Rectangle 34">
                <a:extLst>
                  <a:ext uri="{FF2B5EF4-FFF2-40B4-BE49-F238E27FC236}">
                    <a16:creationId xmlns:a16="http://schemas.microsoft.com/office/drawing/2014/main" id="{48930AAC-B9DF-4642-9EFA-22F674B6D471}"/>
                  </a:ext>
                </a:extLst>
              </p:cNvPr>
              <p:cNvSpPr/>
              <p:nvPr/>
            </p:nvSpPr>
            <p:spPr>
              <a:xfrm>
                <a:off x="8726192" y="5287755"/>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grpSp>
        <p:pic>
          <p:nvPicPr>
            <p:cNvPr id="68" name="Snagit_PPT6281">
              <a:extLst>
                <a:ext uri="{FF2B5EF4-FFF2-40B4-BE49-F238E27FC236}">
                  <a16:creationId xmlns:a16="http://schemas.microsoft.com/office/drawing/2014/main" id="{7D9B3029-DB18-423A-A1A8-EFD1F21F5D93}"/>
                </a:ext>
              </a:extLst>
            </p:cNvPr>
            <p:cNvPicPr>
              <a:picLocks noChangeAspect="1"/>
            </p:cNvPicPr>
            <p:nvPr/>
          </p:nvPicPr>
          <p:blipFill>
            <a:blip r:embed="rId24"/>
            <a:stretch>
              <a:fillRect/>
            </a:stretch>
          </p:blipFill>
          <p:spPr>
            <a:xfrm>
              <a:off x="904533" y="5440319"/>
              <a:ext cx="762673" cy="358664"/>
            </a:xfrm>
            <a:prstGeom prst="rect">
              <a:avLst/>
            </a:prstGeom>
            <a:noFill/>
            <a:ln cap="flat">
              <a:noFill/>
            </a:ln>
          </p:spPr>
        </p:pic>
        <p:pic>
          <p:nvPicPr>
            <p:cNvPr id="69" name="Picture 73">
              <a:extLst>
                <a:ext uri="{FF2B5EF4-FFF2-40B4-BE49-F238E27FC236}">
                  <a16:creationId xmlns:a16="http://schemas.microsoft.com/office/drawing/2014/main" id="{606CFB3F-3B28-4D5B-8DC1-0E76763B2E63}"/>
                </a:ext>
              </a:extLst>
            </p:cNvPr>
            <p:cNvPicPr>
              <a:picLocks noChangeAspect="1"/>
            </p:cNvPicPr>
            <p:nvPr/>
          </p:nvPicPr>
          <p:blipFill>
            <a:blip r:embed="rId25"/>
            <a:srcRect l="13719" t="31177" r="12245" b="16254"/>
            <a:stretch>
              <a:fillRect/>
            </a:stretch>
          </p:blipFill>
          <p:spPr>
            <a:xfrm>
              <a:off x="2273902" y="5469278"/>
              <a:ext cx="1245815" cy="300764"/>
            </a:xfrm>
            <a:prstGeom prst="rect">
              <a:avLst/>
            </a:prstGeom>
            <a:noFill/>
            <a:ln cap="flat">
              <a:noFill/>
            </a:ln>
          </p:spPr>
        </p:pic>
        <p:pic>
          <p:nvPicPr>
            <p:cNvPr id="70" name="Picture 8" descr="Image result for american express logo png">
              <a:extLst>
                <a:ext uri="{FF2B5EF4-FFF2-40B4-BE49-F238E27FC236}">
                  <a16:creationId xmlns:a16="http://schemas.microsoft.com/office/drawing/2014/main" id="{171730BB-782A-47F1-9A04-432C9C6385A5}"/>
                </a:ext>
              </a:extLst>
            </p:cNvPr>
            <p:cNvPicPr>
              <a:picLocks noChangeAspect="1"/>
            </p:cNvPicPr>
            <p:nvPr/>
          </p:nvPicPr>
          <p:blipFill>
            <a:blip r:embed="rId26"/>
            <a:srcRect/>
            <a:stretch>
              <a:fillRect/>
            </a:stretch>
          </p:blipFill>
          <p:spPr>
            <a:xfrm>
              <a:off x="4350431" y="5401356"/>
              <a:ext cx="436589" cy="436589"/>
            </a:xfrm>
            <a:prstGeom prst="rect">
              <a:avLst/>
            </a:prstGeom>
            <a:noFill/>
            <a:ln cap="flat">
              <a:noFill/>
            </a:ln>
          </p:spPr>
        </p:pic>
        <p:pic>
          <p:nvPicPr>
            <p:cNvPr id="71" name="Picture 14" descr="Image result for Gemalto logo">
              <a:extLst>
                <a:ext uri="{FF2B5EF4-FFF2-40B4-BE49-F238E27FC236}">
                  <a16:creationId xmlns:a16="http://schemas.microsoft.com/office/drawing/2014/main" id="{E7F4E62C-E939-472D-965C-966056648EDF}"/>
                </a:ext>
              </a:extLst>
            </p:cNvPr>
            <p:cNvPicPr>
              <a:picLocks noChangeAspect="1"/>
            </p:cNvPicPr>
            <p:nvPr/>
          </p:nvPicPr>
          <p:blipFill>
            <a:blip r:embed="rId27"/>
            <a:srcRect/>
            <a:stretch>
              <a:fillRect/>
            </a:stretch>
          </p:blipFill>
          <p:spPr>
            <a:xfrm>
              <a:off x="5723778" y="5448046"/>
              <a:ext cx="972455" cy="343220"/>
            </a:xfrm>
            <a:prstGeom prst="rect">
              <a:avLst/>
            </a:prstGeom>
            <a:noFill/>
            <a:ln cap="flat">
              <a:noFill/>
            </a:ln>
          </p:spPr>
        </p:pic>
        <p:pic>
          <p:nvPicPr>
            <p:cNvPr id="72" name="Picture 16" descr="Image result for NTT DOCOMO logo">
              <a:extLst>
                <a:ext uri="{FF2B5EF4-FFF2-40B4-BE49-F238E27FC236}">
                  <a16:creationId xmlns:a16="http://schemas.microsoft.com/office/drawing/2014/main" id="{9A432A63-ED20-4952-AD41-3D6D1E94C4F6}"/>
                </a:ext>
              </a:extLst>
            </p:cNvPr>
            <p:cNvPicPr>
              <a:picLocks noChangeAspect="1"/>
            </p:cNvPicPr>
            <p:nvPr/>
          </p:nvPicPr>
          <p:blipFill>
            <a:blip r:embed="rId28"/>
            <a:srcRect/>
            <a:stretch>
              <a:fillRect/>
            </a:stretch>
          </p:blipFill>
          <p:spPr>
            <a:xfrm>
              <a:off x="7347103" y="5506412"/>
              <a:ext cx="1033939" cy="226478"/>
            </a:xfrm>
            <a:prstGeom prst="rect">
              <a:avLst/>
            </a:prstGeom>
            <a:noFill/>
            <a:ln cap="flat">
              <a:noFill/>
            </a:ln>
          </p:spPr>
        </p:pic>
        <p:pic>
          <p:nvPicPr>
            <p:cNvPr id="73" name="Snagit_PPT1131">
              <a:extLst>
                <a:ext uri="{FF2B5EF4-FFF2-40B4-BE49-F238E27FC236}">
                  <a16:creationId xmlns:a16="http://schemas.microsoft.com/office/drawing/2014/main" id="{BCD57D6C-3A72-4902-A0A4-0BE0751BCD40}"/>
                </a:ext>
              </a:extLst>
            </p:cNvPr>
            <p:cNvPicPr>
              <a:picLocks noChangeAspect="1"/>
            </p:cNvPicPr>
            <p:nvPr/>
          </p:nvPicPr>
          <p:blipFill>
            <a:blip r:embed="rId29"/>
            <a:stretch>
              <a:fillRect/>
            </a:stretch>
          </p:blipFill>
          <p:spPr>
            <a:xfrm>
              <a:off x="9135944" y="5397196"/>
              <a:ext cx="832012" cy="444928"/>
            </a:xfrm>
            <a:prstGeom prst="rect">
              <a:avLst/>
            </a:prstGeom>
            <a:noFill/>
            <a:ln cap="flat">
              <a:noFill/>
            </a:ln>
          </p:spPr>
        </p:pic>
        <p:pic>
          <p:nvPicPr>
            <p:cNvPr id="74" name="Picture 78">
              <a:extLst>
                <a:ext uri="{FF2B5EF4-FFF2-40B4-BE49-F238E27FC236}">
                  <a16:creationId xmlns:a16="http://schemas.microsoft.com/office/drawing/2014/main" id="{41DDA251-C26F-4315-8E30-FAB1A5760AE5}"/>
                </a:ext>
              </a:extLst>
            </p:cNvPr>
            <p:cNvPicPr>
              <a:picLocks noChangeAspect="1"/>
            </p:cNvPicPr>
            <p:nvPr/>
          </p:nvPicPr>
          <p:blipFill>
            <a:blip r:embed="rId30"/>
            <a:stretch>
              <a:fillRect/>
            </a:stretch>
          </p:blipFill>
          <p:spPr>
            <a:xfrm>
              <a:off x="10597274" y="5450002"/>
              <a:ext cx="1161845" cy="339297"/>
            </a:xfrm>
            <a:prstGeom prst="rect">
              <a:avLst/>
            </a:prstGeom>
            <a:noFill/>
            <a:ln cap="flat">
              <a:noFill/>
            </a:ln>
          </p:spPr>
        </p:pic>
      </p:grpSp>
      <p:sp>
        <p:nvSpPr>
          <p:cNvPr id="84" name="Rectangle 9241">
            <a:extLst>
              <a:ext uri="{FF2B5EF4-FFF2-40B4-BE49-F238E27FC236}">
                <a16:creationId xmlns:a16="http://schemas.microsoft.com/office/drawing/2014/main" id="{D4985ACA-5E46-42AE-B5C2-9C1E83412367}"/>
              </a:ext>
            </a:extLst>
          </p:cNvPr>
          <p:cNvSpPr/>
          <p:nvPr/>
        </p:nvSpPr>
        <p:spPr>
          <a:xfrm>
            <a:off x="277472" y="2755382"/>
            <a:ext cx="3034805" cy="400110"/>
          </a:xfrm>
          <a:prstGeom prst="rect">
            <a:avLst/>
          </a:prstGeom>
          <a:noFill/>
          <a:ln cap="flat">
            <a:noFill/>
            <a:prstDash val="solid"/>
          </a:ln>
        </p:spPr>
        <p:txBody>
          <a:bodyPr vert="horz" wrap="none" lIns="182880" tIns="45720" rIns="182880" bIns="45720" anchor="t" anchorCtr="0" compatLnSpc="1">
            <a:spAutoFit/>
          </a:bodyPr>
          <a:lstStyle/>
          <a:p>
            <a:pPr marL="0" marR="0" lvl="0" indent="0" defTabSz="93274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FIDO board members</a:t>
            </a:r>
          </a:p>
        </p:txBody>
      </p:sp>
      <p:grpSp>
        <p:nvGrpSpPr>
          <p:cNvPr id="7171" name="Group 7170">
            <a:extLst>
              <a:ext uri="{FF2B5EF4-FFF2-40B4-BE49-F238E27FC236}">
                <a16:creationId xmlns:a16="http://schemas.microsoft.com/office/drawing/2014/main" id="{690032F9-A6E1-4D67-B684-3C2A22531E51}"/>
              </a:ext>
            </a:extLst>
          </p:cNvPr>
          <p:cNvGrpSpPr/>
          <p:nvPr/>
        </p:nvGrpSpPr>
        <p:grpSpPr>
          <a:xfrm>
            <a:off x="472342" y="5982942"/>
            <a:ext cx="9841019" cy="585052"/>
            <a:chOff x="472342" y="5930048"/>
            <a:chExt cx="9841019" cy="585052"/>
          </a:xfrm>
        </p:grpSpPr>
        <p:grpSp>
          <p:nvGrpSpPr>
            <p:cNvPr id="7168" name="Group 7167">
              <a:extLst>
                <a:ext uri="{FF2B5EF4-FFF2-40B4-BE49-F238E27FC236}">
                  <a16:creationId xmlns:a16="http://schemas.microsoft.com/office/drawing/2014/main" id="{C51DBA5B-D900-4389-92BC-24897AEEF7AA}"/>
                </a:ext>
              </a:extLst>
            </p:cNvPr>
            <p:cNvGrpSpPr/>
            <p:nvPr/>
          </p:nvGrpSpPr>
          <p:grpSpPr>
            <a:xfrm>
              <a:off x="472342" y="5930048"/>
              <a:ext cx="8190253" cy="585051"/>
              <a:chOff x="2123108" y="5930048"/>
              <a:chExt cx="8190253" cy="585051"/>
            </a:xfrm>
          </p:grpSpPr>
          <p:grpSp>
            <p:nvGrpSpPr>
              <p:cNvPr id="36" name="Group 9236">
                <a:extLst>
                  <a:ext uri="{FF2B5EF4-FFF2-40B4-BE49-F238E27FC236}">
                    <a16:creationId xmlns:a16="http://schemas.microsoft.com/office/drawing/2014/main" id="{CE9E2B85-32E6-4D2A-A72A-23E0680F7F91}"/>
                  </a:ext>
                </a:extLst>
              </p:cNvPr>
              <p:cNvGrpSpPr/>
              <p:nvPr/>
            </p:nvGrpSpPr>
            <p:grpSpPr>
              <a:xfrm>
                <a:off x="2123108" y="5930048"/>
                <a:ext cx="8190253" cy="585051"/>
                <a:chOff x="2123108" y="5930048"/>
                <a:chExt cx="8190253" cy="585051"/>
              </a:xfrm>
              <a:solidFill>
                <a:schemeClr val="bg1"/>
              </a:solidFill>
            </p:grpSpPr>
            <p:sp>
              <p:nvSpPr>
                <p:cNvPr id="37" name="Rectangle 37">
                  <a:extLst>
                    <a:ext uri="{FF2B5EF4-FFF2-40B4-BE49-F238E27FC236}">
                      <a16:creationId xmlns:a16="http://schemas.microsoft.com/office/drawing/2014/main" id="{0BD37EE9-6DF4-4763-A68C-9528A80DA0D7}"/>
                    </a:ext>
                  </a:extLst>
                </p:cNvPr>
                <p:cNvSpPr/>
                <p:nvPr/>
              </p:nvSpPr>
              <p:spPr>
                <a:xfrm>
                  <a:off x="2123108" y="5930048"/>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38" name="Rectangle 38">
                  <a:extLst>
                    <a:ext uri="{FF2B5EF4-FFF2-40B4-BE49-F238E27FC236}">
                      <a16:creationId xmlns:a16="http://schemas.microsoft.com/office/drawing/2014/main" id="{6882867E-2BD0-410E-BC0A-DC6FF3DA2FB5}"/>
                    </a:ext>
                  </a:extLst>
                </p:cNvPr>
                <p:cNvSpPr/>
                <p:nvPr/>
              </p:nvSpPr>
              <p:spPr>
                <a:xfrm>
                  <a:off x="3773884" y="5930048"/>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39" name="Rectangle 39">
                  <a:extLst>
                    <a:ext uri="{FF2B5EF4-FFF2-40B4-BE49-F238E27FC236}">
                      <a16:creationId xmlns:a16="http://schemas.microsoft.com/office/drawing/2014/main" id="{3DBF3E53-32B9-4589-80AB-8C4BC38597E6}"/>
                    </a:ext>
                  </a:extLst>
                </p:cNvPr>
                <p:cNvSpPr/>
                <p:nvPr/>
              </p:nvSpPr>
              <p:spPr>
                <a:xfrm>
                  <a:off x="5424650" y="5930048"/>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40" name="Rectangle 40">
                  <a:extLst>
                    <a:ext uri="{FF2B5EF4-FFF2-40B4-BE49-F238E27FC236}">
                      <a16:creationId xmlns:a16="http://schemas.microsoft.com/office/drawing/2014/main" id="{F32A3C73-2390-43EE-9CB4-77BE6902FBB5}"/>
                    </a:ext>
                  </a:extLst>
                </p:cNvPr>
                <p:cNvSpPr/>
                <p:nvPr/>
              </p:nvSpPr>
              <p:spPr>
                <a:xfrm>
                  <a:off x="7075416" y="5930048"/>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41" name="Rectangle 41">
                  <a:extLst>
                    <a:ext uri="{FF2B5EF4-FFF2-40B4-BE49-F238E27FC236}">
                      <a16:creationId xmlns:a16="http://schemas.microsoft.com/office/drawing/2014/main" id="{A5D768E1-C688-46D1-B112-563B2F7DAEC7}"/>
                    </a:ext>
                  </a:extLst>
                </p:cNvPr>
                <p:cNvSpPr/>
                <p:nvPr/>
              </p:nvSpPr>
              <p:spPr>
                <a:xfrm>
                  <a:off x="8726192" y="5930048"/>
                  <a:ext cx="1587169" cy="585051"/>
                </a:xfrm>
                <a:prstGeom prst="rect">
                  <a:avLst/>
                </a:prstGeom>
                <a:grp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grpSp>
          <p:pic>
            <p:nvPicPr>
              <p:cNvPr id="75" name="Picture 18" descr="Image result for CrucialTec USA logo">
                <a:extLst>
                  <a:ext uri="{FF2B5EF4-FFF2-40B4-BE49-F238E27FC236}">
                    <a16:creationId xmlns:a16="http://schemas.microsoft.com/office/drawing/2014/main" id="{254295E6-0AEE-48A3-81BE-2D49F3890E82}"/>
                  </a:ext>
                </a:extLst>
              </p:cNvPr>
              <p:cNvPicPr>
                <a:picLocks noChangeAspect="1"/>
              </p:cNvPicPr>
              <p:nvPr/>
            </p:nvPicPr>
            <p:blipFill>
              <a:blip r:embed="rId31"/>
              <a:srcRect/>
              <a:stretch>
                <a:fillRect/>
              </a:stretch>
            </p:blipFill>
            <p:spPr>
              <a:xfrm>
                <a:off x="2384874" y="5976106"/>
                <a:ext cx="1023871" cy="481221"/>
              </a:xfrm>
              <a:prstGeom prst="rect">
                <a:avLst/>
              </a:prstGeom>
              <a:noFill/>
              <a:ln cap="flat">
                <a:noFill/>
              </a:ln>
            </p:spPr>
          </p:pic>
          <p:pic>
            <p:nvPicPr>
              <p:cNvPr id="76" name="Picture 80">
                <a:extLst>
                  <a:ext uri="{FF2B5EF4-FFF2-40B4-BE49-F238E27FC236}">
                    <a16:creationId xmlns:a16="http://schemas.microsoft.com/office/drawing/2014/main" id="{6BFC26F4-573B-4A71-A11C-3ACC3092962C}"/>
                  </a:ext>
                </a:extLst>
              </p:cNvPr>
              <p:cNvPicPr>
                <a:picLocks noChangeAspect="1"/>
              </p:cNvPicPr>
              <p:nvPr/>
            </p:nvPicPr>
            <p:blipFill>
              <a:blip r:embed="rId32"/>
              <a:stretch>
                <a:fillRect/>
              </a:stretch>
            </p:blipFill>
            <p:spPr>
              <a:xfrm>
                <a:off x="4217404" y="6103126"/>
                <a:ext cx="702652" cy="227191"/>
              </a:xfrm>
              <a:prstGeom prst="rect">
                <a:avLst/>
              </a:prstGeom>
              <a:noFill/>
              <a:ln cap="flat">
                <a:noFill/>
              </a:ln>
            </p:spPr>
          </p:pic>
          <p:pic>
            <p:nvPicPr>
              <p:cNvPr id="77" name="Picture 20" descr="Image result for daon logo">
                <a:extLst>
                  <a:ext uri="{FF2B5EF4-FFF2-40B4-BE49-F238E27FC236}">
                    <a16:creationId xmlns:a16="http://schemas.microsoft.com/office/drawing/2014/main" id="{76647C04-0ECD-45C6-B4EB-A5993E9DF727}"/>
                  </a:ext>
                </a:extLst>
              </p:cNvPr>
              <p:cNvPicPr>
                <a:picLocks noChangeAspect="1"/>
              </p:cNvPicPr>
              <p:nvPr/>
            </p:nvPicPr>
            <p:blipFill>
              <a:blip r:embed="rId33"/>
              <a:srcRect/>
              <a:stretch>
                <a:fillRect/>
              </a:stretch>
            </p:blipFill>
            <p:spPr>
              <a:xfrm>
                <a:off x="5737475" y="6004087"/>
                <a:ext cx="945050" cy="425269"/>
              </a:xfrm>
              <a:prstGeom prst="rect">
                <a:avLst/>
              </a:prstGeom>
              <a:noFill/>
              <a:ln cap="flat">
                <a:noFill/>
              </a:ln>
            </p:spPr>
          </p:pic>
          <p:pic>
            <p:nvPicPr>
              <p:cNvPr id="78" name="Picture 22" descr="Image result for Feitian Technologies logo">
                <a:extLst>
                  <a:ext uri="{FF2B5EF4-FFF2-40B4-BE49-F238E27FC236}">
                    <a16:creationId xmlns:a16="http://schemas.microsoft.com/office/drawing/2014/main" id="{DFDC8BDC-1F98-4A34-8524-4CF1CA153F17}"/>
                  </a:ext>
                </a:extLst>
              </p:cNvPr>
              <p:cNvPicPr>
                <a:picLocks noChangeAspect="1"/>
              </p:cNvPicPr>
              <p:nvPr/>
            </p:nvPicPr>
            <p:blipFill>
              <a:blip r:embed="rId34"/>
              <a:srcRect/>
              <a:stretch>
                <a:fillRect/>
              </a:stretch>
            </p:blipFill>
            <p:spPr>
              <a:xfrm>
                <a:off x="7397221" y="6089035"/>
                <a:ext cx="933712" cy="255373"/>
              </a:xfrm>
              <a:prstGeom prst="rect">
                <a:avLst/>
              </a:prstGeom>
              <a:noFill/>
              <a:ln cap="flat">
                <a:noFill/>
              </a:ln>
            </p:spPr>
          </p:pic>
          <p:pic>
            <p:nvPicPr>
              <p:cNvPr id="79" name="Picture 24" descr="Image result for Alibaba logo">
                <a:extLst>
                  <a:ext uri="{FF2B5EF4-FFF2-40B4-BE49-F238E27FC236}">
                    <a16:creationId xmlns:a16="http://schemas.microsoft.com/office/drawing/2014/main" id="{CF84C3AA-B66B-442C-8A1E-6E15474623A8}"/>
                  </a:ext>
                </a:extLst>
              </p:cNvPr>
              <p:cNvPicPr>
                <a:picLocks noChangeAspect="1"/>
              </p:cNvPicPr>
              <p:nvPr/>
            </p:nvPicPr>
            <p:blipFill>
              <a:blip r:embed="rId35"/>
              <a:srcRect/>
              <a:stretch>
                <a:fillRect/>
              </a:stretch>
            </p:blipFill>
            <p:spPr>
              <a:xfrm>
                <a:off x="9009336" y="6118917"/>
                <a:ext cx="1085228" cy="195599"/>
              </a:xfrm>
              <a:prstGeom prst="rect">
                <a:avLst/>
              </a:prstGeom>
              <a:noFill/>
              <a:ln cap="flat">
                <a:noFill/>
              </a:ln>
            </p:spPr>
          </p:pic>
        </p:grpSp>
        <p:grpSp>
          <p:nvGrpSpPr>
            <p:cNvPr id="7169" name="Group 7168">
              <a:extLst>
                <a:ext uri="{FF2B5EF4-FFF2-40B4-BE49-F238E27FC236}">
                  <a16:creationId xmlns:a16="http://schemas.microsoft.com/office/drawing/2014/main" id="{F47648C5-C026-4E9D-B7BA-AD66F62B7809}"/>
                </a:ext>
              </a:extLst>
            </p:cNvPr>
            <p:cNvGrpSpPr/>
            <p:nvPr/>
          </p:nvGrpSpPr>
          <p:grpSpPr>
            <a:xfrm>
              <a:off x="8726192" y="5930049"/>
              <a:ext cx="1587169" cy="585051"/>
              <a:chOff x="8726192" y="5930049"/>
              <a:chExt cx="1587169" cy="585051"/>
            </a:xfrm>
          </p:grpSpPr>
          <p:sp>
            <p:nvSpPr>
              <p:cNvPr id="91" name="Rectangle 90">
                <a:extLst>
                  <a:ext uri="{FF2B5EF4-FFF2-40B4-BE49-F238E27FC236}">
                    <a16:creationId xmlns:a16="http://schemas.microsoft.com/office/drawing/2014/main" id="{55D4F1F3-8498-4E07-AF3C-372E356F7486}"/>
                  </a:ext>
                </a:extLst>
              </p:cNvPr>
              <p:cNvSpPr/>
              <p:nvPr/>
            </p:nvSpPr>
            <p:spPr>
              <a:xfrm>
                <a:off x="8726192" y="5930049"/>
                <a:ext cx="1587169" cy="585051"/>
              </a:xfrm>
              <a:prstGeom prst="rect">
                <a:avLst/>
              </a:prstGeom>
              <a:solidFill>
                <a:schemeClr val="bg1"/>
              </a:solidFill>
              <a:ln cap="flat">
                <a:noFill/>
                <a:prstDash val="solid"/>
              </a:ln>
            </p:spPr>
            <p:txBody>
              <a:bodyPr vert="horz" wrap="square" lIns="182880" tIns="146304" rIns="182880" bIns="146304" anchor="t" anchorCtr="1" compatLnSpc="1">
                <a:noAutofit/>
              </a:bodyPr>
              <a:lstStyle/>
              <a:p>
                <a:pPr marL="0" marR="0" lvl="0" indent="0" algn="ctr" defTabSz="93246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pic>
            <p:nvPicPr>
              <p:cNvPr id="11266" name="Picture 2" descr="https://fidoalliance.org/wp-content/uploads/LINE_Logo.png">
                <a:extLst>
                  <a:ext uri="{FF2B5EF4-FFF2-40B4-BE49-F238E27FC236}">
                    <a16:creationId xmlns:a16="http://schemas.microsoft.com/office/drawing/2014/main" id="{935C7452-8465-4448-A25B-B9B571AE83B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158373" y="6096222"/>
                <a:ext cx="722806" cy="25270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170" name="Title 7169">
            <a:extLst>
              <a:ext uri="{FF2B5EF4-FFF2-40B4-BE49-F238E27FC236}">
                <a16:creationId xmlns:a16="http://schemas.microsoft.com/office/drawing/2014/main" id="{BDA9EB32-87B5-49FD-B304-ADFBBB037C60}"/>
              </a:ext>
            </a:extLst>
          </p:cNvPr>
          <p:cNvSpPr>
            <a:spLocks noGrp="1"/>
          </p:cNvSpPr>
          <p:nvPr>
            <p:ph type="title"/>
          </p:nvPr>
        </p:nvSpPr>
        <p:spPr>
          <a:xfrm>
            <a:off x="274639" y="295274"/>
            <a:ext cx="11889564" cy="917575"/>
          </a:xfrm>
        </p:spPr>
        <p:txBody>
          <a:bodyPr/>
          <a:lstStyle/>
          <a:p>
            <a:r>
              <a:rPr lang="en-US" dirty="0"/>
              <a:t>Fast identity online—the </a:t>
            </a:r>
            <a:r>
              <a:rPr lang="en-US" dirty="0">
                <a:latin typeface="Segoe UI Semilight" panose="020B0402040204020203" pitchFamily="34" charset="0"/>
                <a:cs typeface="Segoe UI Semilight" panose="020B0402040204020203" pitchFamily="34" charset="0"/>
              </a:rPr>
              <a:t>FIDO</a:t>
            </a:r>
            <a:r>
              <a:rPr lang="en-US" dirty="0"/>
              <a:t> Alliance</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The world’s largest ecosystem for standards-based, interoperable authentication</a:t>
            </a:r>
          </a:p>
        </p:txBody>
      </p:sp>
      <p:sp>
        <p:nvSpPr>
          <p:cNvPr id="7174" name="Freeform: Shape 7173">
            <a:extLst>
              <a:ext uri="{FF2B5EF4-FFF2-40B4-BE49-F238E27FC236}">
                <a16:creationId xmlns:a16="http://schemas.microsoft.com/office/drawing/2014/main" id="{181A894D-630A-405C-9C45-96331713442B}"/>
              </a:ext>
            </a:extLst>
          </p:cNvPr>
          <p:cNvSpPr/>
          <p:nvPr/>
        </p:nvSpPr>
        <p:spPr bwMode="auto">
          <a:xfrm>
            <a:off x="469900" y="3225800"/>
            <a:ext cx="11518900" cy="0"/>
          </a:xfrm>
          <a:custGeom>
            <a:avLst/>
            <a:gdLst>
              <a:gd name="connsiteX0" fmla="*/ 0 w 11518900"/>
              <a:gd name="connsiteY0" fmla="*/ 0 h 0"/>
              <a:gd name="connsiteX1" fmla="*/ 11518900 w 11518900"/>
              <a:gd name="connsiteY1" fmla="*/ 0 h 0"/>
            </a:gdLst>
            <a:ahLst/>
            <a:cxnLst>
              <a:cxn ang="0">
                <a:pos x="connsiteX0" y="connsiteY0"/>
              </a:cxn>
              <a:cxn ang="0">
                <a:pos x="connsiteX1" y="connsiteY1"/>
              </a:cxn>
            </a:cxnLst>
            <a:rect l="l" t="t" r="r" b="b"/>
            <a:pathLst>
              <a:path w="11518900">
                <a:moveTo>
                  <a:pt x="0" y="0"/>
                </a:moveTo>
                <a:lnTo>
                  <a:pt x="11518900" y="0"/>
                </a:lnTo>
              </a:path>
            </a:pathLst>
          </a:cu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179" name="Group 7178">
            <a:extLst>
              <a:ext uri="{FF2B5EF4-FFF2-40B4-BE49-F238E27FC236}">
                <a16:creationId xmlns:a16="http://schemas.microsoft.com/office/drawing/2014/main" id="{6AB2650A-06FB-40F1-AF8A-580B8B054FEE}"/>
              </a:ext>
            </a:extLst>
          </p:cNvPr>
          <p:cNvGrpSpPr/>
          <p:nvPr/>
        </p:nvGrpSpPr>
        <p:grpSpPr>
          <a:xfrm>
            <a:off x="457200" y="1813588"/>
            <a:ext cx="11518900" cy="517065"/>
            <a:chOff x="636482" y="1800888"/>
            <a:chExt cx="12076722" cy="517065"/>
          </a:xfrm>
        </p:grpSpPr>
        <p:sp>
          <p:nvSpPr>
            <p:cNvPr id="7175" name="TextBox 7174">
              <a:extLst>
                <a:ext uri="{FF2B5EF4-FFF2-40B4-BE49-F238E27FC236}">
                  <a16:creationId xmlns:a16="http://schemas.microsoft.com/office/drawing/2014/main" id="{97363AE6-8A11-4387-A761-800C905104F4}"/>
                </a:ext>
              </a:extLst>
            </p:cNvPr>
            <p:cNvSpPr txBox="1"/>
            <p:nvPr/>
          </p:nvSpPr>
          <p:spPr>
            <a:xfrm>
              <a:off x="636482" y="1800888"/>
              <a:ext cx="3931920" cy="517065"/>
            </a:xfrm>
            <a:prstGeom prst="rect">
              <a:avLst/>
            </a:prstGeom>
            <a:noFill/>
            <a:ln w="12700">
              <a:solidFill>
                <a:schemeClr val="tx2"/>
              </a:solidFill>
            </a:ln>
          </p:spPr>
          <p:txBody>
            <a:bodyPr wrap="none" lIns="182880" tIns="146304" rIns="182880" bIns="146304" rtlCol="0">
              <a:noAutofit/>
            </a:bodyPr>
            <a:lstStyle/>
            <a:p>
              <a:pPr algn="ctr">
                <a:lnSpc>
                  <a:spcPct val="90000"/>
                </a:lnSpc>
                <a:spcAft>
                  <a:spcPts val="600"/>
                </a:spcAft>
              </a:pPr>
              <a:r>
                <a:rPr lang="en-US" sz="1600" spc="120" dirty="0">
                  <a:gradFill>
                    <a:gsLst>
                      <a:gs pos="2917">
                        <a:schemeClr val="tx1"/>
                      </a:gs>
                      <a:gs pos="30000">
                        <a:schemeClr val="tx1"/>
                      </a:gs>
                    </a:gsLst>
                    <a:lin ang="5400000" scaled="0"/>
                  </a:gradFill>
                  <a:cs typeface="Segoe UI Semibold" panose="020B0702040204020203" pitchFamily="34" charset="0"/>
                </a:rPr>
                <a:t>Security on-premises and web</a:t>
              </a:r>
            </a:p>
          </p:txBody>
        </p:sp>
        <p:sp>
          <p:nvSpPr>
            <p:cNvPr id="7176" name="Rectangle 7175">
              <a:extLst>
                <a:ext uri="{FF2B5EF4-FFF2-40B4-BE49-F238E27FC236}">
                  <a16:creationId xmlns:a16="http://schemas.microsoft.com/office/drawing/2014/main" id="{4B41E5CD-671F-49C1-9398-66F2FE0CC685}"/>
                </a:ext>
              </a:extLst>
            </p:cNvPr>
            <p:cNvSpPr/>
            <p:nvPr/>
          </p:nvSpPr>
          <p:spPr>
            <a:xfrm>
              <a:off x="4708883" y="1800888"/>
              <a:ext cx="3931920" cy="517065"/>
            </a:xfrm>
            <a:prstGeom prst="rect">
              <a:avLst/>
            </a:prstGeom>
            <a:noFill/>
            <a:ln w="12700">
              <a:solidFill>
                <a:schemeClr val="tx2"/>
              </a:solidFill>
            </a:ln>
          </p:spPr>
          <p:txBody>
            <a:bodyPr wrap="none" lIns="182880" tIns="146304" rIns="182880" bIns="146304" rtlCol="0">
              <a:noAutofit/>
            </a:bodyPr>
            <a:lstStyle/>
            <a:p>
              <a:pPr algn="ctr">
                <a:lnSpc>
                  <a:spcPct val="90000"/>
                </a:lnSpc>
                <a:spcAft>
                  <a:spcPts val="600"/>
                </a:spcAft>
              </a:pPr>
              <a:r>
                <a:rPr lang="en-US" sz="1600" spc="120" dirty="0">
                  <a:gradFill>
                    <a:gsLst>
                      <a:gs pos="2917">
                        <a:schemeClr val="tx1"/>
                      </a:gs>
                      <a:gs pos="30000">
                        <a:schemeClr val="tx1"/>
                      </a:gs>
                    </a:gsLst>
                    <a:lin ang="5400000" scaled="0"/>
                  </a:gradFill>
                  <a:cs typeface="Segoe UI Semibold" panose="020B0702040204020203" pitchFamily="34" charset="0"/>
                </a:rPr>
                <a:t>Secure mobile user credentials</a:t>
              </a:r>
            </a:p>
          </p:txBody>
        </p:sp>
        <p:sp>
          <p:nvSpPr>
            <p:cNvPr id="7177" name="Rectangle 7176">
              <a:extLst>
                <a:ext uri="{FF2B5EF4-FFF2-40B4-BE49-F238E27FC236}">
                  <a16:creationId xmlns:a16="http://schemas.microsoft.com/office/drawing/2014/main" id="{B1AD71C2-26DB-431C-B634-F71CE3557EAF}"/>
                </a:ext>
              </a:extLst>
            </p:cNvPr>
            <p:cNvSpPr/>
            <p:nvPr/>
          </p:nvSpPr>
          <p:spPr>
            <a:xfrm>
              <a:off x="8781284" y="1800888"/>
              <a:ext cx="3931920" cy="517065"/>
            </a:xfrm>
            <a:prstGeom prst="rect">
              <a:avLst/>
            </a:prstGeom>
            <a:noFill/>
            <a:ln w="12700">
              <a:solidFill>
                <a:schemeClr val="tx2"/>
              </a:solidFill>
            </a:ln>
          </p:spPr>
          <p:txBody>
            <a:bodyPr wrap="none" lIns="182880" tIns="146304" rIns="182880" bIns="146304" rtlCol="0">
              <a:noAutofit/>
            </a:bodyPr>
            <a:lstStyle/>
            <a:p>
              <a:pPr algn="ctr">
                <a:lnSpc>
                  <a:spcPct val="90000"/>
                </a:lnSpc>
                <a:spcAft>
                  <a:spcPts val="600"/>
                </a:spcAft>
              </a:pPr>
              <a:r>
                <a:rPr lang="en-US" sz="1600" spc="120" dirty="0">
                  <a:gradFill>
                    <a:gsLst>
                      <a:gs pos="2917">
                        <a:schemeClr val="tx1"/>
                      </a:gs>
                      <a:gs pos="30000">
                        <a:schemeClr val="tx1"/>
                      </a:gs>
                    </a:gsLst>
                    <a:lin ang="5400000" scaled="0"/>
                  </a:gradFill>
                  <a:cs typeface="Segoe UI Semibold" panose="020B0702040204020203" pitchFamily="34" charset="0"/>
                </a:rPr>
                <a:t>Secure authentication</a:t>
              </a:r>
            </a:p>
          </p:txBody>
        </p:sp>
      </p:grpSp>
    </p:spTree>
    <p:custDataLst>
      <p:tags r:id="rId1"/>
    </p:custDataLst>
    <p:extLst>
      <p:ext uri="{BB962C8B-B14F-4D97-AF65-F5344CB8AC3E}">
        <p14:creationId xmlns:p14="http://schemas.microsoft.com/office/powerpoint/2010/main" val="25172282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79"/>
                                        </p:tgtEl>
                                        <p:attrNameLst>
                                          <p:attrName>style.visibility</p:attrName>
                                        </p:attrNameLst>
                                      </p:cBhvr>
                                      <p:to>
                                        <p:strVal val="visible"/>
                                      </p:to>
                                    </p:set>
                                    <p:animEffect transition="in" filter="fade">
                                      <p:cBhvr>
                                        <p:cTn id="7" dur="500"/>
                                        <p:tgtEl>
                                          <p:spTgt spid="7179"/>
                                        </p:tgtEl>
                                      </p:cBhvr>
                                    </p:animEffect>
                                  </p:childTnLst>
                                </p:cTn>
                              </p:par>
                              <p:par>
                                <p:cTn id="8" presetID="42" presetClass="path" presetSubtype="0" decel="100000" fill="hold" nodeType="withEffect">
                                  <p:stCondLst>
                                    <p:cond delay="0"/>
                                  </p:stCondLst>
                                  <p:childTnLst>
                                    <p:animMotion origin="layout" path="M 0 -3.00045E-6 L 0 0.02156 " pathEditMode="relative" rAng="0" ptsTypes="AA">
                                      <p:cBhvr>
                                        <p:cTn id="9" dur="750" spd="-100000" fill="hold"/>
                                        <p:tgtEl>
                                          <p:spTgt spid="7179"/>
                                        </p:tgtEl>
                                        <p:attrNameLst>
                                          <p:attrName>ppt_x</p:attrName>
                                          <p:attrName>ppt_y</p:attrName>
                                        </p:attrNameLst>
                                      </p:cBhvr>
                                      <p:rCtr x="0" y="1067"/>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174"/>
                                        </p:tgtEl>
                                        <p:attrNameLst>
                                          <p:attrName>style.visibility</p:attrName>
                                        </p:attrNameLst>
                                      </p:cBhvr>
                                      <p:to>
                                        <p:strVal val="visible"/>
                                      </p:to>
                                    </p:set>
                                    <p:animEffect transition="in" filter="wipe(left)">
                                      <p:cBhvr>
                                        <p:cTn id="16" dur="500"/>
                                        <p:tgtEl>
                                          <p:spTgt spid="7174"/>
                                        </p:tgtEl>
                                      </p:cBhvr>
                                    </p:animEffect>
                                  </p:childTnLst>
                                </p:cTn>
                              </p:par>
                              <p:par>
                                <p:cTn id="17" presetID="10" presetClass="entr" presetSubtype="0" fill="hold" nodeType="withEffect">
                                  <p:stCondLst>
                                    <p:cond delay="200"/>
                                  </p:stCondLst>
                                  <p:childTnLst>
                                    <p:set>
                                      <p:cBhvr>
                                        <p:cTn id="18" dur="1" fill="hold">
                                          <p:stCondLst>
                                            <p:cond delay="0"/>
                                          </p:stCondLst>
                                        </p:cTn>
                                        <p:tgtEl>
                                          <p:spTgt spid="7180"/>
                                        </p:tgtEl>
                                        <p:attrNameLst>
                                          <p:attrName>style.visibility</p:attrName>
                                        </p:attrNameLst>
                                      </p:cBhvr>
                                      <p:to>
                                        <p:strVal val="visible"/>
                                      </p:to>
                                    </p:set>
                                    <p:animEffect transition="in" filter="fade">
                                      <p:cBhvr>
                                        <p:cTn id="19" dur="500"/>
                                        <p:tgtEl>
                                          <p:spTgt spid="7180"/>
                                        </p:tgtEl>
                                      </p:cBhvr>
                                    </p:animEffect>
                                  </p:childTnLst>
                                </p:cTn>
                              </p:par>
                              <p:par>
                                <p:cTn id="20" presetID="42" presetClass="path" presetSubtype="0" decel="100000" fill="hold" nodeType="withEffect">
                                  <p:stCondLst>
                                    <p:cond delay="200"/>
                                  </p:stCondLst>
                                  <p:childTnLst>
                                    <p:animMotion origin="layout" path="M 0 -3.00045E-6 L 0 0.02156 " pathEditMode="relative" rAng="0" ptsTypes="AA">
                                      <p:cBhvr>
                                        <p:cTn id="21" dur="750" spd="-100000" fill="hold"/>
                                        <p:tgtEl>
                                          <p:spTgt spid="7180"/>
                                        </p:tgtEl>
                                        <p:attrNameLst>
                                          <p:attrName>ppt_x</p:attrName>
                                          <p:attrName>ppt_y</p:attrName>
                                        </p:attrNameLst>
                                      </p:cBhvr>
                                      <p:rCtr x="0" y="1067"/>
                                    </p:animMotion>
                                  </p:childTnLst>
                                </p:cTn>
                              </p:par>
                              <p:par>
                                <p:cTn id="22" presetID="10" presetClass="entr" presetSubtype="0" fill="hold" nodeType="withEffect">
                                  <p:stCondLst>
                                    <p:cond delay="300"/>
                                  </p:stCondLst>
                                  <p:childTnLst>
                                    <p:set>
                                      <p:cBhvr>
                                        <p:cTn id="23" dur="1" fill="hold">
                                          <p:stCondLst>
                                            <p:cond delay="0"/>
                                          </p:stCondLst>
                                        </p:cTn>
                                        <p:tgtEl>
                                          <p:spTgt spid="7181"/>
                                        </p:tgtEl>
                                        <p:attrNameLst>
                                          <p:attrName>style.visibility</p:attrName>
                                        </p:attrNameLst>
                                      </p:cBhvr>
                                      <p:to>
                                        <p:strVal val="visible"/>
                                      </p:to>
                                    </p:set>
                                    <p:animEffect transition="in" filter="fade">
                                      <p:cBhvr>
                                        <p:cTn id="24" dur="500"/>
                                        <p:tgtEl>
                                          <p:spTgt spid="7181"/>
                                        </p:tgtEl>
                                      </p:cBhvr>
                                    </p:animEffect>
                                  </p:childTnLst>
                                </p:cTn>
                              </p:par>
                              <p:par>
                                <p:cTn id="25" presetID="42" presetClass="path" presetSubtype="0" decel="100000" fill="hold" nodeType="withEffect">
                                  <p:stCondLst>
                                    <p:cond delay="300"/>
                                  </p:stCondLst>
                                  <p:childTnLst>
                                    <p:animMotion origin="layout" path="M 0 -3.00045E-6 L 0 0.02156 " pathEditMode="relative" rAng="0" ptsTypes="AA">
                                      <p:cBhvr>
                                        <p:cTn id="26" dur="750" spd="-100000" fill="hold"/>
                                        <p:tgtEl>
                                          <p:spTgt spid="7181"/>
                                        </p:tgtEl>
                                        <p:attrNameLst>
                                          <p:attrName>ppt_x</p:attrName>
                                          <p:attrName>ppt_y</p:attrName>
                                        </p:attrNameLst>
                                      </p:cBhvr>
                                      <p:rCtr x="0" y="1067"/>
                                    </p:animMotion>
                                  </p:childTnLst>
                                </p:cTn>
                              </p:par>
                              <p:par>
                                <p:cTn id="27" presetID="10" presetClass="entr" presetSubtype="0" fill="hold" nodeType="withEffect">
                                  <p:stCondLst>
                                    <p:cond delay="400"/>
                                  </p:stCondLst>
                                  <p:childTnLst>
                                    <p:set>
                                      <p:cBhvr>
                                        <p:cTn id="28" dur="1" fill="hold">
                                          <p:stCondLst>
                                            <p:cond delay="0"/>
                                          </p:stCondLst>
                                        </p:cTn>
                                        <p:tgtEl>
                                          <p:spTgt spid="7182"/>
                                        </p:tgtEl>
                                        <p:attrNameLst>
                                          <p:attrName>style.visibility</p:attrName>
                                        </p:attrNameLst>
                                      </p:cBhvr>
                                      <p:to>
                                        <p:strVal val="visible"/>
                                      </p:to>
                                    </p:set>
                                    <p:animEffect transition="in" filter="fade">
                                      <p:cBhvr>
                                        <p:cTn id="29" dur="500"/>
                                        <p:tgtEl>
                                          <p:spTgt spid="7182"/>
                                        </p:tgtEl>
                                      </p:cBhvr>
                                    </p:animEffect>
                                  </p:childTnLst>
                                </p:cTn>
                              </p:par>
                              <p:par>
                                <p:cTn id="30" presetID="42" presetClass="path" presetSubtype="0" decel="100000" fill="hold" nodeType="withEffect">
                                  <p:stCondLst>
                                    <p:cond delay="400"/>
                                  </p:stCondLst>
                                  <p:childTnLst>
                                    <p:animMotion origin="layout" path="M 0 -3.00045E-6 L 0 0.02156 " pathEditMode="relative" rAng="0" ptsTypes="AA">
                                      <p:cBhvr>
                                        <p:cTn id="31" dur="750" spd="-100000" fill="hold"/>
                                        <p:tgtEl>
                                          <p:spTgt spid="7182"/>
                                        </p:tgtEl>
                                        <p:attrNameLst>
                                          <p:attrName>ppt_x</p:attrName>
                                          <p:attrName>ppt_y</p:attrName>
                                        </p:attrNameLst>
                                      </p:cBhvr>
                                      <p:rCtr x="0" y="1067"/>
                                    </p:animMotion>
                                  </p:childTnLst>
                                </p:cTn>
                              </p:par>
                              <p:par>
                                <p:cTn id="32" presetID="10" presetClass="entr" presetSubtype="0" fill="hold" nodeType="withEffect">
                                  <p:stCondLst>
                                    <p:cond delay="500"/>
                                  </p:stCondLst>
                                  <p:childTnLst>
                                    <p:set>
                                      <p:cBhvr>
                                        <p:cTn id="33" dur="1" fill="hold">
                                          <p:stCondLst>
                                            <p:cond delay="0"/>
                                          </p:stCondLst>
                                        </p:cTn>
                                        <p:tgtEl>
                                          <p:spTgt spid="7183"/>
                                        </p:tgtEl>
                                        <p:attrNameLst>
                                          <p:attrName>style.visibility</p:attrName>
                                        </p:attrNameLst>
                                      </p:cBhvr>
                                      <p:to>
                                        <p:strVal val="visible"/>
                                      </p:to>
                                    </p:set>
                                    <p:animEffect transition="in" filter="fade">
                                      <p:cBhvr>
                                        <p:cTn id="34" dur="500"/>
                                        <p:tgtEl>
                                          <p:spTgt spid="7183"/>
                                        </p:tgtEl>
                                      </p:cBhvr>
                                    </p:animEffect>
                                  </p:childTnLst>
                                </p:cTn>
                              </p:par>
                              <p:par>
                                <p:cTn id="35" presetID="42" presetClass="path" presetSubtype="0" decel="100000" fill="hold" nodeType="withEffect">
                                  <p:stCondLst>
                                    <p:cond delay="500"/>
                                  </p:stCondLst>
                                  <p:childTnLst>
                                    <p:animMotion origin="layout" path="M 0 -3.00045E-6 L 0 0.02156 " pathEditMode="relative" rAng="0" ptsTypes="AA">
                                      <p:cBhvr>
                                        <p:cTn id="36" dur="750" spd="-100000" fill="hold"/>
                                        <p:tgtEl>
                                          <p:spTgt spid="7183"/>
                                        </p:tgtEl>
                                        <p:attrNameLst>
                                          <p:attrName>ppt_x</p:attrName>
                                          <p:attrName>ppt_y</p:attrName>
                                        </p:attrNameLst>
                                      </p:cBhvr>
                                      <p:rCtr x="0" y="1067"/>
                                    </p:animMotion>
                                  </p:childTnLst>
                                </p:cTn>
                              </p:par>
                              <p:par>
                                <p:cTn id="37" presetID="10" presetClass="entr" presetSubtype="0" fill="hold" nodeType="withEffect">
                                  <p:stCondLst>
                                    <p:cond delay="600"/>
                                  </p:stCondLst>
                                  <p:childTnLst>
                                    <p:set>
                                      <p:cBhvr>
                                        <p:cTn id="38" dur="1" fill="hold">
                                          <p:stCondLst>
                                            <p:cond delay="0"/>
                                          </p:stCondLst>
                                        </p:cTn>
                                        <p:tgtEl>
                                          <p:spTgt spid="7171"/>
                                        </p:tgtEl>
                                        <p:attrNameLst>
                                          <p:attrName>style.visibility</p:attrName>
                                        </p:attrNameLst>
                                      </p:cBhvr>
                                      <p:to>
                                        <p:strVal val="visible"/>
                                      </p:to>
                                    </p:set>
                                    <p:animEffect transition="in" filter="fade">
                                      <p:cBhvr>
                                        <p:cTn id="39" dur="500"/>
                                        <p:tgtEl>
                                          <p:spTgt spid="7171"/>
                                        </p:tgtEl>
                                      </p:cBhvr>
                                    </p:animEffect>
                                  </p:childTnLst>
                                </p:cTn>
                              </p:par>
                              <p:par>
                                <p:cTn id="40" presetID="42" presetClass="path" presetSubtype="0" decel="100000" fill="hold" nodeType="withEffect">
                                  <p:stCondLst>
                                    <p:cond delay="600"/>
                                  </p:stCondLst>
                                  <p:childTnLst>
                                    <p:animMotion origin="layout" path="M 0 -3.00045E-6 L 0 0.02156 " pathEditMode="relative" rAng="0" ptsTypes="AA">
                                      <p:cBhvr>
                                        <p:cTn id="41" dur="750" spd="-100000" fill="hold"/>
                                        <p:tgtEl>
                                          <p:spTgt spid="7171"/>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717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CE041C-EE5D-4A68-B46E-9DE85103383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50000"/>
          <a:stretch/>
        </p:blipFill>
        <p:spPr>
          <a:xfrm>
            <a:off x="6256338" y="-1"/>
            <a:ext cx="6218237" cy="6992587"/>
          </a:xfrm>
          <a:prstGeom prst="rect">
            <a:avLst/>
          </a:prstGeom>
        </p:spPr>
      </p:pic>
      <p:sp>
        <p:nvSpPr>
          <p:cNvPr id="8" name="TextBox 7">
            <a:extLst>
              <a:ext uri="{FF2B5EF4-FFF2-40B4-BE49-F238E27FC236}">
                <a16:creationId xmlns:a16="http://schemas.microsoft.com/office/drawing/2014/main" id="{4772A57A-3B4E-4750-A1D5-91155E9F14F6}"/>
              </a:ext>
            </a:extLst>
          </p:cNvPr>
          <p:cNvSpPr txBox="1"/>
          <p:nvPr/>
        </p:nvSpPr>
        <p:spPr>
          <a:xfrm>
            <a:off x="277771" y="1619135"/>
            <a:ext cx="5792830" cy="1126420"/>
          </a:xfrm>
          <a:prstGeom prst="rect">
            <a:avLst/>
          </a:prstGeom>
          <a:noFill/>
        </p:spPr>
        <p:txBody>
          <a:bodyPr wrap="square" lIns="182854" tIns="146283" rIns="182854" bIns="146283" rtlCol="0">
            <a:spAutoFit/>
          </a:bodyPr>
          <a:lstStyle/>
          <a:p>
            <a:pPr marL="0" marR="0" lvl="0" indent="0" algn="l" defTabSz="932597" rtl="0" eaLnBrk="1" fontAlgn="auto" latinLnBrk="0" hangingPunct="1">
              <a:lnSpc>
                <a:spcPct val="90000"/>
              </a:lnSpc>
              <a:spcAft>
                <a:spcPts val="1200"/>
              </a:spcAft>
              <a:buClrTx/>
              <a:buSzTx/>
              <a:buFontTx/>
              <a:buNone/>
              <a:tabLst/>
              <a:defRPr/>
            </a:pPr>
            <a:r>
              <a:rPr kumimoji="0" lang="en-US" sz="2000" b="0" i="0" u="none" strike="noStrike" kern="1200" cap="none" spc="70" normalizeH="0" noProof="0" dirty="0">
                <a:ln w="3175">
                  <a:noFill/>
                </a:ln>
                <a:gradFill>
                  <a:gsLst>
                    <a:gs pos="2917">
                      <a:schemeClr val="tx1"/>
                    </a:gs>
                    <a:gs pos="30000">
                      <a:schemeClr val="tx1"/>
                    </a:gs>
                  </a:gsLst>
                  <a:lin ang="5400000" scaled="0"/>
                </a:gradFill>
                <a:effectLst/>
                <a:uLnTx/>
                <a:uFillTx/>
                <a:latin typeface="Segoe UI Semilight" panose="020B0402040204020203" pitchFamily="34" charset="0"/>
                <a:cs typeface="Segoe UI Semilight" panose="020B0402040204020203" pitchFamily="34" charset="0"/>
              </a:rPr>
              <a:t>Protecting people, organizations and our cloud through </a:t>
            </a:r>
            <a:r>
              <a:rPr lang="en-US" sz="2000" kern="0" spc="70" dirty="0">
                <a:gradFill>
                  <a:gsLst>
                    <a:gs pos="1250">
                      <a:schemeClr val="tx1"/>
                    </a:gs>
                    <a:gs pos="100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global disruptions </a:t>
            </a:r>
            <a:r>
              <a:rPr kumimoji="0" lang="en-US" sz="2000" b="0" i="0" u="none" strike="noStrike" kern="1200" cap="none" spc="70" normalizeH="0" noProof="0" dirty="0">
                <a:ln w="3175">
                  <a:noFill/>
                </a:ln>
                <a:gradFill>
                  <a:gsLst>
                    <a:gs pos="2917">
                      <a:schemeClr val="tx1"/>
                    </a:gs>
                    <a:gs pos="30000">
                      <a:schemeClr val="tx1"/>
                    </a:gs>
                  </a:gsLst>
                  <a:lin ang="5400000" scaled="0"/>
                </a:gradFill>
                <a:effectLst/>
                <a:uLnTx/>
                <a:uFillTx/>
                <a:latin typeface="Segoe UI Semilight" panose="020B0402040204020203" pitchFamily="34" charset="0"/>
                <a:cs typeface="Segoe UI Semilight" panose="020B0402040204020203" pitchFamily="34" charset="0"/>
              </a:rPr>
              <a:t>and </a:t>
            </a:r>
            <a:r>
              <a:rPr lang="en-US" sz="2000" kern="0" spc="70" dirty="0">
                <a:gradFill>
                  <a:gsLst>
                    <a:gs pos="1250">
                      <a:schemeClr val="tx1"/>
                    </a:gs>
                    <a:gs pos="100000">
                      <a:schemeClr val="tx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enforcement actions </a:t>
            </a:r>
            <a:r>
              <a:rPr kumimoji="0" lang="en-US" sz="2000" b="0" i="0" u="none" strike="noStrike" kern="1200" cap="none" spc="70" normalizeH="0" noProof="0" dirty="0">
                <a:ln w="3175">
                  <a:noFill/>
                </a:ln>
                <a:gradFill>
                  <a:gsLst>
                    <a:gs pos="2917">
                      <a:schemeClr val="tx1"/>
                    </a:gs>
                    <a:gs pos="30000">
                      <a:schemeClr val="tx1"/>
                    </a:gs>
                  </a:gsLst>
                  <a:lin ang="5400000" scaled="0"/>
                </a:gradFill>
                <a:effectLst/>
                <a:uLnTx/>
                <a:uFillTx/>
                <a:latin typeface="Segoe UI Semilight" panose="020B0402040204020203" pitchFamily="34" charset="0"/>
                <a:cs typeface="Segoe UI Semilight" panose="020B0402040204020203" pitchFamily="34" charset="0"/>
              </a:rPr>
              <a:t>against cybercriminals</a:t>
            </a:r>
          </a:p>
        </p:txBody>
      </p:sp>
      <p:sp>
        <p:nvSpPr>
          <p:cNvPr id="14" name="Rectangle 13">
            <a:extLst>
              <a:ext uri="{FF2B5EF4-FFF2-40B4-BE49-F238E27FC236}">
                <a16:creationId xmlns:a16="http://schemas.microsoft.com/office/drawing/2014/main" id="{23C5311A-F83D-4413-B7A7-6D897DA96631}"/>
              </a:ext>
            </a:extLst>
          </p:cNvPr>
          <p:cNvSpPr/>
          <p:nvPr/>
        </p:nvSpPr>
        <p:spPr bwMode="auto">
          <a:xfrm>
            <a:off x="295277" y="3040063"/>
            <a:ext cx="5465761" cy="500402"/>
          </a:xfrm>
          <a:prstGeom prst="rect">
            <a:avLst/>
          </a:prstGeom>
          <a:solidFill>
            <a:srgbClr val="F8F8F8"/>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1199"/>
              </a:spcBef>
              <a:spcAft>
                <a:spcPts val="1199"/>
              </a:spcAft>
              <a:buClrTx/>
              <a:buSzTx/>
              <a:buFontTx/>
              <a:buNone/>
              <a:tabLst/>
              <a:defRPr/>
            </a:pPr>
            <a:r>
              <a:rPr kumimoji="0" lang="en-US" sz="1800" b="0" i="0" u="none" strike="noStrike" kern="1200" cap="none" spc="120" normalizeH="0" noProof="0" dirty="0">
                <a:ln w="3175">
                  <a:noFill/>
                </a:ln>
                <a:gradFill>
                  <a:gsLst>
                    <a:gs pos="2917">
                      <a:schemeClr val="tx2"/>
                    </a:gs>
                    <a:gs pos="100000">
                      <a:schemeClr val="tx2"/>
                    </a:gs>
                  </a:gsLst>
                  <a:lin ang="5400000" scaled="0"/>
                </a:gradFill>
                <a:effectLst/>
                <a:uLnTx/>
                <a:uFillTx/>
                <a:ea typeface="+mn-ea"/>
                <a:cs typeface="Segoe UI" pitchFamily="34" charset="0"/>
              </a:rPr>
              <a:t>Investigations, forensics, and analytics</a:t>
            </a:r>
          </a:p>
        </p:txBody>
      </p:sp>
      <p:sp>
        <p:nvSpPr>
          <p:cNvPr id="15" name="Rectangle 14">
            <a:extLst>
              <a:ext uri="{FF2B5EF4-FFF2-40B4-BE49-F238E27FC236}">
                <a16:creationId xmlns:a16="http://schemas.microsoft.com/office/drawing/2014/main" id="{26F77F37-DF2C-4CE0-AC6C-2B27C80DC0AD}"/>
              </a:ext>
            </a:extLst>
          </p:cNvPr>
          <p:cNvSpPr/>
          <p:nvPr/>
        </p:nvSpPr>
        <p:spPr bwMode="auto">
          <a:xfrm>
            <a:off x="295277" y="3522507"/>
            <a:ext cx="5465761" cy="500402"/>
          </a:xfrm>
          <a:prstGeom prst="rect">
            <a:avLst/>
          </a:prstGeom>
          <a:solidFill>
            <a:srgbClr val="F8F8F8"/>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1199"/>
              </a:spcBef>
              <a:spcAft>
                <a:spcPts val="1199"/>
              </a:spcAft>
              <a:buClrTx/>
              <a:buSzTx/>
              <a:buFontTx/>
              <a:buNone/>
              <a:tabLst/>
              <a:defRPr/>
            </a:pPr>
            <a:r>
              <a:rPr kumimoji="0" lang="en-US" sz="1800" b="0" i="0" u="none" strike="noStrike" kern="1200" cap="none" spc="120" normalizeH="0" noProof="0" dirty="0">
                <a:ln w="3175">
                  <a:noFill/>
                </a:ln>
                <a:gradFill>
                  <a:gsLst>
                    <a:gs pos="2917">
                      <a:schemeClr val="tx2"/>
                    </a:gs>
                    <a:gs pos="100000">
                      <a:schemeClr val="tx2"/>
                    </a:gs>
                  </a:gsLst>
                  <a:lin ang="5400000" scaled="0"/>
                </a:gradFill>
                <a:effectLst/>
                <a:uLnTx/>
                <a:uFillTx/>
                <a:ea typeface="+mn-ea"/>
                <a:cs typeface="Segoe UI" pitchFamily="34" charset="0"/>
              </a:rPr>
              <a:t>Machine learning, AI, and data visualization</a:t>
            </a:r>
          </a:p>
        </p:txBody>
      </p:sp>
      <p:sp>
        <p:nvSpPr>
          <p:cNvPr id="16" name="Rectangle 15">
            <a:extLst>
              <a:ext uri="{FF2B5EF4-FFF2-40B4-BE49-F238E27FC236}">
                <a16:creationId xmlns:a16="http://schemas.microsoft.com/office/drawing/2014/main" id="{4CE2B229-7E5D-442C-899D-7BD4C24D48C6}"/>
              </a:ext>
            </a:extLst>
          </p:cNvPr>
          <p:cNvSpPr/>
          <p:nvPr/>
        </p:nvSpPr>
        <p:spPr bwMode="auto">
          <a:xfrm>
            <a:off x="295277" y="4004951"/>
            <a:ext cx="5465761" cy="500402"/>
          </a:xfrm>
          <a:prstGeom prst="rect">
            <a:avLst/>
          </a:prstGeom>
          <a:solidFill>
            <a:srgbClr val="F8F8F8"/>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1199"/>
              </a:spcBef>
              <a:spcAft>
                <a:spcPts val="1199"/>
              </a:spcAft>
              <a:buClrTx/>
              <a:buSzTx/>
              <a:buFontTx/>
              <a:buNone/>
              <a:tabLst/>
              <a:defRPr/>
            </a:pPr>
            <a:r>
              <a:rPr kumimoji="0" lang="en-US" sz="1800" b="0" i="0" u="none" strike="noStrike" kern="1200" cap="none" spc="120" normalizeH="0" noProof="0">
                <a:ln w="3175">
                  <a:noFill/>
                </a:ln>
                <a:gradFill>
                  <a:gsLst>
                    <a:gs pos="2917">
                      <a:schemeClr val="tx2"/>
                    </a:gs>
                    <a:gs pos="100000">
                      <a:schemeClr val="tx2"/>
                    </a:gs>
                  </a:gsLst>
                  <a:lin ang="5400000" scaled="0"/>
                </a:gradFill>
                <a:effectLst/>
                <a:uLnTx/>
                <a:uFillTx/>
                <a:ea typeface="+mn-ea"/>
                <a:cs typeface="Segoe UI" pitchFamily="34" charset="0"/>
              </a:rPr>
              <a:t>Public and private partnerships</a:t>
            </a:r>
          </a:p>
        </p:txBody>
      </p:sp>
      <p:sp>
        <p:nvSpPr>
          <p:cNvPr id="17" name="Rectangle 16">
            <a:extLst>
              <a:ext uri="{FF2B5EF4-FFF2-40B4-BE49-F238E27FC236}">
                <a16:creationId xmlns:a16="http://schemas.microsoft.com/office/drawing/2014/main" id="{EC62C853-25E5-4963-87DB-ADE2D9E77F60}"/>
              </a:ext>
            </a:extLst>
          </p:cNvPr>
          <p:cNvSpPr/>
          <p:nvPr/>
        </p:nvSpPr>
        <p:spPr bwMode="auto">
          <a:xfrm>
            <a:off x="295277" y="4487395"/>
            <a:ext cx="5465761" cy="500402"/>
          </a:xfrm>
          <a:prstGeom prst="rect">
            <a:avLst/>
          </a:prstGeom>
          <a:solidFill>
            <a:srgbClr val="F8F8F8"/>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1199"/>
              </a:spcBef>
              <a:spcAft>
                <a:spcPts val="1199"/>
              </a:spcAft>
              <a:buClrTx/>
              <a:buSzTx/>
              <a:buFontTx/>
              <a:buNone/>
              <a:tabLst/>
              <a:defRPr/>
            </a:pPr>
            <a:r>
              <a:rPr kumimoji="0" lang="en-US" sz="1800" b="0" i="0" u="none" strike="noStrike" kern="1200" cap="none" spc="120" normalizeH="0" noProof="0" dirty="0">
                <a:ln w="3175">
                  <a:noFill/>
                </a:ln>
                <a:gradFill>
                  <a:gsLst>
                    <a:gs pos="2917">
                      <a:schemeClr val="tx2"/>
                    </a:gs>
                    <a:gs pos="100000">
                      <a:schemeClr val="tx2"/>
                    </a:gs>
                  </a:gsLst>
                  <a:lin ang="5400000" scaled="0"/>
                </a:gradFill>
                <a:effectLst/>
                <a:uLnTx/>
                <a:uFillTx/>
                <a:ea typeface="+mn-ea"/>
                <a:cs typeface="Segoe UI" pitchFamily="34" charset="0"/>
              </a:rPr>
              <a:t>Creative legal strategies</a:t>
            </a:r>
          </a:p>
        </p:txBody>
      </p:sp>
      <p:sp>
        <p:nvSpPr>
          <p:cNvPr id="5" name="Title 4">
            <a:extLst>
              <a:ext uri="{FF2B5EF4-FFF2-40B4-BE49-F238E27FC236}">
                <a16:creationId xmlns:a16="http://schemas.microsoft.com/office/drawing/2014/main" id="{4F9C1DAB-9A7C-4ED6-98F3-E2C6FBDF4C81}"/>
              </a:ext>
            </a:extLst>
          </p:cNvPr>
          <p:cNvSpPr>
            <a:spLocks noGrp="1"/>
          </p:cNvSpPr>
          <p:nvPr>
            <p:ph type="title"/>
          </p:nvPr>
        </p:nvSpPr>
        <p:spPr>
          <a:xfrm>
            <a:off x="274639" y="295274"/>
            <a:ext cx="5905498" cy="1240219"/>
          </a:xfrm>
        </p:spPr>
        <p:txBody>
          <a:bodyPr/>
          <a:lstStyle/>
          <a:p>
            <a:r>
              <a:rPr lang="en-US" dirty="0"/>
              <a:t>Digital Crimes Unit</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Leading the fight against cybercrime</a:t>
            </a:r>
            <a:br>
              <a:rPr lang="en-US" dirty="0"/>
            </a:br>
            <a:endParaRPr lang="en-US" dirty="0"/>
          </a:p>
        </p:txBody>
      </p:sp>
      <p:sp>
        <p:nvSpPr>
          <p:cNvPr id="9" name="Rectangle 8">
            <a:extLst>
              <a:ext uri="{FF2B5EF4-FFF2-40B4-BE49-F238E27FC236}">
                <a16:creationId xmlns:a16="http://schemas.microsoft.com/office/drawing/2014/main" id="{ADBF7CA8-E320-47E7-8388-269B3914CE2E}"/>
              </a:ext>
            </a:extLst>
          </p:cNvPr>
          <p:cNvSpPr/>
          <p:nvPr/>
        </p:nvSpPr>
        <p:spPr bwMode="auto">
          <a:xfrm>
            <a:off x="4833279" y="6699251"/>
            <a:ext cx="1423059" cy="29527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25600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27215E-7 2.51929E-6 L 2.27215E-7 0.02156 " pathEditMode="relative" rAng="0" ptsTypes="AA">
                                      <p:cBhvr>
                                        <p:cTn id="9" dur="750" spd="-100000" fill="hold"/>
                                        <p:tgtEl>
                                          <p:spTgt spid="8"/>
                                        </p:tgtEl>
                                        <p:attrNameLst>
                                          <p:attrName>ppt_x</p:attrName>
                                          <p:attrName>ppt_y</p:attrName>
                                        </p:attrNameLst>
                                      </p:cBhvr>
                                      <p:rCtr x="0" y="1067"/>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0 -3.00045E-6 L 0 0.02156 " pathEditMode="relative" rAng="0" ptsTypes="AA">
                                      <p:cBhvr>
                                        <p:cTn id="14" dur="750" spd="-100000" fill="hold"/>
                                        <p:tgtEl>
                                          <p:spTgt spid="14"/>
                                        </p:tgtEl>
                                        <p:attrNameLst>
                                          <p:attrName>ppt_x</p:attrName>
                                          <p:attrName>ppt_y</p:attrName>
                                        </p:attrNameLst>
                                      </p:cBhvr>
                                      <p:rCtr x="0" y="1067"/>
                                    </p:animMotion>
                                  </p:childTnLst>
                                </p:cTn>
                              </p:par>
                              <p:par>
                                <p:cTn id="15" presetID="10" presetClass="entr" presetSubtype="0" fill="hold" grpId="0" nodeType="withEffect">
                                  <p:stCondLst>
                                    <p:cond delay="2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200"/>
                                  </p:stCondLst>
                                  <p:childTnLst>
                                    <p:animMotion origin="layout" path="M 3.9086E-6 -4.63913E-6 L 3.9086E-6 0.02157 " pathEditMode="relative" rAng="0" ptsTypes="AA">
                                      <p:cBhvr>
                                        <p:cTn id="19" dur="750" spd="-100000" fill="hold"/>
                                        <p:tgtEl>
                                          <p:spTgt spid="15"/>
                                        </p:tgtEl>
                                        <p:attrNameLst>
                                          <p:attrName>ppt_x</p:attrName>
                                          <p:attrName>ppt_y</p:attrName>
                                        </p:attrNameLst>
                                      </p:cBhvr>
                                      <p:rCtr x="0" y="1067"/>
                                    </p:animMotion>
                                  </p:childTnLst>
                                </p:cTn>
                              </p:par>
                              <p:par>
                                <p:cTn id="20" presetID="10" presetClass="entr" presetSubtype="0"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300"/>
                                  </p:stCondLst>
                                  <p:childTnLst>
                                    <p:animMotion origin="layout" path="M 3.9086E-6 -1.46164E-6 L 3.9086E-6 0.02156 " pathEditMode="relative" rAng="0" ptsTypes="AA">
                                      <p:cBhvr>
                                        <p:cTn id="24" dur="750" spd="-100000" fill="hold"/>
                                        <p:tgtEl>
                                          <p:spTgt spid="16"/>
                                        </p:tgtEl>
                                        <p:attrNameLst>
                                          <p:attrName>ppt_x</p:attrName>
                                          <p:attrName>ppt_y</p:attrName>
                                        </p:attrNameLst>
                                      </p:cBhvr>
                                      <p:rCtr x="0" y="1067"/>
                                    </p:animMotion>
                                  </p:childTnLst>
                                </p:cTn>
                              </p:par>
                              <p:par>
                                <p:cTn id="25" presetID="10" presetClass="entr" presetSubtype="0" fill="hold" grpId="0" nodeType="withEffect">
                                  <p:stCondLst>
                                    <p:cond delay="4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400"/>
                                  </p:stCondLst>
                                  <p:childTnLst>
                                    <p:animMotion origin="layout" path="M 3.9086E-6 1.71584E-6 L 3.9086E-6 0.02156 " pathEditMode="relative" rAng="0" ptsTypes="AA">
                                      <p:cBhvr>
                                        <p:cTn id="29" dur="750" spd="-100000" fill="hold"/>
                                        <p:tgtEl>
                                          <p:spTgt spid="17"/>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4" grpId="0" animBg="1"/>
      <p:bldP spid="14" grpId="1" animBg="1"/>
      <p:bldP spid="15" grpId="0" animBg="1"/>
      <p:bldP spid="15" grpId="1" animBg="1"/>
      <p:bldP spid="16" grpId="0" animBg="1"/>
      <p:bldP spid="16" grpId="1" animBg="1"/>
      <p:bldP spid="17" grpId="0" animBg="1"/>
      <p:bldP spid="17"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7407275" y="1"/>
            <a:ext cx="5036655" cy="7018112"/>
            <a:chOff x="7407275" y="1"/>
            <a:chExt cx="5036655" cy="7018112"/>
          </a:xfrm>
        </p:grpSpPr>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407275" y="1"/>
              <a:ext cx="5029200" cy="6994524"/>
            </a:xfrm>
            <a:prstGeom prst="rect">
              <a:avLst/>
            </a:prstGeom>
          </p:spPr>
        </p:pic>
        <p:sp>
          <p:nvSpPr>
            <p:cNvPr id="56" name="Rectangle 55"/>
            <p:cNvSpPr/>
            <p:nvPr/>
          </p:nvSpPr>
          <p:spPr bwMode="auto">
            <a:xfrm rot="16200000">
              <a:off x="6434595" y="1008778"/>
              <a:ext cx="6982016" cy="5036654"/>
            </a:xfrm>
            <a:prstGeom prst="rect">
              <a:avLst/>
            </a:prstGeom>
            <a:gradFill>
              <a:gsLst>
                <a:gs pos="73000">
                  <a:srgbClr val="000000">
                    <a:alpha val="0"/>
                  </a:srgbClr>
                </a:gs>
                <a:gs pos="17000">
                  <a:srgbClr val="000000">
                    <a:alpha val="46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488" y="5915185"/>
            <a:ext cx="2237256" cy="822960"/>
          </a:xfrm>
          <a:prstGeom prst="rect">
            <a:avLst/>
          </a:prstGeom>
        </p:spPr>
      </p:pic>
      <p:sp>
        <p:nvSpPr>
          <p:cNvPr id="12" name="microsoft"/>
          <p:cNvSpPr/>
          <p:nvPr/>
        </p:nvSpPr>
        <p:spPr>
          <a:xfrm>
            <a:off x="315283" y="2248309"/>
            <a:ext cx="4826403"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a:ln w="3175">
                  <a:noFill/>
                </a:ln>
                <a:gradFill>
                  <a:gsLst>
                    <a:gs pos="24479">
                      <a:schemeClr val="tx1"/>
                    </a:gs>
                    <a:gs pos="94000">
                      <a:schemeClr val="tx1"/>
                    </a:gs>
                  </a:gsLst>
                  <a:lin ang="5400000" scaled="1"/>
                </a:gradFill>
                <a:latin typeface="Segoe UI Light"/>
                <a:ea typeface="Segoe UI" pitchFamily="34" charset="0"/>
                <a:cs typeface="Segoe UI" pitchFamily="34" charset="0"/>
              </a:rPr>
              <a:t>Microsoft Secure</a:t>
            </a:r>
          </a:p>
        </p:txBody>
      </p:sp>
      <p:sp>
        <p:nvSpPr>
          <p:cNvPr id="13" name="Rectangle 12"/>
          <p:cNvSpPr/>
          <p:nvPr/>
        </p:nvSpPr>
        <p:spPr>
          <a:xfrm>
            <a:off x="312738" y="3158577"/>
            <a:ext cx="6855544" cy="1729704"/>
          </a:xfrm>
          <a:prstGeom prst="rect">
            <a:avLst/>
          </a:prstGeom>
        </p:spPr>
        <p:txBody>
          <a:bodyPr wrap="square">
            <a:spAutoFit/>
          </a:bodyPr>
          <a:lstStyle/>
          <a:p>
            <a:pPr marL="28575" defTabSz="932472" fontAlgn="base">
              <a:lnSpc>
                <a:spcPct val="95000"/>
              </a:lnSpc>
              <a:spcBef>
                <a:spcPct val="0"/>
              </a:spcBef>
              <a:spcAft>
                <a:spcPct val="0"/>
              </a:spcAft>
            </a:pPr>
            <a:r>
              <a:rPr lang="en-US" sz="2800" dirty="0">
                <a:gradFill>
                  <a:gsLst>
                    <a:gs pos="24479">
                      <a:schemeClr val="tx1"/>
                    </a:gs>
                    <a:gs pos="94000">
                      <a:schemeClr val="tx1"/>
                    </a:gs>
                  </a:gsLst>
                  <a:lin ang="5400000" scaled="1"/>
                </a:gradFill>
                <a:latin typeface="Segoe UI Light"/>
                <a:cs typeface="Segoe UI Semilight" panose="020B0402040204020203" pitchFamily="34" charset="0"/>
              </a:rPr>
              <a:t>Ensuring security to enable your </a:t>
            </a:r>
            <a:br>
              <a:rPr lang="en-US" sz="2800" dirty="0">
                <a:gradFill>
                  <a:gsLst>
                    <a:gs pos="24479">
                      <a:schemeClr val="tx1"/>
                    </a:gs>
                    <a:gs pos="94000">
                      <a:schemeClr val="tx1"/>
                    </a:gs>
                  </a:gsLst>
                  <a:lin ang="5400000" scaled="1"/>
                </a:gradFill>
                <a:latin typeface="Segoe UI Light"/>
                <a:cs typeface="Segoe UI Semilight" panose="020B0402040204020203" pitchFamily="34" charset="0"/>
              </a:rPr>
            </a:br>
            <a:r>
              <a:rPr lang="en-US" sz="2800" dirty="0">
                <a:gradFill>
                  <a:gsLst>
                    <a:gs pos="24479">
                      <a:schemeClr val="tx1"/>
                    </a:gs>
                    <a:gs pos="94000">
                      <a:schemeClr val="tx1"/>
                    </a:gs>
                  </a:gsLst>
                  <a:lin ang="5400000" scaled="1"/>
                </a:gradFill>
                <a:latin typeface="Segoe UI Light"/>
                <a:cs typeface="Segoe UI Semilight" panose="020B0402040204020203" pitchFamily="34" charset="0"/>
              </a:rPr>
              <a:t>digital transformation through a comprehensive platform, unique intelligence, and broad partnerships</a:t>
            </a:r>
          </a:p>
        </p:txBody>
      </p:sp>
      <p:cxnSp>
        <p:nvCxnSpPr>
          <p:cNvPr id="4" name="Straight Connector 3"/>
          <p:cNvCxnSpPr/>
          <p:nvPr/>
        </p:nvCxnSpPr>
        <p:spPr>
          <a:xfrm flipH="1" flipV="1">
            <a:off x="8984513" y="-106325"/>
            <a:ext cx="928361" cy="2352081"/>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10094218" y="-129913"/>
            <a:ext cx="71352" cy="2298875"/>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549991" y="-153501"/>
            <a:ext cx="1224191" cy="2418140"/>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9123406" y="3158578"/>
            <a:ext cx="3476175" cy="1920452"/>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8063634" y="-327737"/>
            <a:ext cx="932398" cy="4725150"/>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7067403" y="-327737"/>
            <a:ext cx="1789849" cy="4762956"/>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208285" y="2937165"/>
            <a:ext cx="1478890" cy="333085"/>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1887200" y="1450244"/>
            <a:ext cx="637668" cy="1331056"/>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1779356" y="-374914"/>
            <a:ext cx="590578" cy="3128913"/>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9116946" y="4645500"/>
            <a:ext cx="3407922" cy="444813"/>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251624" y="2985430"/>
            <a:ext cx="286824" cy="636580"/>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7720240" y="4079810"/>
            <a:ext cx="1396706" cy="1010503"/>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7846272" y="-351326"/>
            <a:ext cx="814280" cy="3912771"/>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7720239" y="2937165"/>
            <a:ext cx="2476705" cy="1142645"/>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816202" y="-434896"/>
            <a:ext cx="505837" cy="1588034"/>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601047" y="-458484"/>
            <a:ext cx="658468" cy="1646128"/>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9463337" y="-446179"/>
            <a:ext cx="335277" cy="1583563"/>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890904" y="-873773"/>
            <a:ext cx="601488" cy="1996812"/>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10489524" y="-469767"/>
            <a:ext cx="1440309" cy="1581523"/>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10486656" y="-885056"/>
            <a:ext cx="386660" cy="1996812"/>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9870776" y="3264904"/>
            <a:ext cx="1826255" cy="333085"/>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9616014" y="2234534"/>
            <a:ext cx="1183850" cy="1183850"/>
            <a:chOff x="5021637" y="-1038297"/>
            <a:chExt cx="1183850" cy="1183850"/>
          </a:xfrm>
        </p:grpSpPr>
        <p:sp>
          <p:nvSpPr>
            <p:cNvPr id="38" name="Arc 37"/>
            <p:cNvSpPr/>
            <p:nvPr/>
          </p:nvSpPr>
          <p:spPr>
            <a:xfrm rot="18900000">
              <a:off x="5381486" y="-678449"/>
              <a:ext cx="464158" cy="464158"/>
            </a:xfrm>
            <a:prstGeom prst="arc">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rot="18900000">
              <a:off x="5264818" y="-795117"/>
              <a:ext cx="697492" cy="697492"/>
            </a:xfrm>
            <a:prstGeom prst="arc">
              <a:avLst/>
            </a:prstGeom>
            <a:ln w="3175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rot="18900000">
              <a:off x="5148641" y="-911291"/>
              <a:ext cx="929841" cy="929841"/>
            </a:xfrm>
            <a:prstGeom prst="arc">
              <a:avLst/>
            </a:prstGeom>
            <a:ln w="3175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rot="18900000">
              <a:off x="5021637" y="-1038297"/>
              <a:ext cx="1183850" cy="1183850"/>
            </a:xfrm>
            <a:prstGeom prst="arc">
              <a:avLst/>
            </a:prstGeom>
            <a:ln w="3175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 name="Group 9"/>
            <p:cNvGrpSpPr>
              <a:grpSpLocks noChangeAspect="1"/>
            </p:cNvGrpSpPr>
            <p:nvPr/>
          </p:nvGrpSpPr>
          <p:grpSpPr bwMode="auto">
            <a:xfrm>
              <a:off x="5566919" y="-548303"/>
              <a:ext cx="93283" cy="126086"/>
              <a:chOff x="4065" y="2039"/>
              <a:chExt cx="182" cy="246"/>
            </a:xfrm>
          </p:grpSpPr>
          <p:sp>
            <p:nvSpPr>
              <p:cNvPr id="43" name="Rectangle 10"/>
              <p:cNvSpPr>
                <a:spLocks noChangeArrowheads="1"/>
              </p:cNvSpPr>
              <p:nvPr/>
            </p:nvSpPr>
            <p:spPr bwMode="auto">
              <a:xfrm>
                <a:off x="4065" y="2154"/>
                <a:ext cx="182" cy="131"/>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1" name="Group 70"/>
          <p:cNvGrpSpPr/>
          <p:nvPr/>
        </p:nvGrpSpPr>
        <p:grpSpPr>
          <a:xfrm>
            <a:off x="8621413" y="4447262"/>
            <a:ext cx="1012643" cy="1012643"/>
            <a:chOff x="5021637" y="-1038297"/>
            <a:chExt cx="1183850" cy="1183850"/>
          </a:xfrm>
        </p:grpSpPr>
        <p:sp>
          <p:nvSpPr>
            <p:cNvPr id="73" name="Arc 72"/>
            <p:cNvSpPr/>
            <p:nvPr/>
          </p:nvSpPr>
          <p:spPr>
            <a:xfrm rot="18900000">
              <a:off x="5381486" y="-678449"/>
              <a:ext cx="464158" cy="464158"/>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rot="18900000">
              <a:off x="5264818" y="-795117"/>
              <a:ext cx="697492" cy="697492"/>
            </a:xfrm>
            <a:prstGeom prst="arc">
              <a:avLst/>
            </a:prstGeom>
            <a:ln w="1270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p:cNvSpPr/>
            <p:nvPr/>
          </p:nvSpPr>
          <p:spPr>
            <a:xfrm rot="18900000">
              <a:off x="5148641" y="-911291"/>
              <a:ext cx="929841" cy="929841"/>
            </a:xfrm>
            <a:prstGeom prst="arc">
              <a:avLst/>
            </a:prstGeom>
            <a:ln w="1270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p:cNvSpPr/>
            <p:nvPr/>
          </p:nvSpPr>
          <p:spPr>
            <a:xfrm rot="18900000">
              <a:off x="5021637" y="-1038297"/>
              <a:ext cx="1183850" cy="1183850"/>
            </a:xfrm>
            <a:prstGeom prst="arc">
              <a:avLst/>
            </a:prstGeom>
            <a:ln w="1270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8" name="Group 9"/>
            <p:cNvGrpSpPr>
              <a:grpSpLocks noChangeAspect="1"/>
            </p:cNvGrpSpPr>
            <p:nvPr/>
          </p:nvGrpSpPr>
          <p:grpSpPr bwMode="auto">
            <a:xfrm>
              <a:off x="5566919" y="-548303"/>
              <a:ext cx="93283" cy="126086"/>
              <a:chOff x="4065" y="2039"/>
              <a:chExt cx="182" cy="246"/>
            </a:xfrm>
          </p:grpSpPr>
          <p:sp>
            <p:nvSpPr>
              <p:cNvPr id="79" name="Rectangle 10"/>
              <p:cNvSpPr>
                <a:spLocks noChangeArrowheads="1"/>
              </p:cNvSpPr>
              <p:nvPr/>
            </p:nvSpPr>
            <p:spPr bwMode="auto">
              <a:xfrm>
                <a:off x="4065" y="2154"/>
                <a:ext cx="182" cy="131"/>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5" name="Group 94"/>
          <p:cNvGrpSpPr/>
          <p:nvPr/>
        </p:nvGrpSpPr>
        <p:grpSpPr>
          <a:xfrm>
            <a:off x="7338003" y="3596961"/>
            <a:ext cx="764229" cy="764229"/>
            <a:chOff x="5021637" y="-1038297"/>
            <a:chExt cx="1183850" cy="1183850"/>
          </a:xfrm>
        </p:grpSpPr>
        <p:sp>
          <p:nvSpPr>
            <p:cNvPr id="96" name="Arc 95"/>
            <p:cNvSpPr/>
            <p:nvPr/>
          </p:nvSpPr>
          <p:spPr>
            <a:xfrm rot="18900000">
              <a:off x="5381486" y="-678449"/>
              <a:ext cx="464158" cy="464158"/>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8900000">
              <a:off x="5264818" y="-795117"/>
              <a:ext cx="697492" cy="697492"/>
            </a:xfrm>
            <a:prstGeom prst="arc">
              <a:avLst/>
            </a:prstGeom>
            <a:ln w="1270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8900000">
              <a:off x="5148641" y="-911291"/>
              <a:ext cx="929841" cy="929841"/>
            </a:xfrm>
            <a:prstGeom prst="arc">
              <a:avLst/>
            </a:prstGeom>
            <a:ln w="1270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8900000">
              <a:off x="5021637" y="-1038297"/>
              <a:ext cx="1183850" cy="1183850"/>
            </a:xfrm>
            <a:prstGeom prst="arc">
              <a:avLst/>
            </a:prstGeom>
            <a:ln w="1270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2" name="Group 9"/>
            <p:cNvGrpSpPr>
              <a:grpSpLocks noChangeAspect="1"/>
            </p:cNvGrpSpPr>
            <p:nvPr/>
          </p:nvGrpSpPr>
          <p:grpSpPr bwMode="auto">
            <a:xfrm>
              <a:off x="5566919" y="-548303"/>
              <a:ext cx="93283" cy="126086"/>
              <a:chOff x="4065" y="2039"/>
              <a:chExt cx="182" cy="246"/>
            </a:xfrm>
          </p:grpSpPr>
          <p:sp>
            <p:nvSpPr>
              <p:cNvPr id="104" name="Rectangle 10"/>
              <p:cNvSpPr>
                <a:spLocks noChangeArrowheads="1"/>
              </p:cNvSpPr>
              <p:nvPr/>
            </p:nvSpPr>
            <p:spPr bwMode="auto">
              <a:xfrm>
                <a:off x="4065" y="2154"/>
                <a:ext cx="182" cy="131"/>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7" name="Group 106"/>
          <p:cNvGrpSpPr/>
          <p:nvPr/>
        </p:nvGrpSpPr>
        <p:grpSpPr>
          <a:xfrm>
            <a:off x="11303528" y="2790403"/>
            <a:ext cx="764229" cy="764229"/>
            <a:chOff x="5021637" y="-1038297"/>
            <a:chExt cx="1183850" cy="1183850"/>
          </a:xfrm>
        </p:grpSpPr>
        <p:sp>
          <p:nvSpPr>
            <p:cNvPr id="109" name="Arc 108"/>
            <p:cNvSpPr/>
            <p:nvPr/>
          </p:nvSpPr>
          <p:spPr>
            <a:xfrm rot="18900000">
              <a:off x="5381486" y="-678449"/>
              <a:ext cx="464158" cy="464158"/>
            </a:xfrm>
            <a:prstGeom prst="arc">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Arc 109"/>
            <p:cNvSpPr/>
            <p:nvPr/>
          </p:nvSpPr>
          <p:spPr>
            <a:xfrm rot="18900000">
              <a:off x="5264818" y="-795117"/>
              <a:ext cx="697492" cy="697492"/>
            </a:xfrm>
            <a:prstGeom prst="arc">
              <a:avLst/>
            </a:prstGeom>
            <a:ln w="1905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rot="18900000">
              <a:off x="5148641" y="-911291"/>
              <a:ext cx="929841" cy="929841"/>
            </a:xfrm>
            <a:prstGeom prst="arc">
              <a:avLst/>
            </a:prstGeom>
            <a:ln w="1905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rot="18900000">
              <a:off x="5021637" y="-1038297"/>
              <a:ext cx="1183850" cy="1183850"/>
            </a:xfrm>
            <a:prstGeom prst="arc">
              <a:avLst/>
            </a:prstGeom>
            <a:ln w="1905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6" name="Group 9"/>
            <p:cNvGrpSpPr>
              <a:grpSpLocks noChangeAspect="1"/>
            </p:cNvGrpSpPr>
            <p:nvPr/>
          </p:nvGrpSpPr>
          <p:grpSpPr bwMode="auto">
            <a:xfrm>
              <a:off x="5566919" y="-548303"/>
              <a:ext cx="93283" cy="126086"/>
              <a:chOff x="4065" y="2039"/>
              <a:chExt cx="182" cy="246"/>
            </a:xfrm>
          </p:grpSpPr>
          <p:sp>
            <p:nvSpPr>
              <p:cNvPr id="118" name="Rectangle 10"/>
              <p:cNvSpPr>
                <a:spLocks noChangeArrowheads="1"/>
              </p:cNvSpPr>
              <p:nvPr/>
            </p:nvSpPr>
            <p:spPr bwMode="auto">
              <a:xfrm>
                <a:off x="4065" y="2154"/>
                <a:ext cx="182" cy="131"/>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0" name="Group 119"/>
          <p:cNvGrpSpPr/>
          <p:nvPr/>
        </p:nvGrpSpPr>
        <p:grpSpPr>
          <a:xfrm>
            <a:off x="9219349" y="1174197"/>
            <a:ext cx="388803" cy="388803"/>
            <a:chOff x="5021637" y="-1038297"/>
            <a:chExt cx="1183850" cy="1183850"/>
          </a:xfrm>
        </p:grpSpPr>
        <p:sp>
          <p:nvSpPr>
            <p:cNvPr id="121" name="Arc 120"/>
            <p:cNvSpPr/>
            <p:nvPr/>
          </p:nvSpPr>
          <p:spPr>
            <a:xfrm rot="18900000">
              <a:off x="5381486" y="-678449"/>
              <a:ext cx="464158" cy="464158"/>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Arc 121"/>
            <p:cNvSpPr/>
            <p:nvPr/>
          </p:nvSpPr>
          <p:spPr>
            <a:xfrm rot="18900000">
              <a:off x="5264818" y="-795117"/>
              <a:ext cx="697492" cy="697492"/>
            </a:xfrm>
            <a:prstGeom prst="arc">
              <a:avLst/>
            </a:prstGeom>
            <a:ln w="1270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Arc 122"/>
            <p:cNvSpPr/>
            <p:nvPr/>
          </p:nvSpPr>
          <p:spPr>
            <a:xfrm rot="18900000">
              <a:off x="5148641" y="-911291"/>
              <a:ext cx="929841" cy="929841"/>
            </a:xfrm>
            <a:prstGeom prst="arc">
              <a:avLst/>
            </a:prstGeom>
            <a:ln w="1270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Arc 123"/>
            <p:cNvSpPr/>
            <p:nvPr/>
          </p:nvSpPr>
          <p:spPr>
            <a:xfrm rot="18900000">
              <a:off x="5021637" y="-1038297"/>
              <a:ext cx="1183850" cy="1183850"/>
            </a:xfrm>
            <a:prstGeom prst="arc">
              <a:avLst/>
            </a:prstGeom>
            <a:ln w="1270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5" name="Group 9"/>
            <p:cNvGrpSpPr>
              <a:grpSpLocks noChangeAspect="1"/>
            </p:cNvGrpSpPr>
            <p:nvPr/>
          </p:nvGrpSpPr>
          <p:grpSpPr bwMode="auto">
            <a:xfrm>
              <a:off x="5566919" y="-548303"/>
              <a:ext cx="93283" cy="126086"/>
              <a:chOff x="4065" y="2039"/>
              <a:chExt cx="182" cy="246"/>
            </a:xfrm>
          </p:grpSpPr>
          <p:sp>
            <p:nvSpPr>
              <p:cNvPr id="126" name="Rectangle 10"/>
              <p:cNvSpPr>
                <a:spLocks noChangeArrowheads="1"/>
              </p:cNvSpPr>
              <p:nvPr/>
            </p:nvSpPr>
            <p:spPr bwMode="auto">
              <a:xfrm>
                <a:off x="4065" y="2154"/>
                <a:ext cx="182" cy="131"/>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9" name="Group 138"/>
          <p:cNvGrpSpPr/>
          <p:nvPr/>
        </p:nvGrpSpPr>
        <p:grpSpPr>
          <a:xfrm>
            <a:off x="8622059" y="4447153"/>
            <a:ext cx="1013053" cy="1013053"/>
            <a:chOff x="9122865" y="7010057"/>
            <a:chExt cx="1052842" cy="1052842"/>
          </a:xfrm>
        </p:grpSpPr>
        <p:sp>
          <p:nvSpPr>
            <p:cNvPr id="140" name="Arc 139"/>
            <p:cNvSpPr/>
            <p:nvPr/>
          </p:nvSpPr>
          <p:spPr>
            <a:xfrm rot="18900000">
              <a:off x="9442892" y="7330083"/>
              <a:ext cx="412794" cy="41279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p:cNvSpPr/>
            <p:nvPr/>
          </p:nvSpPr>
          <p:spPr>
            <a:xfrm rot="18900000">
              <a:off x="9339135" y="7226326"/>
              <a:ext cx="620306" cy="620306"/>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Arc 141"/>
            <p:cNvSpPr/>
            <p:nvPr/>
          </p:nvSpPr>
          <p:spPr>
            <a:xfrm rot="18900000">
              <a:off x="9235814" y="7123008"/>
              <a:ext cx="826944" cy="82694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Arc 142"/>
            <p:cNvSpPr/>
            <p:nvPr/>
          </p:nvSpPr>
          <p:spPr>
            <a:xfrm rot="18900000">
              <a:off x="9122865" y="7010057"/>
              <a:ext cx="1052842" cy="1052842"/>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4" name="Group 143"/>
          <p:cNvGrpSpPr/>
          <p:nvPr/>
        </p:nvGrpSpPr>
        <p:grpSpPr>
          <a:xfrm>
            <a:off x="7332954" y="3593531"/>
            <a:ext cx="774064" cy="774064"/>
            <a:chOff x="8065432" y="3336814"/>
            <a:chExt cx="683894" cy="683894"/>
          </a:xfrm>
        </p:grpSpPr>
        <p:sp>
          <p:nvSpPr>
            <p:cNvPr id="145" name="Arc 144"/>
            <p:cNvSpPr/>
            <p:nvPr/>
          </p:nvSpPr>
          <p:spPr>
            <a:xfrm rot="18900000">
              <a:off x="8273315" y="3544696"/>
              <a:ext cx="268134" cy="268134"/>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Arc 145"/>
            <p:cNvSpPr/>
            <p:nvPr/>
          </p:nvSpPr>
          <p:spPr>
            <a:xfrm rot="18900000">
              <a:off x="8205914" y="3477295"/>
              <a:ext cx="402934" cy="402934"/>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Arc 146"/>
            <p:cNvSpPr/>
            <p:nvPr/>
          </p:nvSpPr>
          <p:spPr>
            <a:xfrm rot="18900000">
              <a:off x="8138801" y="3410185"/>
              <a:ext cx="537156" cy="537156"/>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Arc 147"/>
            <p:cNvSpPr/>
            <p:nvPr/>
          </p:nvSpPr>
          <p:spPr>
            <a:xfrm rot="18900000">
              <a:off x="8065432" y="3336814"/>
              <a:ext cx="683894" cy="683894"/>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9" name="Group 148"/>
          <p:cNvGrpSpPr/>
          <p:nvPr/>
        </p:nvGrpSpPr>
        <p:grpSpPr>
          <a:xfrm>
            <a:off x="9614943" y="2233448"/>
            <a:ext cx="1183850" cy="1183850"/>
            <a:chOff x="10625684" y="2489989"/>
            <a:chExt cx="1183850" cy="1183850"/>
          </a:xfrm>
        </p:grpSpPr>
        <p:sp>
          <p:nvSpPr>
            <p:cNvPr id="150" name="Arc 149"/>
            <p:cNvSpPr/>
            <p:nvPr/>
          </p:nvSpPr>
          <p:spPr>
            <a:xfrm rot="18900000">
              <a:off x="10985533" y="2852218"/>
              <a:ext cx="464158" cy="464158"/>
            </a:xfrm>
            <a:prstGeom prst="arc">
              <a:avLst/>
            </a:prstGeom>
            <a:ln w="317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p:cNvSpPr/>
            <p:nvPr/>
          </p:nvSpPr>
          <p:spPr>
            <a:xfrm rot="18900000">
              <a:off x="10868865" y="2735550"/>
              <a:ext cx="697492" cy="697492"/>
            </a:xfrm>
            <a:prstGeom prst="arc">
              <a:avLst/>
            </a:prstGeom>
            <a:ln w="317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Arc 151"/>
            <p:cNvSpPr/>
            <p:nvPr/>
          </p:nvSpPr>
          <p:spPr>
            <a:xfrm rot="18900000">
              <a:off x="10752688" y="2619376"/>
              <a:ext cx="929841" cy="929841"/>
            </a:xfrm>
            <a:prstGeom prst="arc">
              <a:avLst/>
            </a:prstGeom>
            <a:ln w="317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Arc 152"/>
            <p:cNvSpPr/>
            <p:nvPr/>
          </p:nvSpPr>
          <p:spPr>
            <a:xfrm rot="18900000">
              <a:off x="10625684" y="2489989"/>
              <a:ext cx="1183850" cy="1183850"/>
            </a:xfrm>
            <a:prstGeom prst="arc">
              <a:avLst/>
            </a:prstGeom>
            <a:ln w="317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Group 153"/>
          <p:cNvGrpSpPr/>
          <p:nvPr/>
        </p:nvGrpSpPr>
        <p:grpSpPr>
          <a:xfrm>
            <a:off x="11304421" y="2789693"/>
            <a:ext cx="763131" cy="763131"/>
            <a:chOff x="11499688" y="2966066"/>
            <a:chExt cx="874804" cy="874804"/>
          </a:xfrm>
        </p:grpSpPr>
        <p:sp>
          <p:nvSpPr>
            <p:cNvPr id="155" name="Arc 154"/>
            <p:cNvSpPr/>
            <p:nvPr/>
          </p:nvSpPr>
          <p:spPr>
            <a:xfrm rot="18900000">
              <a:off x="11765601" y="3231978"/>
              <a:ext cx="342984" cy="34298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Arc 155"/>
            <p:cNvSpPr/>
            <p:nvPr/>
          </p:nvSpPr>
          <p:spPr>
            <a:xfrm rot="18900000">
              <a:off x="11679385" y="3145762"/>
              <a:ext cx="515414" cy="51541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Arc 156"/>
            <p:cNvSpPr/>
            <p:nvPr/>
          </p:nvSpPr>
          <p:spPr>
            <a:xfrm rot="18900000">
              <a:off x="11593538" y="3059918"/>
              <a:ext cx="687104" cy="68710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8" name="Arc 157"/>
            <p:cNvSpPr/>
            <p:nvPr/>
          </p:nvSpPr>
          <p:spPr>
            <a:xfrm rot="18900000">
              <a:off x="11499688" y="2966066"/>
              <a:ext cx="874804" cy="87480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9" name="Group 158"/>
          <p:cNvGrpSpPr/>
          <p:nvPr/>
        </p:nvGrpSpPr>
        <p:grpSpPr>
          <a:xfrm>
            <a:off x="9214129" y="1171853"/>
            <a:ext cx="397898" cy="397898"/>
            <a:chOff x="9345315" y="1353717"/>
            <a:chExt cx="497888" cy="497888"/>
          </a:xfrm>
        </p:grpSpPr>
        <p:sp>
          <p:nvSpPr>
            <p:cNvPr id="160" name="Arc 159"/>
            <p:cNvSpPr/>
            <p:nvPr/>
          </p:nvSpPr>
          <p:spPr>
            <a:xfrm rot="18900000">
              <a:off x="9496657" y="1505058"/>
              <a:ext cx="195210" cy="195210"/>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Arc 160"/>
            <p:cNvSpPr/>
            <p:nvPr/>
          </p:nvSpPr>
          <p:spPr>
            <a:xfrm rot="18900000">
              <a:off x="9447590" y="1455991"/>
              <a:ext cx="293342" cy="293342"/>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c 161"/>
            <p:cNvSpPr/>
            <p:nvPr/>
          </p:nvSpPr>
          <p:spPr>
            <a:xfrm rot="18900000">
              <a:off x="9398728" y="1407132"/>
              <a:ext cx="391062" cy="391062"/>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p:cNvSpPr/>
            <p:nvPr/>
          </p:nvSpPr>
          <p:spPr>
            <a:xfrm rot="18900000">
              <a:off x="9345315" y="1353717"/>
              <a:ext cx="497888" cy="497888"/>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342716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35" presetClass="path" presetSubtype="0" decel="100000" fill="hold" grpId="1" nodeType="withEffect">
                                  <p:stCondLst>
                                    <p:cond delay="300"/>
                                  </p:stCondLst>
                                  <p:childTnLst>
                                    <p:animMotion origin="layout" path="M -3.62522E-7 3.42714E-6 L -0.29908 3.42714E-6 " pathEditMode="relative" rAng="0" ptsTypes="AA">
                                      <p:cBhvr>
                                        <p:cTn id="9" dur="1000" spd="-100000" fill="hold"/>
                                        <p:tgtEl>
                                          <p:spTgt spid="13"/>
                                        </p:tgtEl>
                                        <p:attrNameLst>
                                          <p:attrName>ppt_x</p:attrName>
                                          <p:attrName>ppt_y</p:attrName>
                                        </p:attrNameLst>
                                      </p:cBhvr>
                                      <p:rCtr x="-14960" y="0"/>
                                    </p:animMotion>
                                  </p:childTnLst>
                                </p:cTn>
                              </p:par>
                              <p:par>
                                <p:cTn id="10" presetID="10" presetClass="entr" presetSubtype="0" fill="hold" grpId="0" nodeType="withEffect">
                                  <p:stCondLst>
                                    <p:cond delay="7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42" presetClass="path" presetSubtype="0" decel="100000" fill="hold" grpId="1" nodeType="withEffect">
                                  <p:stCondLst>
                                    <p:cond delay="300"/>
                                  </p:stCondLst>
                                  <p:childTnLst>
                                    <p:animMotion origin="layout" path="M 1.86622E-6 2.23332E-6 L 1.86622E-6 0.25011 " pathEditMode="relative" rAng="0" ptsTypes="AA">
                                      <p:cBhvr>
                                        <p:cTn id="14" dur="750" spd="-100000" fill="hold"/>
                                        <p:tgtEl>
                                          <p:spTgt spid="12"/>
                                        </p:tgtEl>
                                        <p:attrNameLst>
                                          <p:attrName>ppt_x</p:attrName>
                                          <p:attrName>ppt_y</p:attrName>
                                        </p:attrNameLst>
                                      </p:cBhvr>
                                      <p:rCtr x="0" y="12506"/>
                                    </p:animMotion>
                                  </p:childTnLst>
                                </p:cTn>
                              </p:par>
                            </p:childTnLst>
                          </p:cTn>
                        </p:par>
                        <p:par>
                          <p:cTn id="15" fill="hold">
                            <p:stCondLst>
                              <p:cond delay="1300"/>
                            </p:stCondLst>
                            <p:childTnLst>
                              <p:par>
                                <p:cTn id="16" presetID="22" presetClass="entr" presetSubtype="4" fill="hold" nodeType="after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wipe(down)">
                                      <p:cBhvr>
                                        <p:cTn id="18" dur="1000"/>
                                        <p:tgtEl>
                                          <p:spTgt spid="94"/>
                                        </p:tgtEl>
                                      </p:cBhvr>
                                    </p:animEffect>
                                  </p:childTnLst>
                                </p:cTn>
                              </p:par>
                              <p:par>
                                <p:cTn id="19" presetID="22" presetClass="entr" presetSubtype="8" fill="hold" nodeType="withEffect">
                                  <p:stCondLst>
                                    <p:cond delay="750"/>
                                  </p:stCondLst>
                                  <p:childTnLst>
                                    <p:set>
                                      <p:cBhvr>
                                        <p:cTn id="20" dur="1" fill="hold">
                                          <p:stCondLst>
                                            <p:cond delay="0"/>
                                          </p:stCondLst>
                                        </p:cTn>
                                        <p:tgtEl>
                                          <p:spTgt spid="100"/>
                                        </p:tgtEl>
                                        <p:attrNameLst>
                                          <p:attrName>style.visibility</p:attrName>
                                        </p:attrNameLst>
                                      </p:cBhvr>
                                      <p:to>
                                        <p:strVal val="visible"/>
                                      </p:to>
                                    </p:set>
                                    <p:animEffect transition="in" filter="wipe(left)">
                                      <p:cBhvr>
                                        <p:cTn id="21" dur="1250"/>
                                        <p:tgtEl>
                                          <p:spTgt spid="100"/>
                                        </p:tgtEl>
                                      </p:cBhvr>
                                    </p:animEffect>
                                  </p:childTnLst>
                                </p:cTn>
                              </p:par>
                              <p:par>
                                <p:cTn id="22" presetID="22" presetClass="entr" presetSubtype="4" fill="hold" nodeType="withEffect">
                                  <p:stCondLst>
                                    <p:cond delay="750"/>
                                  </p:stCondLst>
                                  <p:childTnLst>
                                    <p:set>
                                      <p:cBhvr>
                                        <p:cTn id="23" dur="1" fill="hold">
                                          <p:stCondLst>
                                            <p:cond delay="0"/>
                                          </p:stCondLst>
                                        </p:cTn>
                                        <p:tgtEl>
                                          <p:spTgt spid="95"/>
                                        </p:tgtEl>
                                        <p:attrNameLst>
                                          <p:attrName>style.visibility</p:attrName>
                                        </p:attrNameLst>
                                      </p:cBhvr>
                                      <p:to>
                                        <p:strVal val="visible"/>
                                      </p:to>
                                    </p:set>
                                    <p:animEffect transition="in" filter="wipe(down)">
                                      <p:cBhvr>
                                        <p:cTn id="24" dur="1000"/>
                                        <p:tgtEl>
                                          <p:spTgt spid="95"/>
                                        </p:tgtEl>
                                      </p:cBhvr>
                                    </p:animEffect>
                                  </p:childTnLst>
                                </p:cTn>
                              </p:par>
                              <p:par>
                                <p:cTn id="25" presetID="22" presetClass="entr" presetSubtype="4" fill="hold" nodeType="withEffect">
                                  <p:stCondLst>
                                    <p:cond delay="1000"/>
                                  </p:stCondLst>
                                  <p:childTnLst>
                                    <p:set>
                                      <p:cBhvr>
                                        <p:cTn id="26" dur="1" fill="hold">
                                          <p:stCondLst>
                                            <p:cond delay="0"/>
                                          </p:stCondLst>
                                        </p:cTn>
                                        <p:tgtEl>
                                          <p:spTgt spid="92"/>
                                        </p:tgtEl>
                                        <p:attrNameLst>
                                          <p:attrName>style.visibility</p:attrName>
                                        </p:attrNameLst>
                                      </p:cBhvr>
                                      <p:to>
                                        <p:strVal val="visible"/>
                                      </p:to>
                                    </p:set>
                                    <p:animEffect transition="in" filter="wipe(down)">
                                      <p:cBhvr>
                                        <p:cTn id="27" dur="1000"/>
                                        <p:tgtEl>
                                          <p:spTgt spid="92"/>
                                        </p:tgtEl>
                                      </p:cBhvr>
                                    </p:animEffect>
                                  </p:childTnLst>
                                </p:cTn>
                              </p:par>
                              <p:par>
                                <p:cTn id="28" presetID="22" presetClass="entr" presetSubtype="4" fill="hold" nodeType="withEffect">
                                  <p:stCondLst>
                                    <p:cond delay="115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1500"/>
                                        <p:tgtEl>
                                          <p:spTgt spid="97"/>
                                        </p:tgtEl>
                                      </p:cBhvr>
                                    </p:animEffect>
                                  </p:childTnLst>
                                </p:cTn>
                              </p:par>
                              <p:par>
                                <p:cTn id="31" presetID="22" presetClass="entr" presetSubtype="8" fill="hold" nodeType="withEffect">
                                  <p:stCondLst>
                                    <p:cond delay="1150"/>
                                  </p:stCondLst>
                                  <p:childTnLst>
                                    <p:set>
                                      <p:cBhvr>
                                        <p:cTn id="32" dur="1" fill="hold">
                                          <p:stCondLst>
                                            <p:cond delay="0"/>
                                          </p:stCondLst>
                                        </p:cTn>
                                        <p:tgtEl>
                                          <p:spTgt spid="74"/>
                                        </p:tgtEl>
                                        <p:attrNameLst>
                                          <p:attrName>style.visibility</p:attrName>
                                        </p:attrNameLst>
                                      </p:cBhvr>
                                      <p:to>
                                        <p:strVal val="visible"/>
                                      </p:to>
                                    </p:set>
                                    <p:animEffect transition="in" filter="wipe(left)">
                                      <p:cBhvr>
                                        <p:cTn id="33" dur="1000"/>
                                        <p:tgtEl>
                                          <p:spTgt spid="74"/>
                                        </p:tgtEl>
                                      </p:cBhvr>
                                    </p:animEffect>
                                  </p:childTnLst>
                                </p:cTn>
                              </p:par>
                              <p:par>
                                <p:cTn id="34" presetID="22" presetClass="entr" presetSubtype="4" fill="hold" nodeType="withEffect">
                                  <p:stCondLst>
                                    <p:cond delay="135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1000"/>
                                        <p:tgtEl>
                                          <p:spTgt spid="5"/>
                                        </p:tgtEl>
                                      </p:cBhvr>
                                    </p:animEffect>
                                  </p:childTnLst>
                                </p:cTn>
                              </p:par>
                              <p:par>
                                <p:cTn id="37" presetID="22" presetClass="entr" presetSubtype="4" fill="hold" nodeType="withEffect">
                                  <p:stCondLst>
                                    <p:cond delay="125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1250"/>
                                        <p:tgtEl>
                                          <p:spTgt spid="4"/>
                                        </p:tgtEl>
                                      </p:cBhvr>
                                    </p:animEffect>
                                  </p:childTnLst>
                                </p:cTn>
                              </p:par>
                              <p:par>
                                <p:cTn id="40" presetID="22" presetClass="entr" presetSubtype="4" fill="hold" nodeType="withEffect">
                                  <p:stCondLst>
                                    <p:cond delay="1000"/>
                                  </p:stCondLst>
                                  <p:childTnLst>
                                    <p:set>
                                      <p:cBhvr>
                                        <p:cTn id="41" dur="1" fill="hold">
                                          <p:stCondLst>
                                            <p:cond delay="0"/>
                                          </p:stCondLst>
                                        </p:cTn>
                                        <p:tgtEl>
                                          <p:spTgt spid="60"/>
                                        </p:tgtEl>
                                        <p:attrNameLst>
                                          <p:attrName>style.visibility</p:attrName>
                                        </p:attrNameLst>
                                      </p:cBhvr>
                                      <p:to>
                                        <p:strVal val="visible"/>
                                      </p:to>
                                    </p:set>
                                    <p:animEffect transition="in" filter="wipe(down)">
                                      <p:cBhvr>
                                        <p:cTn id="42" dur="1000"/>
                                        <p:tgtEl>
                                          <p:spTgt spid="60"/>
                                        </p:tgtEl>
                                      </p:cBhvr>
                                    </p:animEffect>
                                  </p:childTnLst>
                                </p:cTn>
                              </p:par>
                              <p:par>
                                <p:cTn id="43" presetID="22" presetClass="entr" presetSubtype="4" fill="hold" nodeType="withEffect">
                                  <p:stCondLst>
                                    <p:cond delay="1850"/>
                                  </p:stCondLst>
                                  <p:childTnLst>
                                    <p:set>
                                      <p:cBhvr>
                                        <p:cTn id="44" dur="1" fill="hold">
                                          <p:stCondLst>
                                            <p:cond delay="0"/>
                                          </p:stCondLst>
                                        </p:cTn>
                                        <p:tgtEl>
                                          <p:spTgt spid="63"/>
                                        </p:tgtEl>
                                        <p:attrNameLst>
                                          <p:attrName>style.visibility</p:attrName>
                                        </p:attrNameLst>
                                      </p:cBhvr>
                                      <p:to>
                                        <p:strVal val="visible"/>
                                      </p:to>
                                    </p:set>
                                    <p:animEffect transition="in" filter="wipe(down)">
                                      <p:cBhvr>
                                        <p:cTn id="45" dur="1000"/>
                                        <p:tgtEl>
                                          <p:spTgt spid="63"/>
                                        </p:tgtEl>
                                      </p:cBhvr>
                                    </p:animEffect>
                                  </p:childTnLst>
                                </p:cTn>
                              </p:par>
                              <p:par>
                                <p:cTn id="46" presetID="22" presetClass="entr" presetSubtype="4" fill="hold" nodeType="withEffect">
                                  <p:stCondLst>
                                    <p:cond delay="1050"/>
                                  </p:stCondLst>
                                  <p:childTnLst>
                                    <p:set>
                                      <p:cBhvr>
                                        <p:cTn id="47" dur="1" fill="hold">
                                          <p:stCondLst>
                                            <p:cond delay="0"/>
                                          </p:stCondLst>
                                        </p:cTn>
                                        <p:tgtEl>
                                          <p:spTgt spid="107"/>
                                        </p:tgtEl>
                                        <p:attrNameLst>
                                          <p:attrName>style.visibility</p:attrName>
                                        </p:attrNameLst>
                                      </p:cBhvr>
                                      <p:to>
                                        <p:strVal val="visible"/>
                                      </p:to>
                                    </p:set>
                                    <p:animEffect transition="in" filter="wipe(down)">
                                      <p:cBhvr>
                                        <p:cTn id="48" dur="1000"/>
                                        <p:tgtEl>
                                          <p:spTgt spid="107"/>
                                        </p:tgtEl>
                                      </p:cBhvr>
                                    </p:animEffect>
                                  </p:childTnLst>
                                </p:cTn>
                              </p:par>
                              <p:par>
                                <p:cTn id="49" presetID="22" presetClass="entr" presetSubtype="4" fill="hold" nodeType="withEffect">
                                  <p:stCondLst>
                                    <p:cond delay="135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1250"/>
                                        <p:tgtEl>
                                          <p:spTgt spid="87"/>
                                        </p:tgtEl>
                                      </p:cBhvr>
                                    </p:animEffect>
                                  </p:childTnLst>
                                </p:cTn>
                              </p:par>
                              <p:par>
                                <p:cTn id="52" presetID="22" presetClass="entr" presetSubtype="4" fill="hold" nodeType="withEffect">
                                  <p:stCondLst>
                                    <p:cond delay="1750"/>
                                  </p:stCondLst>
                                  <p:childTnLst>
                                    <p:set>
                                      <p:cBhvr>
                                        <p:cTn id="53" dur="1" fill="hold">
                                          <p:stCondLst>
                                            <p:cond delay="0"/>
                                          </p:stCondLst>
                                        </p:cTn>
                                        <p:tgtEl>
                                          <p:spTgt spid="81"/>
                                        </p:tgtEl>
                                        <p:attrNameLst>
                                          <p:attrName>style.visibility</p:attrName>
                                        </p:attrNameLst>
                                      </p:cBhvr>
                                      <p:to>
                                        <p:strVal val="visible"/>
                                      </p:to>
                                    </p:set>
                                    <p:animEffect transition="in" filter="wipe(down)">
                                      <p:cBhvr>
                                        <p:cTn id="54" dur="1250"/>
                                        <p:tgtEl>
                                          <p:spTgt spid="81"/>
                                        </p:tgtEl>
                                      </p:cBhvr>
                                    </p:animEffect>
                                  </p:childTnLst>
                                </p:cTn>
                              </p:par>
                              <p:par>
                                <p:cTn id="55" presetID="22" presetClass="entr" presetSubtype="4" fill="hold" nodeType="withEffect">
                                  <p:stCondLst>
                                    <p:cond delay="150"/>
                                  </p:stCondLst>
                                  <p:childTnLst>
                                    <p:set>
                                      <p:cBhvr>
                                        <p:cTn id="56" dur="1" fill="hold">
                                          <p:stCondLst>
                                            <p:cond delay="0"/>
                                          </p:stCondLst>
                                        </p:cTn>
                                        <p:tgtEl>
                                          <p:spTgt spid="72"/>
                                        </p:tgtEl>
                                        <p:attrNameLst>
                                          <p:attrName>style.visibility</p:attrName>
                                        </p:attrNameLst>
                                      </p:cBhvr>
                                      <p:to>
                                        <p:strVal val="visible"/>
                                      </p:to>
                                    </p:set>
                                    <p:animEffect transition="in" filter="wipe(down)">
                                      <p:cBhvr>
                                        <p:cTn id="57" dur="1250"/>
                                        <p:tgtEl>
                                          <p:spTgt spid="72"/>
                                        </p:tgtEl>
                                      </p:cBhvr>
                                    </p:animEffect>
                                  </p:childTnLst>
                                </p:cTn>
                              </p:par>
                              <p:par>
                                <p:cTn id="58" presetID="22" presetClass="entr" presetSubtype="4" fill="hold" nodeType="withEffect">
                                  <p:stCondLst>
                                    <p:cond delay="650"/>
                                  </p:stCondLst>
                                  <p:childTnLst>
                                    <p:set>
                                      <p:cBhvr>
                                        <p:cTn id="59" dur="1" fill="hold">
                                          <p:stCondLst>
                                            <p:cond delay="0"/>
                                          </p:stCondLst>
                                        </p:cTn>
                                        <p:tgtEl>
                                          <p:spTgt spid="69"/>
                                        </p:tgtEl>
                                        <p:attrNameLst>
                                          <p:attrName>style.visibility</p:attrName>
                                        </p:attrNameLst>
                                      </p:cBhvr>
                                      <p:to>
                                        <p:strVal val="visible"/>
                                      </p:to>
                                    </p:set>
                                    <p:animEffect transition="in" filter="wipe(down)">
                                      <p:cBhvr>
                                        <p:cTn id="60" dur="1250"/>
                                        <p:tgtEl>
                                          <p:spTgt spid="69"/>
                                        </p:tgtEl>
                                      </p:cBhvr>
                                    </p:animEffect>
                                  </p:childTnLst>
                                </p:cTn>
                              </p:par>
                              <p:par>
                                <p:cTn id="61" presetID="22" presetClass="entr" presetSubtype="8" fill="hold" nodeType="withEffect">
                                  <p:stCondLst>
                                    <p:cond delay="15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1250"/>
                                        <p:tgtEl>
                                          <p:spTgt spid="66"/>
                                        </p:tgtEl>
                                      </p:cBhvr>
                                    </p:animEffect>
                                  </p:childTnLst>
                                </p:cTn>
                              </p:par>
                              <p:par>
                                <p:cTn id="64" presetID="22" presetClass="entr" presetSubtype="4" fill="hold"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1000"/>
                                        <p:tgtEl>
                                          <p:spTgt spid="71"/>
                                        </p:tgtEl>
                                      </p:cBhvr>
                                    </p:animEffect>
                                  </p:childTnLst>
                                </p:cTn>
                              </p:par>
                              <p:par>
                                <p:cTn id="67" presetID="22" presetClass="entr" presetSubtype="8"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wipe(left)">
                                      <p:cBhvr>
                                        <p:cTn id="69" dur="1250"/>
                                        <p:tgtEl>
                                          <p:spTgt spid="88"/>
                                        </p:tgtEl>
                                      </p:cBhvr>
                                    </p:animEffect>
                                  </p:childTnLst>
                                </p:cTn>
                              </p:par>
                              <p:par>
                                <p:cTn id="70" presetID="22" presetClass="entr" presetSubtype="4" fill="hold" nodeType="withEffect">
                                  <p:stCondLst>
                                    <p:cond delay="1050"/>
                                  </p:stCondLst>
                                  <p:childTnLst>
                                    <p:set>
                                      <p:cBhvr>
                                        <p:cTn id="71" dur="1" fill="hold">
                                          <p:stCondLst>
                                            <p:cond delay="0"/>
                                          </p:stCondLst>
                                        </p:cTn>
                                        <p:tgtEl>
                                          <p:spTgt spid="105"/>
                                        </p:tgtEl>
                                        <p:attrNameLst>
                                          <p:attrName>style.visibility</p:attrName>
                                        </p:attrNameLst>
                                      </p:cBhvr>
                                      <p:to>
                                        <p:strVal val="visible"/>
                                      </p:to>
                                    </p:set>
                                    <p:animEffect transition="in" filter="wipe(down)">
                                      <p:cBhvr>
                                        <p:cTn id="72" dur="1000"/>
                                        <p:tgtEl>
                                          <p:spTgt spid="105"/>
                                        </p:tgtEl>
                                      </p:cBhvr>
                                    </p:animEffect>
                                  </p:childTnLst>
                                </p:cTn>
                              </p:par>
                              <p:par>
                                <p:cTn id="73" presetID="22" presetClass="entr" presetSubtype="4" fill="hold" nodeType="withEffect">
                                  <p:stCondLst>
                                    <p:cond delay="950"/>
                                  </p:stCondLst>
                                  <p:childTnLst>
                                    <p:set>
                                      <p:cBhvr>
                                        <p:cTn id="74" dur="1" fill="hold">
                                          <p:stCondLst>
                                            <p:cond delay="0"/>
                                          </p:stCondLst>
                                        </p:cTn>
                                        <p:tgtEl>
                                          <p:spTgt spid="103"/>
                                        </p:tgtEl>
                                        <p:attrNameLst>
                                          <p:attrName>style.visibility</p:attrName>
                                        </p:attrNameLst>
                                      </p:cBhvr>
                                      <p:to>
                                        <p:strVal val="visible"/>
                                      </p:to>
                                    </p:set>
                                    <p:animEffect transition="in" filter="wipe(down)">
                                      <p:cBhvr>
                                        <p:cTn id="75" dur="1250"/>
                                        <p:tgtEl>
                                          <p:spTgt spid="103"/>
                                        </p:tgtEl>
                                      </p:cBhvr>
                                    </p:animEffect>
                                  </p:childTnLst>
                                </p:cTn>
                              </p:par>
                              <p:par>
                                <p:cTn id="76" presetID="22" presetClass="entr" presetSubtype="4" fill="hold" nodeType="withEffect">
                                  <p:stCondLst>
                                    <p:cond delay="500"/>
                                  </p:stCondLst>
                                  <p:childTnLst>
                                    <p:set>
                                      <p:cBhvr>
                                        <p:cTn id="77" dur="1" fill="hold">
                                          <p:stCondLst>
                                            <p:cond delay="0"/>
                                          </p:stCondLst>
                                        </p:cTn>
                                        <p:tgtEl>
                                          <p:spTgt spid="120"/>
                                        </p:tgtEl>
                                        <p:attrNameLst>
                                          <p:attrName>style.visibility</p:attrName>
                                        </p:attrNameLst>
                                      </p:cBhvr>
                                      <p:to>
                                        <p:strVal val="visible"/>
                                      </p:to>
                                    </p:set>
                                    <p:animEffect transition="in" filter="wipe(down)">
                                      <p:cBhvr>
                                        <p:cTn id="78" dur="1000"/>
                                        <p:tgtEl>
                                          <p:spTgt spid="120"/>
                                        </p:tgtEl>
                                      </p:cBhvr>
                                    </p:animEffect>
                                  </p:childTnLst>
                                </p:cTn>
                              </p:par>
                              <p:par>
                                <p:cTn id="79" presetID="22" presetClass="entr" presetSubtype="4" fill="hold" nodeType="withEffect">
                                  <p:stCondLst>
                                    <p:cond delay="1150"/>
                                  </p:stCondLst>
                                  <p:childTnLst>
                                    <p:set>
                                      <p:cBhvr>
                                        <p:cTn id="80" dur="1" fill="hold">
                                          <p:stCondLst>
                                            <p:cond delay="0"/>
                                          </p:stCondLst>
                                        </p:cTn>
                                        <p:tgtEl>
                                          <p:spTgt spid="108"/>
                                        </p:tgtEl>
                                        <p:attrNameLst>
                                          <p:attrName>style.visibility</p:attrName>
                                        </p:attrNameLst>
                                      </p:cBhvr>
                                      <p:to>
                                        <p:strVal val="visible"/>
                                      </p:to>
                                    </p:set>
                                    <p:animEffect transition="in" filter="wipe(down)">
                                      <p:cBhvr>
                                        <p:cTn id="81" dur="1000"/>
                                        <p:tgtEl>
                                          <p:spTgt spid="108"/>
                                        </p:tgtEl>
                                      </p:cBhvr>
                                    </p:animEffect>
                                  </p:childTnLst>
                                </p:cTn>
                              </p:par>
                              <p:par>
                                <p:cTn id="82" presetID="22" presetClass="entr" presetSubtype="4" fill="hold" nodeType="withEffect">
                                  <p:stCondLst>
                                    <p:cond delay="1550"/>
                                  </p:stCondLst>
                                  <p:childTnLst>
                                    <p:set>
                                      <p:cBhvr>
                                        <p:cTn id="83" dur="1" fill="hold">
                                          <p:stCondLst>
                                            <p:cond delay="0"/>
                                          </p:stCondLst>
                                        </p:cTn>
                                        <p:tgtEl>
                                          <p:spTgt spid="111"/>
                                        </p:tgtEl>
                                        <p:attrNameLst>
                                          <p:attrName>style.visibility</p:attrName>
                                        </p:attrNameLst>
                                      </p:cBhvr>
                                      <p:to>
                                        <p:strVal val="visible"/>
                                      </p:to>
                                    </p:set>
                                    <p:animEffect transition="in" filter="wipe(down)">
                                      <p:cBhvr>
                                        <p:cTn id="84" dur="1000"/>
                                        <p:tgtEl>
                                          <p:spTgt spid="111"/>
                                        </p:tgtEl>
                                      </p:cBhvr>
                                    </p:animEffect>
                                  </p:childTnLst>
                                </p:cTn>
                              </p:par>
                              <p:par>
                                <p:cTn id="85" presetID="22" presetClass="entr" presetSubtype="4" fill="hold" nodeType="withEffect">
                                  <p:stCondLst>
                                    <p:cond delay="1450"/>
                                  </p:stCondLst>
                                  <p:childTnLst>
                                    <p:set>
                                      <p:cBhvr>
                                        <p:cTn id="86" dur="1" fill="hold">
                                          <p:stCondLst>
                                            <p:cond delay="0"/>
                                          </p:stCondLst>
                                        </p:cTn>
                                        <p:tgtEl>
                                          <p:spTgt spid="113"/>
                                        </p:tgtEl>
                                        <p:attrNameLst>
                                          <p:attrName>style.visibility</p:attrName>
                                        </p:attrNameLst>
                                      </p:cBhvr>
                                      <p:to>
                                        <p:strVal val="visible"/>
                                      </p:to>
                                    </p:set>
                                    <p:animEffect transition="in" filter="wipe(down)">
                                      <p:cBhvr>
                                        <p:cTn id="87" dur="1000"/>
                                        <p:tgtEl>
                                          <p:spTgt spid="113"/>
                                        </p:tgtEl>
                                      </p:cBhvr>
                                    </p:animEffect>
                                  </p:childTnLst>
                                </p:cTn>
                              </p:par>
                              <p:par>
                                <p:cTn id="88" presetID="22" presetClass="entr" presetSubtype="4" fill="hold" nodeType="withEffect">
                                  <p:stCondLst>
                                    <p:cond delay="1950"/>
                                  </p:stCondLst>
                                  <p:childTnLst>
                                    <p:set>
                                      <p:cBhvr>
                                        <p:cTn id="89" dur="1" fill="hold">
                                          <p:stCondLst>
                                            <p:cond delay="0"/>
                                          </p:stCondLst>
                                        </p:cTn>
                                        <p:tgtEl>
                                          <p:spTgt spid="112"/>
                                        </p:tgtEl>
                                        <p:attrNameLst>
                                          <p:attrName>style.visibility</p:attrName>
                                        </p:attrNameLst>
                                      </p:cBhvr>
                                      <p:to>
                                        <p:strVal val="visible"/>
                                      </p:to>
                                    </p:set>
                                    <p:animEffect transition="in" filter="wipe(down)">
                                      <p:cBhvr>
                                        <p:cTn id="90" dur="1000"/>
                                        <p:tgtEl>
                                          <p:spTgt spid="112"/>
                                        </p:tgtEl>
                                      </p:cBhvr>
                                    </p:animEffect>
                                  </p:childTnLst>
                                </p:cTn>
                              </p:par>
                              <p:par>
                                <p:cTn id="91" presetID="22" presetClass="entr" presetSubtype="2" fill="hold" nodeType="withEffect">
                                  <p:stCondLst>
                                    <p:cond delay="1650"/>
                                  </p:stCondLst>
                                  <p:childTnLst>
                                    <p:set>
                                      <p:cBhvr>
                                        <p:cTn id="92" dur="1" fill="hold">
                                          <p:stCondLst>
                                            <p:cond delay="0"/>
                                          </p:stCondLst>
                                        </p:cTn>
                                        <p:tgtEl>
                                          <p:spTgt spid="47"/>
                                        </p:tgtEl>
                                        <p:attrNameLst>
                                          <p:attrName>style.visibility</p:attrName>
                                        </p:attrNameLst>
                                      </p:cBhvr>
                                      <p:to>
                                        <p:strVal val="visible"/>
                                      </p:to>
                                    </p:set>
                                    <p:animEffect transition="in" filter="wipe(right)">
                                      <p:cBhvr>
                                        <p:cTn id="93" dur="1000"/>
                                        <p:tgtEl>
                                          <p:spTgt spid="47"/>
                                        </p:tgtEl>
                                      </p:cBhvr>
                                    </p:animEffect>
                                  </p:childTnLst>
                                </p:cTn>
                              </p:par>
                              <p:par>
                                <p:cTn id="94" presetID="22" presetClass="entr" presetSubtype="4" repeatCount="indefinite" fill="hold" nodeType="withEffect">
                                  <p:stCondLst>
                                    <p:cond delay="750"/>
                                  </p:stCondLst>
                                  <p:childTnLst>
                                    <p:set>
                                      <p:cBhvr>
                                        <p:cTn id="95" dur="1" fill="hold">
                                          <p:stCondLst>
                                            <p:cond delay="0"/>
                                          </p:stCondLst>
                                        </p:cTn>
                                        <p:tgtEl>
                                          <p:spTgt spid="139"/>
                                        </p:tgtEl>
                                        <p:attrNameLst>
                                          <p:attrName>style.visibility</p:attrName>
                                        </p:attrNameLst>
                                      </p:cBhvr>
                                      <p:to>
                                        <p:strVal val="visible"/>
                                      </p:to>
                                    </p:set>
                                    <p:animEffect transition="in" filter="wipe(down)">
                                      <p:cBhvr>
                                        <p:cTn id="96" dur="3000"/>
                                        <p:tgtEl>
                                          <p:spTgt spid="139"/>
                                        </p:tgtEl>
                                      </p:cBhvr>
                                    </p:animEffect>
                                  </p:childTnLst>
                                </p:cTn>
                              </p:par>
                              <p:par>
                                <p:cTn id="97" presetID="22" presetClass="entr" presetSubtype="4" repeatCount="indefinite" fill="hold" nodeType="withEffect">
                                  <p:stCondLst>
                                    <p:cond delay="1050"/>
                                  </p:stCondLst>
                                  <p:childTnLst>
                                    <p:set>
                                      <p:cBhvr>
                                        <p:cTn id="98" dur="1" fill="hold">
                                          <p:stCondLst>
                                            <p:cond delay="0"/>
                                          </p:stCondLst>
                                        </p:cTn>
                                        <p:tgtEl>
                                          <p:spTgt spid="144"/>
                                        </p:tgtEl>
                                        <p:attrNameLst>
                                          <p:attrName>style.visibility</p:attrName>
                                        </p:attrNameLst>
                                      </p:cBhvr>
                                      <p:to>
                                        <p:strVal val="visible"/>
                                      </p:to>
                                    </p:set>
                                    <p:animEffect transition="in" filter="wipe(down)">
                                      <p:cBhvr>
                                        <p:cTn id="99" dur="3000"/>
                                        <p:tgtEl>
                                          <p:spTgt spid="144"/>
                                        </p:tgtEl>
                                      </p:cBhvr>
                                    </p:animEffect>
                                  </p:childTnLst>
                                </p:cTn>
                              </p:par>
                              <p:par>
                                <p:cTn id="100" presetID="22" presetClass="entr" presetSubtype="4" repeatCount="indefinite" fill="hold" nodeType="withEffect">
                                  <p:stCondLst>
                                    <p:cond delay="1050"/>
                                  </p:stCondLst>
                                  <p:childTnLst>
                                    <p:set>
                                      <p:cBhvr>
                                        <p:cTn id="101" dur="1" fill="hold">
                                          <p:stCondLst>
                                            <p:cond delay="0"/>
                                          </p:stCondLst>
                                        </p:cTn>
                                        <p:tgtEl>
                                          <p:spTgt spid="149"/>
                                        </p:tgtEl>
                                        <p:attrNameLst>
                                          <p:attrName>style.visibility</p:attrName>
                                        </p:attrNameLst>
                                      </p:cBhvr>
                                      <p:to>
                                        <p:strVal val="visible"/>
                                      </p:to>
                                    </p:set>
                                    <p:animEffect transition="in" filter="wipe(down)">
                                      <p:cBhvr>
                                        <p:cTn id="102" dur="3000"/>
                                        <p:tgtEl>
                                          <p:spTgt spid="149"/>
                                        </p:tgtEl>
                                      </p:cBhvr>
                                    </p:animEffect>
                                  </p:childTnLst>
                                </p:cTn>
                              </p:par>
                              <p:par>
                                <p:cTn id="103" presetID="22" presetClass="entr" presetSubtype="4" repeatCount="indefinite" fill="hold" nodeType="withEffect">
                                  <p:stCondLst>
                                    <p:cond delay="1250"/>
                                  </p:stCondLst>
                                  <p:childTnLst>
                                    <p:set>
                                      <p:cBhvr>
                                        <p:cTn id="104" dur="1" fill="hold">
                                          <p:stCondLst>
                                            <p:cond delay="0"/>
                                          </p:stCondLst>
                                        </p:cTn>
                                        <p:tgtEl>
                                          <p:spTgt spid="154"/>
                                        </p:tgtEl>
                                        <p:attrNameLst>
                                          <p:attrName>style.visibility</p:attrName>
                                        </p:attrNameLst>
                                      </p:cBhvr>
                                      <p:to>
                                        <p:strVal val="visible"/>
                                      </p:to>
                                    </p:set>
                                    <p:animEffect transition="in" filter="wipe(down)">
                                      <p:cBhvr>
                                        <p:cTn id="105" dur="3000"/>
                                        <p:tgtEl>
                                          <p:spTgt spid="154"/>
                                        </p:tgtEl>
                                      </p:cBhvr>
                                    </p:animEffect>
                                  </p:childTnLst>
                                </p:cTn>
                              </p:par>
                              <p:par>
                                <p:cTn id="106" presetID="22" presetClass="entr" presetSubtype="4" repeatCount="indefinite" fill="hold" nodeType="withEffect">
                                  <p:stCondLst>
                                    <p:cond delay="1450"/>
                                  </p:stCondLst>
                                  <p:childTnLst>
                                    <p:set>
                                      <p:cBhvr>
                                        <p:cTn id="107" dur="1" fill="hold">
                                          <p:stCondLst>
                                            <p:cond delay="0"/>
                                          </p:stCondLst>
                                        </p:cTn>
                                        <p:tgtEl>
                                          <p:spTgt spid="159"/>
                                        </p:tgtEl>
                                        <p:attrNameLst>
                                          <p:attrName>style.visibility</p:attrName>
                                        </p:attrNameLst>
                                      </p:cBhvr>
                                      <p:to>
                                        <p:strVal val="visible"/>
                                      </p:to>
                                    </p:set>
                                    <p:animEffect transition="in" filter="wipe(down)">
                                      <p:cBhvr>
                                        <p:cTn id="108" dur="3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E70A-F855-4B73-87DC-E4C8660DA6E0}"/>
              </a:ext>
            </a:extLst>
          </p:cNvPr>
          <p:cNvSpPr>
            <a:spLocks noGrp="1"/>
          </p:cNvSpPr>
          <p:nvPr>
            <p:ph type="title"/>
          </p:nvPr>
        </p:nvSpPr>
        <p:spPr/>
        <p:txBody>
          <a:bodyPr/>
          <a:lstStyle/>
          <a:p>
            <a:r>
              <a:rPr lang="en-US" dirty="0"/>
              <a:t>Discussion and Questions</a:t>
            </a:r>
          </a:p>
        </p:txBody>
      </p:sp>
    </p:spTree>
    <p:custDataLst>
      <p:tags r:id="rId1"/>
    </p:custDataLst>
    <p:extLst>
      <p:ext uri="{BB962C8B-B14F-4D97-AF65-F5344CB8AC3E}">
        <p14:creationId xmlns:p14="http://schemas.microsoft.com/office/powerpoint/2010/main" val="3230789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4EAA-A353-4B99-BD64-F023258ACD09}"/>
              </a:ext>
            </a:extLst>
          </p:cNvPr>
          <p:cNvSpPr>
            <a:spLocks noGrp="1"/>
          </p:cNvSpPr>
          <p:nvPr>
            <p:ph type="title"/>
          </p:nvPr>
        </p:nvSpPr>
        <p:spPr>
          <a:xfrm>
            <a:off x="274639" y="295274"/>
            <a:ext cx="11889564" cy="1607939"/>
          </a:xfrm>
        </p:spPr>
        <p:txBody>
          <a:bodyPr/>
          <a:lstStyle/>
          <a:p>
            <a:r>
              <a:rPr lang="en-US" dirty="0">
                <a:latin typeface="+mn-lt"/>
              </a:rPr>
              <a:t>Microsoft 365 </a:t>
            </a:r>
            <a:r>
              <a:rPr lang="en-US" dirty="0"/>
              <a:t>identity and </a:t>
            </a:r>
            <a:br>
              <a:rPr lang="en-US" dirty="0"/>
            </a:br>
            <a:r>
              <a:rPr lang="en-US" dirty="0"/>
              <a:t>access management solutions</a:t>
            </a:r>
          </a:p>
        </p:txBody>
      </p:sp>
      <p:sp>
        <p:nvSpPr>
          <p:cNvPr id="4" name="TextBox 10">
            <a:extLst>
              <a:ext uri="{FF2B5EF4-FFF2-40B4-BE49-F238E27FC236}">
                <a16:creationId xmlns:a16="http://schemas.microsoft.com/office/drawing/2014/main" id="{CAAD7323-FE45-4953-A75C-0E33C367CFB7}"/>
              </a:ext>
            </a:extLst>
          </p:cNvPr>
          <p:cNvSpPr txBox="1"/>
          <p:nvPr/>
        </p:nvSpPr>
        <p:spPr>
          <a:xfrm>
            <a:off x="457200" y="2456352"/>
            <a:ext cx="2880514"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Infrastructure</a:t>
            </a:r>
          </a:p>
        </p:txBody>
      </p:sp>
      <p:sp>
        <p:nvSpPr>
          <p:cNvPr id="5" name="TextBox 10">
            <a:extLst>
              <a:ext uri="{FF2B5EF4-FFF2-40B4-BE49-F238E27FC236}">
                <a16:creationId xmlns:a16="http://schemas.microsoft.com/office/drawing/2014/main" id="{4AE157DF-885D-4BB9-9E1C-51FCAD6E8C1A}"/>
              </a:ext>
            </a:extLst>
          </p:cNvPr>
          <p:cNvSpPr txBox="1"/>
          <p:nvPr/>
        </p:nvSpPr>
        <p:spPr>
          <a:xfrm>
            <a:off x="3337715" y="2456352"/>
            <a:ext cx="2880519"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Identity</a:t>
            </a:r>
          </a:p>
        </p:txBody>
      </p:sp>
      <p:sp>
        <p:nvSpPr>
          <p:cNvPr id="6" name="TextBox 10">
            <a:extLst>
              <a:ext uri="{FF2B5EF4-FFF2-40B4-BE49-F238E27FC236}">
                <a16:creationId xmlns:a16="http://schemas.microsoft.com/office/drawing/2014/main" id="{99F6F25F-404B-4161-8030-F92E9C04E870}"/>
              </a:ext>
            </a:extLst>
          </p:cNvPr>
          <p:cNvSpPr txBox="1"/>
          <p:nvPr/>
        </p:nvSpPr>
        <p:spPr>
          <a:xfrm>
            <a:off x="6218235" y="2456352"/>
            <a:ext cx="2880519"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Apps &amp; data</a:t>
            </a:r>
          </a:p>
        </p:txBody>
      </p:sp>
      <p:sp>
        <p:nvSpPr>
          <p:cNvPr id="7" name="TextBox 10">
            <a:extLst>
              <a:ext uri="{FF2B5EF4-FFF2-40B4-BE49-F238E27FC236}">
                <a16:creationId xmlns:a16="http://schemas.microsoft.com/office/drawing/2014/main" id="{C02697B0-6BC6-4022-A489-93ADCAAD0124}"/>
              </a:ext>
            </a:extLst>
          </p:cNvPr>
          <p:cNvSpPr txBox="1"/>
          <p:nvPr/>
        </p:nvSpPr>
        <p:spPr>
          <a:xfrm>
            <a:off x="9098755" y="2456352"/>
            <a:ext cx="2880519"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Devices</a:t>
            </a:r>
          </a:p>
        </p:txBody>
      </p:sp>
      <p:grpSp>
        <p:nvGrpSpPr>
          <p:cNvPr id="27" name="Group 26" hidden="1">
            <a:extLst>
              <a:ext uri="{FF2B5EF4-FFF2-40B4-BE49-F238E27FC236}">
                <a16:creationId xmlns:a16="http://schemas.microsoft.com/office/drawing/2014/main" id="{87944BB0-6E53-477C-83AF-FEBD5D3067E4}"/>
              </a:ext>
            </a:extLst>
          </p:cNvPr>
          <p:cNvGrpSpPr/>
          <p:nvPr/>
        </p:nvGrpSpPr>
        <p:grpSpPr>
          <a:xfrm>
            <a:off x="457199" y="2125664"/>
            <a:ext cx="11522075" cy="1732578"/>
            <a:chOff x="457199" y="2125664"/>
            <a:chExt cx="11522075" cy="1732578"/>
          </a:xfrm>
        </p:grpSpPr>
        <p:sp>
          <p:nvSpPr>
            <p:cNvPr id="8" name="Rectangle 7">
              <a:extLst>
                <a:ext uri="{FF2B5EF4-FFF2-40B4-BE49-F238E27FC236}">
                  <a16:creationId xmlns:a16="http://schemas.microsoft.com/office/drawing/2014/main" id="{F8550153-22AE-4A77-A251-A560CCC19896}"/>
                </a:ext>
              </a:extLst>
            </p:cNvPr>
            <p:cNvSpPr/>
            <p:nvPr/>
          </p:nvSpPr>
          <p:spPr bwMode="auto">
            <a:xfrm>
              <a:off x="457199" y="2125664"/>
              <a:ext cx="2880519"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35B8A64-5442-4269-B91F-0039F4555197}"/>
                </a:ext>
              </a:extLst>
            </p:cNvPr>
            <p:cNvSpPr/>
            <p:nvPr/>
          </p:nvSpPr>
          <p:spPr bwMode="auto">
            <a:xfrm>
              <a:off x="3337718" y="2125664"/>
              <a:ext cx="2880519"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904A97E-7B07-494B-9C92-65857AA3FD8E}"/>
                </a:ext>
              </a:extLst>
            </p:cNvPr>
            <p:cNvSpPr/>
            <p:nvPr/>
          </p:nvSpPr>
          <p:spPr bwMode="auto">
            <a:xfrm>
              <a:off x="6218237" y="2125664"/>
              <a:ext cx="2880519"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6F01D08-3AB5-4F34-9CF9-6F9C9726C4B9}"/>
                </a:ext>
              </a:extLst>
            </p:cNvPr>
            <p:cNvSpPr/>
            <p:nvPr/>
          </p:nvSpPr>
          <p:spPr bwMode="auto">
            <a:xfrm>
              <a:off x="9098755" y="2125664"/>
              <a:ext cx="2880519"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30">
            <a:extLst>
              <a:ext uri="{FF2B5EF4-FFF2-40B4-BE49-F238E27FC236}">
                <a16:creationId xmlns:a16="http://schemas.microsoft.com/office/drawing/2014/main" id="{1A44F346-CCB3-4F00-9DC6-C3E295E01013}"/>
              </a:ext>
            </a:extLst>
          </p:cNvPr>
          <p:cNvGrpSpPr>
            <a:grpSpLocks noChangeAspect="1"/>
          </p:cNvGrpSpPr>
          <p:nvPr/>
        </p:nvGrpSpPr>
        <p:grpSpPr bwMode="auto">
          <a:xfrm>
            <a:off x="1511196" y="3020435"/>
            <a:ext cx="772525" cy="767383"/>
            <a:chOff x="4976" y="3801"/>
            <a:chExt cx="320" cy="334"/>
          </a:xfrm>
        </p:grpSpPr>
        <p:sp>
          <p:nvSpPr>
            <p:cNvPr id="14" name="Freeform 31">
              <a:extLst>
                <a:ext uri="{FF2B5EF4-FFF2-40B4-BE49-F238E27FC236}">
                  <a16:creationId xmlns:a16="http://schemas.microsoft.com/office/drawing/2014/main" id="{F2B82FD8-4CA2-4C05-8EA1-523892DFBE74}"/>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5" name="Freeform 32">
              <a:extLst>
                <a:ext uri="{FF2B5EF4-FFF2-40B4-BE49-F238E27FC236}">
                  <a16:creationId xmlns:a16="http://schemas.microsoft.com/office/drawing/2014/main" id="{7045DCCB-42E6-4620-850D-D3C913614210}"/>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6" name="Freeform 33">
              <a:extLst>
                <a:ext uri="{FF2B5EF4-FFF2-40B4-BE49-F238E27FC236}">
                  <a16:creationId xmlns:a16="http://schemas.microsoft.com/office/drawing/2014/main" id="{099F1DE0-ACF0-426C-A236-A87A503033FB}"/>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7" name="Freeform 34">
              <a:extLst>
                <a:ext uri="{FF2B5EF4-FFF2-40B4-BE49-F238E27FC236}">
                  <a16:creationId xmlns:a16="http://schemas.microsoft.com/office/drawing/2014/main" id="{7F53C025-65D8-4A99-8C1C-8A21863588CB}"/>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8" name="Freeform 35">
              <a:extLst>
                <a:ext uri="{FF2B5EF4-FFF2-40B4-BE49-F238E27FC236}">
                  <a16:creationId xmlns:a16="http://schemas.microsoft.com/office/drawing/2014/main" id="{8F2FEF95-7791-4676-8264-592AA05E93CB}"/>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9" name="Freeform 36">
              <a:extLst>
                <a:ext uri="{FF2B5EF4-FFF2-40B4-BE49-F238E27FC236}">
                  <a16:creationId xmlns:a16="http://schemas.microsoft.com/office/drawing/2014/main" id="{2B85A7E7-168D-4829-9A12-26A08463E8A7}"/>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grpSp>
      <p:sp>
        <p:nvSpPr>
          <p:cNvPr id="20" name="ContactCard_EEBD" title="Icon of a contact card">
            <a:extLst>
              <a:ext uri="{FF2B5EF4-FFF2-40B4-BE49-F238E27FC236}">
                <a16:creationId xmlns:a16="http://schemas.microsoft.com/office/drawing/2014/main" id="{13FEB1D9-A42B-4060-9B2F-274FFB7E5BBC}"/>
              </a:ext>
            </a:extLst>
          </p:cNvPr>
          <p:cNvSpPr>
            <a:spLocks noChangeAspect="1" noEditPoints="1"/>
          </p:cNvSpPr>
          <p:nvPr/>
        </p:nvSpPr>
        <p:spPr bwMode="auto">
          <a:xfrm>
            <a:off x="4362845" y="3099495"/>
            <a:ext cx="830265" cy="609262"/>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5B834993-53DF-4C3A-BDA4-0FD3589954F4}"/>
              </a:ext>
            </a:extLst>
          </p:cNvPr>
          <p:cNvGrpSpPr/>
          <p:nvPr/>
        </p:nvGrpSpPr>
        <p:grpSpPr>
          <a:xfrm>
            <a:off x="9890856" y="3117066"/>
            <a:ext cx="1137362" cy="684956"/>
            <a:chOff x="9574313" y="2874560"/>
            <a:chExt cx="700769" cy="422025"/>
          </a:xfrm>
        </p:grpSpPr>
        <p:sp>
          <p:nvSpPr>
            <p:cNvPr id="21" name="monitor" title="Icon of a monitor">
              <a:extLst>
                <a:ext uri="{FF2B5EF4-FFF2-40B4-BE49-F238E27FC236}">
                  <a16:creationId xmlns:a16="http://schemas.microsoft.com/office/drawing/2014/main" id="{970DAE4A-211F-4D71-90BF-DACCC0A0C471}"/>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3" name="Rectangle 22">
              <a:extLst>
                <a:ext uri="{FF2B5EF4-FFF2-40B4-BE49-F238E27FC236}">
                  <a16:creationId xmlns:a16="http://schemas.microsoft.com/office/drawing/2014/main" id="{1BF4C74E-05F9-40B1-AD6F-416B907AEBF7}"/>
                </a:ext>
              </a:extLst>
            </p:cNvPr>
            <p:cNvSpPr/>
            <p:nvPr/>
          </p:nvSpPr>
          <p:spPr bwMode="auto">
            <a:xfrm>
              <a:off x="9902389" y="2968551"/>
              <a:ext cx="372693" cy="32803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UniversalApp_E8CC" title="Icon of a cellphone in front of a tablet">
              <a:extLst>
                <a:ext uri="{FF2B5EF4-FFF2-40B4-BE49-F238E27FC236}">
                  <a16:creationId xmlns:a16="http://schemas.microsoft.com/office/drawing/2014/main" id="{08AC6049-41D2-4228-A2AF-AB33FFFFC6A8}"/>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6" name="GenericApp_EB3B" title="Icon of an app window">
            <a:extLst>
              <a:ext uri="{FF2B5EF4-FFF2-40B4-BE49-F238E27FC236}">
                <a16:creationId xmlns:a16="http://schemas.microsoft.com/office/drawing/2014/main" id="{C6EF27E8-871A-46BD-AC2D-1B8283668705}"/>
              </a:ext>
            </a:extLst>
          </p:cNvPr>
          <p:cNvSpPr>
            <a:spLocks noChangeAspect="1" noEditPoints="1"/>
          </p:cNvSpPr>
          <p:nvPr/>
        </p:nvSpPr>
        <p:spPr bwMode="auto">
          <a:xfrm>
            <a:off x="7265320" y="3089461"/>
            <a:ext cx="786352" cy="62933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EADD1A42-2727-4ED7-86BD-37DACEF0ECED}"/>
              </a:ext>
            </a:extLst>
          </p:cNvPr>
          <p:cNvGrpSpPr/>
          <p:nvPr/>
        </p:nvGrpSpPr>
        <p:grpSpPr>
          <a:xfrm>
            <a:off x="457200" y="4358533"/>
            <a:ext cx="11532870" cy="341632"/>
            <a:chOff x="457200" y="4172267"/>
            <a:chExt cx="11532870" cy="341632"/>
          </a:xfrm>
        </p:grpSpPr>
        <p:cxnSp>
          <p:nvCxnSpPr>
            <p:cNvPr id="29" name="Straight Arrow Connector 28">
              <a:extLst>
                <a:ext uri="{FF2B5EF4-FFF2-40B4-BE49-F238E27FC236}">
                  <a16:creationId xmlns:a16="http://schemas.microsoft.com/office/drawing/2014/main" id="{AF4B5A44-7FFF-42FD-96C5-7B675CF3769C}"/>
                </a:ext>
              </a:extLst>
            </p:cNvPr>
            <p:cNvCxnSpPr>
              <a:cxnSpLocks/>
            </p:cNvCxnSpPr>
            <p:nvPr/>
          </p:nvCxnSpPr>
          <p:spPr>
            <a:xfrm>
              <a:off x="457200" y="4331653"/>
              <a:ext cx="11532870" cy="0"/>
            </a:xfrm>
            <a:prstGeom prst="straightConnector1">
              <a:avLst/>
            </a:prstGeom>
            <a:ln w="19050">
              <a:solidFill>
                <a:schemeClr val="tx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92A9EB1-536E-469A-A67A-4717CD7250EF}"/>
                </a:ext>
              </a:extLst>
            </p:cNvPr>
            <p:cNvSpPr/>
            <p:nvPr/>
          </p:nvSpPr>
          <p:spPr>
            <a:xfrm>
              <a:off x="4991986" y="4172267"/>
              <a:ext cx="2463298" cy="341632"/>
            </a:xfrm>
            <a:prstGeom prst="rect">
              <a:avLst/>
            </a:prstGeom>
            <a:solidFill>
              <a:srgbClr val="F8F8F8"/>
            </a:solidFill>
            <a:ln w="19050">
              <a:noFill/>
            </a:ln>
          </p:spPr>
          <p:txBody>
            <a:bodyPr wrap="square">
              <a:spAutoFit/>
            </a:bodyPr>
            <a:lstStyle/>
            <a:p>
              <a:pPr lvl="0" algn="ctr" defTabSz="951028" fontAlgn="base">
                <a:lnSpc>
                  <a:spcPct val="90000"/>
                </a:lnSpc>
                <a:spcBef>
                  <a:spcPct val="0"/>
                </a:spcBef>
                <a:spcAft>
                  <a:spcPct val="0"/>
                </a:spcAft>
                <a:defRPr/>
              </a:pPr>
              <a:r>
                <a:rPr lang="en-US" kern="0" dirty="0">
                  <a:gradFill>
                    <a:gsLst>
                      <a:gs pos="0">
                        <a:schemeClr val="tx2"/>
                      </a:gs>
                      <a:gs pos="100000">
                        <a:schemeClr val="tx2"/>
                      </a:gs>
                    </a:gsLst>
                    <a:lin ang="16200000" scaled="1"/>
                  </a:gradFill>
                  <a:cs typeface="Segoe UI" pitchFamily="34" charset="0"/>
                </a:rPr>
                <a:t>Azure Active Directory</a:t>
              </a:r>
            </a:p>
          </p:txBody>
        </p:sp>
      </p:grpSp>
      <p:grpSp>
        <p:nvGrpSpPr>
          <p:cNvPr id="41" name="Group 40">
            <a:extLst>
              <a:ext uri="{FF2B5EF4-FFF2-40B4-BE49-F238E27FC236}">
                <a16:creationId xmlns:a16="http://schemas.microsoft.com/office/drawing/2014/main" id="{221539FC-60A8-455E-829D-CB1DF7F626B5}"/>
              </a:ext>
            </a:extLst>
          </p:cNvPr>
          <p:cNvGrpSpPr/>
          <p:nvPr/>
        </p:nvGrpSpPr>
        <p:grpSpPr>
          <a:xfrm>
            <a:off x="9117898" y="4813514"/>
            <a:ext cx="2872172" cy="341632"/>
            <a:chOff x="9441180" y="4541837"/>
            <a:chExt cx="2548890" cy="341632"/>
          </a:xfrm>
        </p:grpSpPr>
        <p:cxnSp>
          <p:nvCxnSpPr>
            <p:cNvPr id="31" name="Straight Arrow Connector 30">
              <a:extLst>
                <a:ext uri="{FF2B5EF4-FFF2-40B4-BE49-F238E27FC236}">
                  <a16:creationId xmlns:a16="http://schemas.microsoft.com/office/drawing/2014/main" id="{A1A62284-F2E8-4CF2-A28E-65E066326A6A}"/>
                </a:ext>
              </a:extLst>
            </p:cNvPr>
            <p:cNvCxnSpPr>
              <a:cxnSpLocks/>
            </p:cNvCxnSpPr>
            <p:nvPr/>
          </p:nvCxnSpPr>
          <p:spPr>
            <a:xfrm>
              <a:off x="9441180" y="4701223"/>
              <a:ext cx="2548890" cy="0"/>
            </a:xfrm>
            <a:prstGeom prst="straightConnector1">
              <a:avLst/>
            </a:prstGeom>
            <a:ln w="19050">
              <a:solidFill>
                <a:srgbClr val="002050"/>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4C61366-8C67-4985-923E-291C7BCB4BC3}"/>
                </a:ext>
              </a:extLst>
            </p:cNvPr>
            <p:cNvSpPr/>
            <p:nvPr/>
          </p:nvSpPr>
          <p:spPr>
            <a:xfrm>
              <a:off x="9913137" y="4541837"/>
              <a:ext cx="1604976" cy="341632"/>
            </a:xfrm>
            <a:prstGeom prst="rect">
              <a:avLst/>
            </a:prstGeom>
            <a:solidFill>
              <a:srgbClr val="F8F8F8"/>
            </a:solidFill>
          </p:spPr>
          <p:txBody>
            <a:bodyPr wrap="none">
              <a:spAutoFit/>
            </a:bodyPr>
            <a:lstStyle/>
            <a:p>
              <a:pPr lvl="0" algn="ctr" defTabSz="951028" fontAlgn="base">
                <a:lnSpc>
                  <a:spcPct val="90000"/>
                </a:lnSpc>
                <a:spcBef>
                  <a:spcPct val="0"/>
                </a:spcBef>
                <a:spcAft>
                  <a:spcPct val="0"/>
                </a:spcAft>
                <a:defRPr/>
              </a:pPr>
              <a:r>
                <a:rPr lang="en-US" kern="0" dirty="0">
                  <a:gradFill>
                    <a:gsLst>
                      <a:gs pos="0">
                        <a:srgbClr val="002050"/>
                      </a:gs>
                      <a:gs pos="100000">
                        <a:srgbClr val="002050"/>
                      </a:gs>
                    </a:gsLst>
                    <a:lin ang="16200000" scaled="1"/>
                  </a:gradFill>
                  <a:cs typeface="Segoe UI" pitchFamily="34" charset="0"/>
                </a:rPr>
                <a:t>Windows Hello</a:t>
              </a:r>
            </a:p>
          </p:txBody>
        </p:sp>
      </p:grpSp>
      <p:grpSp>
        <p:nvGrpSpPr>
          <p:cNvPr id="42" name="Group 41">
            <a:extLst>
              <a:ext uri="{FF2B5EF4-FFF2-40B4-BE49-F238E27FC236}">
                <a16:creationId xmlns:a16="http://schemas.microsoft.com/office/drawing/2014/main" id="{232A6D72-F48C-4111-97ED-FD60D5A86711}"/>
              </a:ext>
            </a:extLst>
          </p:cNvPr>
          <p:cNvGrpSpPr/>
          <p:nvPr/>
        </p:nvGrpSpPr>
        <p:grpSpPr>
          <a:xfrm>
            <a:off x="9122191" y="5268495"/>
            <a:ext cx="2867879" cy="341632"/>
            <a:chOff x="9441180" y="4911407"/>
            <a:chExt cx="2545080" cy="341632"/>
          </a:xfrm>
        </p:grpSpPr>
        <p:cxnSp>
          <p:nvCxnSpPr>
            <p:cNvPr id="34" name="Straight Arrow Connector 33">
              <a:extLst>
                <a:ext uri="{FF2B5EF4-FFF2-40B4-BE49-F238E27FC236}">
                  <a16:creationId xmlns:a16="http://schemas.microsoft.com/office/drawing/2014/main" id="{6FF4966D-4B5E-483A-8035-ACABF132D473}"/>
                </a:ext>
              </a:extLst>
            </p:cNvPr>
            <p:cNvCxnSpPr>
              <a:cxnSpLocks/>
            </p:cNvCxnSpPr>
            <p:nvPr/>
          </p:nvCxnSpPr>
          <p:spPr>
            <a:xfrm>
              <a:off x="9441180" y="5070793"/>
              <a:ext cx="2545080" cy="0"/>
            </a:xfrm>
            <a:prstGeom prst="straightConnector1">
              <a:avLst/>
            </a:prstGeom>
            <a:ln w="19050">
              <a:solidFill>
                <a:srgbClr val="002050"/>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CF4D28F-0A5D-4FCA-8498-7C025712EF41}"/>
                </a:ext>
              </a:extLst>
            </p:cNvPr>
            <p:cNvSpPr/>
            <p:nvPr/>
          </p:nvSpPr>
          <p:spPr>
            <a:xfrm>
              <a:off x="9823333" y="4911407"/>
              <a:ext cx="1780774" cy="341632"/>
            </a:xfrm>
            <a:prstGeom prst="rect">
              <a:avLst/>
            </a:prstGeom>
            <a:solidFill>
              <a:srgbClr val="F8F8F8"/>
            </a:solidFill>
          </p:spPr>
          <p:txBody>
            <a:bodyPr wrap="none">
              <a:spAutoFit/>
            </a:bodyPr>
            <a:lstStyle/>
            <a:p>
              <a:pPr lvl="0" algn="ctr" defTabSz="951028" fontAlgn="base">
                <a:lnSpc>
                  <a:spcPct val="90000"/>
                </a:lnSpc>
                <a:spcBef>
                  <a:spcPct val="0"/>
                </a:spcBef>
                <a:spcAft>
                  <a:spcPct val="0"/>
                </a:spcAft>
                <a:defRPr/>
              </a:pPr>
              <a:r>
                <a:rPr lang="en-US" kern="0" dirty="0">
                  <a:gradFill>
                    <a:gsLst>
                      <a:gs pos="0">
                        <a:srgbClr val="002050"/>
                      </a:gs>
                      <a:gs pos="100000">
                        <a:srgbClr val="002050"/>
                      </a:gs>
                    </a:gsLst>
                    <a:lin ang="16200000" scaled="1"/>
                  </a:gradFill>
                  <a:cs typeface="Segoe UI" pitchFamily="34" charset="0"/>
                </a:rPr>
                <a:t>Credential Guard</a:t>
              </a:r>
            </a:p>
          </p:txBody>
        </p:sp>
      </p:grpSp>
      <p:cxnSp>
        <p:nvCxnSpPr>
          <p:cNvPr id="44" name="Straight Connector 43">
            <a:extLst>
              <a:ext uri="{FF2B5EF4-FFF2-40B4-BE49-F238E27FC236}">
                <a16:creationId xmlns:a16="http://schemas.microsoft.com/office/drawing/2014/main" id="{C83F3F46-85D9-4211-B859-106DF4D436F6}"/>
              </a:ext>
            </a:extLst>
          </p:cNvPr>
          <p:cNvCxnSpPr>
            <a:cxnSpLocks/>
          </p:cNvCxnSpPr>
          <p:nvPr/>
        </p:nvCxnSpPr>
        <p:spPr>
          <a:xfrm flipH="1">
            <a:off x="3337714" y="2483949"/>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4ABDF14-482D-4CBC-89DD-18176351C6B5}"/>
              </a:ext>
            </a:extLst>
          </p:cNvPr>
          <p:cNvCxnSpPr>
            <a:cxnSpLocks/>
          </p:cNvCxnSpPr>
          <p:nvPr/>
        </p:nvCxnSpPr>
        <p:spPr>
          <a:xfrm flipH="1">
            <a:off x="6244331" y="2483949"/>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FE91695-B888-4C0D-A8D5-2D3A9D16E15B}"/>
              </a:ext>
            </a:extLst>
          </p:cNvPr>
          <p:cNvCxnSpPr>
            <a:cxnSpLocks/>
          </p:cNvCxnSpPr>
          <p:nvPr/>
        </p:nvCxnSpPr>
        <p:spPr>
          <a:xfrm flipH="1">
            <a:off x="9117898" y="2483949"/>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53881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nodeType="withEffect">
                                  <p:stCondLst>
                                    <p:cond delay="0"/>
                                  </p:stCondLst>
                                  <p:childTnLst>
                                    <p:animMotion origin="layout" path="M -2.94613E-6 3.89923E-6 L -2.94613E-6 0.04357 " pathEditMode="relative" rAng="0" ptsTypes="AA">
                                      <p:cBhvr>
                                        <p:cTn id="9" dur="500" spd="-100000" fill="hold"/>
                                        <p:tgtEl>
                                          <p:spTgt spid="40"/>
                                        </p:tgtEl>
                                        <p:attrNameLst>
                                          <p:attrName>ppt_x</p:attrName>
                                          <p:attrName>ppt_y</p:attrName>
                                        </p:attrNameLst>
                                      </p:cBhvr>
                                      <p:rCtr x="0" y="2179"/>
                                    </p:animMotion>
                                  </p:childTnLst>
                                </p:cTn>
                              </p:par>
                              <p:par>
                                <p:cTn id="10" presetID="10" presetClass="entr" presetSubtype="0" fill="hold" nodeType="withEffect">
                                  <p:stCondLst>
                                    <p:cond delay="15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nodeType="withEffect">
                                  <p:stCondLst>
                                    <p:cond delay="150"/>
                                  </p:stCondLst>
                                  <p:childTnLst>
                                    <p:animMotion origin="layout" path="M 1.37095E-6 2.41489E-6 L 1.37095E-6 0.04357 " pathEditMode="relative" rAng="0" ptsTypes="AA">
                                      <p:cBhvr>
                                        <p:cTn id="14" dur="500" spd="-100000" fill="hold"/>
                                        <p:tgtEl>
                                          <p:spTgt spid="41"/>
                                        </p:tgtEl>
                                        <p:attrNameLst>
                                          <p:attrName>ppt_x</p:attrName>
                                          <p:attrName>ppt_y</p:attrName>
                                        </p:attrNameLst>
                                      </p:cBhvr>
                                      <p:rCtr x="0" y="2179"/>
                                    </p:animMotion>
                                  </p:childTnLst>
                                </p:cTn>
                              </p:par>
                              <p:par>
                                <p:cTn id="15" presetID="10" presetClass="entr" presetSubtype="0" fill="hold" nodeType="withEffect">
                                  <p:stCondLst>
                                    <p:cond delay="3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nodeType="withEffect">
                                  <p:stCondLst>
                                    <p:cond delay="300"/>
                                  </p:stCondLst>
                                  <p:childTnLst>
                                    <p:animMotion origin="layout" path="M 3.72224E-6 3.96732E-6 L 3.72224E-6 0.04357 " pathEditMode="relative" rAng="0" ptsTypes="AA">
                                      <p:cBhvr>
                                        <p:cTn id="19" dur="500" spd="-100000" fill="hold"/>
                                        <p:tgtEl>
                                          <p:spTgt spid="42"/>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hidden="1">
            <a:extLst>
              <a:ext uri="{FF2B5EF4-FFF2-40B4-BE49-F238E27FC236}">
                <a16:creationId xmlns:a16="http://schemas.microsoft.com/office/drawing/2014/main" id="{E9EA2F2D-B4A0-46A2-B799-D54B442DB675}"/>
              </a:ext>
            </a:extLst>
          </p:cNvPr>
          <p:cNvGrpSpPr/>
          <p:nvPr/>
        </p:nvGrpSpPr>
        <p:grpSpPr>
          <a:xfrm>
            <a:off x="457199" y="2125664"/>
            <a:ext cx="11522076" cy="1732578"/>
            <a:chOff x="457199" y="2125664"/>
            <a:chExt cx="11522076" cy="1732578"/>
          </a:xfrm>
        </p:grpSpPr>
        <p:sp>
          <p:nvSpPr>
            <p:cNvPr id="8" name="Rectangle 7">
              <a:extLst>
                <a:ext uri="{FF2B5EF4-FFF2-40B4-BE49-F238E27FC236}">
                  <a16:creationId xmlns:a16="http://schemas.microsoft.com/office/drawing/2014/main" id="{F8550153-22AE-4A77-A251-A560CCC19896}"/>
                </a:ext>
              </a:extLst>
            </p:cNvPr>
            <p:cNvSpPr/>
            <p:nvPr/>
          </p:nvSpPr>
          <p:spPr bwMode="auto">
            <a:xfrm>
              <a:off x="457199" y="2125664"/>
              <a:ext cx="3840692"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35B8A64-5442-4269-B91F-0039F4555197}"/>
                </a:ext>
              </a:extLst>
            </p:cNvPr>
            <p:cNvSpPr/>
            <p:nvPr/>
          </p:nvSpPr>
          <p:spPr bwMode="auto">
            <a:xfrm>
              <a:off x="4297891" y="2125664"/>
              <a:ext cx="3840692"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904A97E-7B07-494B-9C92-65857AA3FD8E}"/>
                </a:ext>
              </a:extLst>
            </p:cNvPr>
            <p:cNvSpPr/>
            <p:nvPr/>
          </p:nvSpPr>
          <p:spPr bwMode="auto">
            <a:xfrm>
              <a:off x="8138583" y="2125664"/>
              <a:ext cx="3840692"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16A34EAA-A353-4B99-BD64-F023258ACD09}"/>
              </a:ext>
            </a:extLst>
          </p:cNvPr>
          <p:cNvSpPr>
            <a:spLocks noGrp="1"/>
          </p:cNvSpPr>
          <p:nvPr>
            <p:ph type="title"/>
          </p:nvPr>
        </p:nvSpPr>
        <p:spPr>
          <a:xfrm>
            <a:off x="274639" y="295274"/>
            <a:ext cx="11889564" cy="1415886"/>
          </a:xfrm>
        </p:spPr>
        <p:txBody>
          <a:bodyPr/>
          <a:lstStyle/>
          <a:p>
            <a:r>
              <a:rPr lang="en-US" dirty="0">
                <a:latin typeface="+mn-lt"/>
              </a:rPr>
              <a:t>Microsoft 365 </a:t>
            </a:r>
            <a:r>
              <a:rPr lang="en-US" dirty="0"/>
              <a:t>information protection solutions</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Comprehensive protection of sensitive data across devices, cloud services,</a:t>
            </a:r>
            <a:b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and on-premises environments</a:t>
            </a:r>
          </a:p>
        </p:txBody>
      </p:sp>
      <p:sp>
        <p:nvSpPr>
          <p:cNvPr id="4" name="TextBox 10">
            <a:extLst>
              <a:ext uri="{FF2B5EF4-FFF2-40B4-BE49-F238E27FC236}">
                <a16:creationId xmlns:a16="http://schemas.microsoft.com/office/drawing/2014/main" id="{CAAD7323-FE45-4953-A75C-0E33C367CFB7}"/>
              </a:ext>
            </a:extLst>
          </p:cNvPr>
          <p:cNvSpPr txBox="1"/>
          <p:nvPr/>
        </p:nvSpPr>
        <p:spPr>
          <a:xfrm>
            <a:off x="457199" y="2327044"/>
            <a:ext cx="3692911"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Devices</a:t>
            </a:r>
            <a:endParaRPr lang="en-US" sz="1200" spc="120" dirty="0">
              <a:gradFill>
                <a:gsLst>
                  <a:gs pos="0">
                    <a:srgbClr val="353535"/>
                  </a:gs>
                  <a:gs pos="100000">
                    <a:srgbClr val="353535"/>
                  </a:gs>
                </a:gsLst>
                <a:lin ang="5400000" scaled="0"/>
              </a:gradFill>
              <a:cs typeface="Segoe UI" pitchFamily="34" charset="0"/>
            </a:endParaRPr>
          </a:p>
        </p:txBody>
      </p:sp>
      <p:sp>
        <p:nvSpPr>
          <p:cNvPr id="5" name="TextBox 10">
            <a:extLst>
              <a:ext uri="{FF2B5EF4-FFF2-40B4-BE49-F238E27FC236}">
                <a16:creationId xmlns:a16="http://schemas.microsoft.com/office/drawing/2014/main" id="{4AE157DF-885D-4BB9-9E1C-51FCAD6E8C1A}"/>
              </a:ext>
            </a:extLst>
          </p:cNvPr>
          <p:cNvSpPr txBox="1"/>
          <p:nvPr/>
        </p:nvSpPr>
        <p:spPr>
          <a:xfrm>
            <a:off x="4151987" y="2327044"/>
            <a:ext cx="3986593"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Office 365</a:t>
            </a:r>
          </a:p>
        </p:txBody>
      </p:sp>
      <p:sp>
        <p:nvSpPr>
          <p:cNvPr id="6" name="TextBox 10">
            <a:extLst>
              <a:ext uri="{FF2B5EF4-FFF2-40B4-BE49-F238E27FC236}">
                <a16:creationId xmlns:a16="http://schemas.microsoft.com/office/drawing/2014/main" id="{99F6F25F-404B-4161-8030-F92E9C04E870}"/>
              </a:ext>
            </a:extLst>
          </p:cNvPr>
          <p:cNvSpPr txBox="1"/>
          <p:nvPr/>
        </p:nvSpPr>
        <p:spPr>
          <a:xfrm>
            <a:off x="8138577" y="2327044"/>
            <a:ext cx="3840693"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fr-FR"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Cloud services, SaaS </a:t>
            </a:r>
            <a:br>
              <a:rPr lang="fr-FR"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br>
            <a:r>
              <a:rPr lang="fr-FR"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apps and on-</a:t>
            </a:r>
            <a:r>
              <a:rPr lang="fr-FR" kern="0" spc="120" dirty="0" err="1">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premises</a:t>
            </a:r>
            <a:endParaRPr lang="fr-FR"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endParaRPr>
          </a:p>
        </p:txBody>
      </p:sp>
      <p:sp>
        <p:nvSpPr>
          <p:cNvPr id="12" name="Rectangle 11">
            <a:extLst>
              <a:ext uri="{FF2B5EF4-FFF2-40B4-BE49-F238E27FC236}">
                <a16:creationId xmlns:a16="http://schemas.microsoft.com/office/drawing/2014/main" id="{4C135137-C90A-470D-8056-2A451C60439A}"/>
              </a:ext>
            </a:extLst>
          </p:cNvPr>
          <p:cNvSpPr/>
          <p:nvPr/>
        </p:nvSpPr>
        <p:spPr>
          <a:xfrm>
            <a:off x="4304738" y="3848014"/>
            <a:ext cx="2189200" cy="590931"/>
          </a:xfrm>
          <a:prstGeom prst="rect">
            <a:avLst/>
          </a:prstGeom>
        </p:spPr>
        <p:txBody>
          <a:bodyPr wrap="square">
            <a:spAutoFit/>
          </a:bodyPr>
          <a:lstStyle/>
          <a:p>
            <a:pPr lvl="0" algn="ctr" defTabSz="932597">
              <a:lnSpc>
                <a:spcPct val="90000"/>
              </a:lnSpc>
              <a:defRPr/>
            </a:pPr>
            <a:r>
              <a:rPr lang="en-US" sz="1200" spc="120" dirty="0">
                <a:gradFill>
                  <a:gsLst>
                    <a:gs pos="97100">
                      <a:schemeClr val="bg1">
                        <a:lumMod val="50000"/>
                      </a:schemeClr>
                    </a:gs>
                    <a:gs pos="0">
                      <a:schemeClr val="bg1">
                        <a:lumMod val="50000"/>
                      </a:schemeClr>
                    </a:gs>
                  </a:gsLst>
                  <a:lin ang="5400000" scaled="0"/>
                </a:gradFill>
                <a:cs typeface="Segoe UI" pitchFamily="34" charset="0"/>
              </a:rPr>
              <a:t>Exchange Online, SharePoint Online, and OneDrive for Business</a:t>
            </a:r>
          </a:p>
        </p:txBody>
      </p:sp>
      <p:sp>
        <p:nvSpPr>
          <p:cNvPr id="25" name="Rectangle 24">
            <a:extLst>
              <a:ext uri="{FF2B5EF4-FFF2-40B4-BE49-F238E27FC236}">
                <a16:creationId xmlns:a16="http://schemas.microsoft.com/office/drawing/2014/main" id="{E2383058-39E7-441D-8FA5-3358F0DD1439}"/>
              </a:ext>
            </a:extLst>
          </p:cNvPr>
          <p:cNvSpPr/>
          <p:nvPr/>
        </p:nvSpPr>
        <p:spPr>
          <a:xfrm>
            <a:off x="6848949" y="3848014"/>
            <a:ext cx="970715" cy="424732"/>
          </a:xfrm>
          <a:prstGeom prst="rect">
            <a:avLst/>
          </a:prstGeom>
        </p:spPr>
        <p:txBody>
          <a:bodyPr wrap="none">
            <a:spAutoFit/>
          </a:bodyPr>
          <a:lstStyle/>
          <a:p>
            <a:pPr algn="ctr" defTabSz="932597">
              <a:lnSpc>
                <a:spcPct val="90000"/>
              </a:lnSpc>
              <a:defRPr/>
            </a:pPr>
            <a:r>
              <a:rPr lang="en-US" sz="1200" spc="120" dirty="0">
                <a:gradFill>
                  <a:gsLst>
                    <a:gs pos="97100">
                      <a:schemeClr val="bg1">
                        <a:lumMod val="50000"/>
                      </a:schemeClr>
                    </a:gs>
                    <a:gs pos="0">
                      <a:schemeClr val="bg1">
                        <a:lumMod val="50000"/>
                      </a:schemeClr>
                    </a:gs>
                  </a:gsLst>
                  <a:lin ang="5400000" scaled="0"/>
                </a:gradFill>
                <a:cs typeface="Segoe UI" pitchFamily="34" charset="0"/>
              </a:rPr>
              <a:t>Highly </a:t>
            </a:r>
            <a:br>
              <a:rPr lang="en-US" sz="1200" spc="120" dirty="0">
                <a:gradFill>
                  <a:gsLst>
                    <a:gs pos="97100">
                      <a:schemeClr val="bg1">
                        <a:lumMod val="50000"/>
                      </a:schemeClr>
                    </a:gs>
                    <a:gs pos="0">
                      <a:schemeClr val="bg1">
                        <a:lumMod val="50000"/>
                      </a:schemeClr>
                    </a:gs>
                  </a:gsLst>
                  <a:lin ang="5400000" scaled="0"/>
                </a:gradFill>
                <a:cs typeface="Segoe UI" pitchFamily="34" charset="0"/>
              </a:rPr>
            </a:br>
            <a:r>
              <a:rPr lang="en-US" sz="1200" spc="120" dirty="0">
                <a:gradFill>
                  <a:gsLst>
                    <a:gs pos="97100">
                      <a:schemeClr val="bg1">
                        <a:lumMod val="50000"/>
                      </a:schemeClr>
                    </a:gs>
                    <a:gs pos="0">
                      <a:schemeClr val="bg1">
                        <a:lumMod val="50000"/>
                      </a:schemeClr>
                    </a:gs>
                  </a:gsLst>
                  <a:lin ang="5400000" scaled="0"/>
                </a:gradFill>
                <a:cs typeface="Segoe UI" pitchFamily="34" charset="0"/>
              </a:rPr>
              <a:t>regulated</a:t>
            </a:r>
          </a:p>
        </p:txBody>
      </p:sp>
      <p:sp>
        <p:nvSpPr>
          <p:cNvPr id="37" name="TextBox 36">
            <a:extLst>
              <a:ext uri="{FF2B5EF4-FFF2-40B4-BE49-F238E27FC236}">
                <a16:creationId xmlns:a16="http://schemas.microsoft.com/office/drawing/2014/main" id="{F817B6E6-1635-41B8-A0D6-D97DCAF97F04}"/>
              </a:ext>
            </a:extLst>
          </p:cNvPr>
          <p:cNvSpPr txBox="1"/>
          <p:nvPr/>
        </p:nvSpPr>
        <p:spPr>
          <a:xfrm>
            <a:off x="10664007" y="3848014"/>
            <a:ext cx="1249095" cy="457200"/>
          </a:xfrm>
          <a:prstGeom prst="rect">
            <a:avLst/>
          </a:prstGeom>
          <a:noFill/>
        </p:spPr>
        <p:txBody>
          <a:bodyPr wrap="square" lIns="0" tIns="0" rIns="0" bIns="0" rtlCol="0">
            <a:noAutofit/>
          </a:bodyPr>
          <a:lstStyle/>
          <a:p>
            <a:pPr marR="0" lvl="0" indent="0" algn="ctr" defTabSz="932597" fontAlgn="auto">
              <a:lnSpc>
                <a:spcPct val="90000"/>
              </a:lnSpc>
              <a:spcBef>
                <a:spcPts val="0"/>
              </a:spcBef>
              <a:spcAft>
                <a:spcPts val="0"/>
              </a:spcAft>
              <a:buClrTx/>
              <a:buSzTx/>
              <a:buFontTx/>
              <a:buNone/>
              <a:tabLst/>
              <a:defRPr/>
            </a:pPr>
            <a:r>
              <a:rPr lang="en-US" sz="1200" spc="120" dirty="0">
                <a:gradFill>
                  <a:gsLst>
                    <a:gs pos="97100">
                      <a:schemeClr val="bg1">
                        <a:lumMod val="50000"/>
                      </a:schemeClr>
                    </a:gs>
                    <a:gs pos="0">
                      <a:schemeClr val="bg1">
                        <a:lumMod val="50000"/>
                      </a:schemeClr>
                    </a:gs>
                  </a:gsLst>
                  <a:lin ang="5400000" scaled="0"/>
                </a:gradFill>
                <a:cs typeface="Segoe UI" pitchFamily="34" charset="0"/>
              </a:rPr>
              <a:t>Datacenters, file shares</a:t>
            </a:r>
          </a:p>
        </p:txBody>
      </p:sp>
      <p:sp>
        <p:nvSpPr>
          <p:cNvPr id="38" name="TextBox 37">
            <a:extLst>
              <a:ext uri="{FF2B5EF4-FFF2-40B4-BE49-F238E27FC236}">
                <a16:creationId xmlns:a16="http://schemas.microsoft.com/office/drawing/2014/main" id="{77AACADB-6509-454C-A6E5-2ACC4CCEA412}"/>
              </a:ext>
            </a:extLst>
          </p:cNvPr>
          <p:cNvSpPr txBox="1"/>
          <p:nvPr/>
        </p:nvSpPr>
        <p:spPr>
          <a:xfrm>
            <a:off x="8202089" y="3848014"/>
            <a:ext cx="1249095" cy="457200"/>
          </a:xfrm>
          <a:prstGeom prst="rect">
            <a:avLst/>
          </a:prstGeom>
          <a:noFill/>
        </p:spPr>
        <p:txBody>
          <a:bodyPr wrap="square" lIns="0" tIns="0" rIns="0" bIns="0" rtlCol="0">
            <a:noAutofit/>
          </a:bodyPr>
          <a:lstStyle/>
          <a:p>
            <a:pPr marR="0" lvl="0" indent="0" algn="ctr" defTabSz="932597" fontAlgn="auto">
              <a:lnSpc>
                <a:spcPct val="90000"/>
              </a:lnSpc>
              <a:spcBef>
                <a:spcPts val="0"/>
              </a:spcBef>
              <a:spcAft>
                <a:spcPts val="0"/>
              </a:spcAft>
              <a:buClrTx/>
              <a:buSzTx/>
              <a:buFontTx/>
              <a:buNone/>
              <a:tabLst/>
              <a:defRPr/>
            </a:pPr>
            <a:r>
              <a:rPr lang="en-US" sz="1200" spc="120" dirty="0">
                <a:gradFill>
                  <a:gsLst>
                    <a:gs pos="97100">
                      <a:schemeClr val="bg1">
                        <a:lumMod val="50000"/>
                      </a:schemeClr>
                    </a:gs>
                    <a:gs pos="0">
                      <a:schemeClr val="bg1">
                        <a:lumMod val="50000"/>
                      </a:schemeClr>
                    </a:gs>
                  </a:gsLst>
                  <a:lin ang="5400000" scaled="0"/>
                </a:gradFill>
                <a:cs typeface="Segoe UI" pitchFamily="34" charset="0"/>
              </a:rPr>
              <a:t>Azure</a:t>
            </a:r>
          </a:p>
        </p:txBody>
      </p:sp>
      <p:sp>
        <p:nvSpPr>
          <p:cNvPr id="39" name="TextBox 38">
            <a:extLst>
              <a:ext uri="{FF2B5EF4-FFF2-40B4-BE49-F238E27FC236}">
                <a16:creationId xmlns:a16="http://schemas.microsoft.com/office/drawing/2014/main" id="{2A02F4C1-D282-4A98-8F6F-7D8375D09CC7}"/>
              </a:ext>
            </a:extLst>
          </p:cNvPr>
          <p:cNvSpPr txBox="1"/>
          <p:nvPr/>
        </p:nvSpPr>
        <p:spPr>
          <a:xfrm>
            <a:off x="9433048" y="3848014"/>
            <a:ext cx="1249095" cy="457200"/>
          </a:xfrm>
          <a:prstGeom prst="rect">
            <a:avLst/>
          </a:prstGeom>
          <a:noFill/>
        </p:spPr>
        <p:txBody>
          <a:bodyPr wrap="square" lIns="0" tIns="0" rIns="0" bIns="0" rtlCol="0">
            <a:noAutofit/>
          </a:bodyPr>
          <a:lstStyle/>
          <a:p>
            <a:pPr marR="0" lvl="0" indent="0" algn="ctr" defTabSz="932597" fontAlgn="auto">
              <a:lnSpc>
                <a:spcPct val="90000"/>
              </a:lnSpc>
              <a:spcBef>
                <a:spcPts val="0"/>
              </a:spcBef>
              <a:spcAft>
                <a:spcPts val="0"/>
              </a:spcAft>
              <a:buClrTx/>
              <a:buSzTx/>
              <a:buFontTx/>
              <a:buNone/>
              <a:tabLst/>
              <a:defRPr/>
            </a:pPr>
            <a:r>
              <a:rPr lang="en-US" sz="1200" spc="120" dirty="0">
                <a:gradFill>
                  <a:gsLst>
                    <a:gs pos="97100">
                      <a:schemeClr val="bg1">
                        <a:lumMod val="50000"/>
                      </a:schemeClr>
                    </a:gs>
                    <a:gs pos="0">
                      <a:schemeClr val="bg1">
                        <a:lumMod val="50000"/>
                      </a:schemeClr>
                    </a:gs>
                  </a:gsLst>
                  <a:lin ang="5400000" scaled="0"/>
                </a:gradFill>
                <a:cs typeface="Segoe UI" pitchFamily="34" charset="0"/>
              </a:rPr>
              <a:t>SaaS </a:t>
            </a:r>
            <a:br>
              <a:rPr lang="en-US" sz="1200" spc="120" dirty="0">
                <a:gradFill>
                  <a:gsLst>
                    <a:gs pos="97100">
                      <a:schemeClr val="bg1">
                        <a:lumMod val="50000"/>
                      </a:schemeClr>
                    </a:gs>
                    <a:gs pos="0">
                      <a:schemeClr val="bg1">
                        <a:lumMod val="50000"/>
                      </a:schemeClr>
                    </a:gs>
                  </a:gsLst>
                  <a:lin ang="5400000" scaled="0"/>
                </a:gradFill>
                <a:cs typeface="Segoe UI" pitchFamily="34" charset="0"/>
              </a:rPr>
            </a:br>
            <a:r>
              <a:rPr lang="en-US" sz="1200" spc="120" dirty="0">
                <a:gradFill>
                  <a:gsLst>
                    <a:gs pos="97100">
                      <a:schemeClr val="bg1">
                        <a:lumMod val="50000"/>
                      </a:schemeClr>
                    </a:gs>
                    <a:gs pos="0">
                      <a:schemeClr val="bg1">
                        <a:lumMod val="50000"/>
                      </a:schemeClr>
                    </a:gs>
                  </a:gsLst>
                  <a:lin ang="5400000" scaled="0"/>
                </a:gradFill>
                <a:cs typeface="Segoe UI" pitchFamily="34" charset="0"/>
              </a:rPr>
              <a:t>and ISVs</a:t>
            </a:r>
          </a:p>
        </p:txBody>
      </p:sp>
      <p:sp>
        <p:nvSpPr>
          <p:cNvPr id="28" name="Rectangle 27">
            <a:extLst>
              <a:ext uri="{FF2B5EF4-FFF2-40B4-BE49-F238E27FC236}">
                <a16:creationId xmlns:a16="http://schemas.microsoft.com/office/drawing/2014/main" id="{759D439A-6B42-4FB7-A7AC-E3E6D08A1CA3}"/>
              </a:ext>
            </a:extLst>
          </p:cNvPr>
          <p:cNvSpPr/>
          <p:nvPr/>
        </p:nvSpPr>
        <p:spPr>
          <a:xfrm>
            <a:off x="1418953" y="3848014"/>
            <a:ext cx="1813317" cy="258532"/>
          </a:xfrm>
          <a:prstGeom prst="rect">
            <a:avLst/>
          </a:prstGeom>
        </p:spPr>
        <p:txBody>
          <a:bodyPr wrap="none">
            <a:spAutoFit/>
          </a:bodyPr>
          <a:lstStyle/>
          <a:p>
            <a:pPr algn="ctr" defTabSz="932597">
              <a:lnSpc>
                <a:spcPct val="90000"/>
              </a:lnSpc>
              <a:defRPr/>
            </a:pPr>
            <a:r>
              <a:rPr lang="en-US" sz="1200" spc="120" dirty="0">
                <a:gradFill>
                  <a:gsLst>
                    <a:gs pos="97100">
                      <a:schemeClr val="bg1">
                        <a:lumMod val="50000"/>
                      </a:schemeClr>
                    </a:gs>
                    <a:gs pos="0">
                      <a:schemeClr val="bg1">
                        <a:lumMod val="50000"/>
                      </a:schemeClr>
                    </a:gs>
                  </a:gsLst>
                  <a:lin ang="5400000" scaled="0"/>
                </a:gradFill>
                <a:cs typeface="Segoe UI" pitchFamily="34" charset="0"/>
              </a:rPr>
              <a:t>PCs, tablets, mobile</a:t>
            </a:r>
          </a:p>
        </p:txBody>
      </p:sp>
      <p:grpSp>
        <p:nvGrpSpPr>
          <p:cNvPr id="43" name="Group 42">
            <a:extLst>
              <a:ext uri="{FF2B5EF4-FFF2-40B4-BE49-F238E27FC236}">
                <a16:creationId xmlns:a16="http://schemas.microsoft.com/office/drawing/2014/main" id="{077E1F2C-43A2-4D6A-9726-6B0129705741}"/>
              </a:ext>
            </a:extLst>
          </p:cNvPr>
          <p:cNvGrpSpPr/>
          <p:nvPr/>
        </p:nvGrpSpPr>
        <p:grpSpPr>
          <a:xfrm>
            <a:off x="1781329" y="3058867"/>
            <a:ext cx="1137362" cy="684956"/>
            <a:chOff x="9574313" y="2874560"/>
            <a:chExt cx="700769" cy="422025"/>
          </a:xfrm>
        </p:grpSpPr>
        <p:sp>
          <p:nvSpPr>
            <p:cNvPr id="44" name="monitor" title="Icon of a monitor">
              <a:extLst>
                <a:ext uri="{FF2B5EF4-FFF2-40B4-BE49-F238E27FC236}">
                  <a16:creationId xmlns:a16="http://schemas.microsoft.com/office/drawing/2014/main" id="{25F1CD50-3FD7-4ED5-8568-39794FAED193}"/>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5" name="Rectangle 44">
              <a:extLst>
                <a:ext uri="{FF2B5EF4-FFF2-40B4-BE49-F238E27FC236}">
                  <a16:creationId xmlns:a16="http://schemas.microsoft.com/office/drawing/2014/main" id="{7A64D7B6-12CB-47D6-919E-5DD7AD118D55}"/>
                </a:ext>
              </a:extLst>
            </p:cNvPr>
            <p:cNvSpPr/>
            <p:nvPr/>
          </p:nvSpPr>
          <p:spPr bwMode="auto">
            <a:xfrm>
              <a:off x="9902389" y="2968551"/>
              <a:ext cx="372693" cy="32803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UniversalApp_E8CC" title="Icon of a cellphone in front of a tablet">
              <a:extLst>
                <a:ext uri="{FF2B5EF4-FFF2-40B4-BE49-F238E27FC236}">
                  <a16:creationId xmlns:a16="http://schemas.microsoft.com/office/drawing/2014/main" id="{5196E47F-E96D-46FB-B077-1F9A7C99C95C}"/>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33" name="Group 32">
            <a:extLst>
              <a:ext uri="{FF2B5EF4-FFF2-40B4-BE49-F238E27FC236}">
                <a16:creationId xmlns:a16="http://schemas.microsoft.com/office/drawing/2014/main" id="{F4C88E65-6F60-41D4-B70E-E52C1BDBEFD6}"/>
              </a:ext>
            </a:extLst>
          </p:cNvPr>
          <p:cNvGrpSpPr/>
          <p:nvPr/>
        </p:nvGrpSpPr>
        <p:grpSpPr>
          <a:xfrm>
            <a:off x="4159315" y="2376676"/>
            <a:ext cx="3984714" cy="2092597"/>
            <a:chOff x="4151992" y="2842958"/>
            <a:chExt cx="3984714" cy="1332436"/>
          </a:xfrm>
        </p:grpSpPr>
        <p:cxnSp>
          <p:nvCxnSpPr>
            <p:cNvPr id="48" name="Straight Connector 47">
              <a:extLst>
                <a:ext uri="{FF2B5EF4-FFF2-40B4-BE49-F238E27FC236}">
                  <a16:creationId xmlns:a16="http://schemas.microsoft.com/office/drawing/2014/main" id="{161D24DD-07B6-4B46-9A04-6FAA2DDDA503}"/>
                </a:ext>
              </a:extLst>
            </p:cNvPr>
            <p:cNvCxnSpPr>
              <a:cxnSpLocks/>
            </p:cNvCxnSpPr>
            <p:nvPr/>
          </p:nvCxnSpPr>
          <p:spPr>
            <a:xfrm flipH="1">
              <a:off x="4151992" y="2842958"/>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6888BBD-2953-4304-B0E4-7C00B6471016}"/>
                </a:ext>
              </a:extLst>
            </p:cNvPr>
            <p:cNvCxnSpPr>
              <a:cxnSpLocks/>
            </p:cNvCxnSpPr>
            <p:nvPr/>
          </p:nvCxnSpPr>
          <p:spPr>
            <a:xfrm flipH="1">
              <a:off x="8136705" y="2842958"/>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4BBB88D8-46AD-4E16-A65E-2F27D442E032}"/>
              </a:ext>
            </a:extLst>
          </p:cNvPr>
          <p:cNvGrpSpPr/>
          <p:nvPr/>
        </p:nvGrpSpPr>
        <p:grpSpPr>
          <a:xfrm>
            <a:off x="5037132" y="3032391"/>
            <a:ext cx="832192" cy="711432"/>
            <a:chOff x="5268041" y="3080033"/>
            <a:chExt cx="832192" cy="711432"/>
          </a:xfrm>
        </p:grpSpPr>
        <p:sp>
          <p:nvSpPr>
            <p:cNvPr id="114" name="MailArticleContent_EFAE" title="Icon of an open envelope with a letter coming out">
              <a:extLst>
                <a:ext uri="{FF2B5EF4-FFF2-40B4-BE49-F238E27FC236}">
                  <a16:creationId xmlns:a16="http://schemas.microsoft.com/office/drawing/2014/main" id="{C0187763-9C89-4BC0-9BD4-BF837A1A1CAF}"/>
                </a:ext>
              </a:extLst>
            </p:cNvPr>
            <p:cNvSpPr>
              <a:spLocks noChangeAspect="1" noEditPoints="1"/>
            </p:cNvSpPr>
            <p:nvPr/>
          </p:nvSpPr>
          <p:spPr bwMode="auto">
            <a:xfrm>
              <a:off x="5268041" y="3080033"/>
              <a:ext cx="670375" cy="670700"/>
            </a:xfrm>
            <a:custGeom>
              <a:avLst/>
              <a:gdLst>
                <a:gd name="T0" fmla="*/ 3435 w 4129"/>
                <a:gd name="T1" fmla="*/ 1236 h 4131"/>
                <a:gd name="T2" fmla="*/ 4129 w 4129"/>
                <a:gd name="T3" fmla="*/ 1584 h 4131"/>
                <a:gd name="T4" fmla="*/ 4129 w 4129"/>
                <a:gd name="T5" fmla="*/ 4131 h 4131"/>
                <a:gd name="T6" fmla="*/ 0 w 4129"/>
                <a:gd name="T7" fmla="*/ 4131 h 4131"/>
                <a:gd name="T8" fmla="*/ 0 w 4129"/>
                <a:gd name="T9" fmla="*/ 1584 h 4131"/>
                <a:gd name="T10" fmla="*/ 762 w 4129"/>
                <a:gd name="T11" fmla="*/ 1202 h 4131"/>
                <a:gd name="T12" fmla="*/ 62 w 4129"/>
                <a:gd name="T13" fmla="*/ 1715 h 4131"/>
                <a:gd name="T14" fmla="*/ 826 w 4129"/>
                <a:gd name="T15" fmla="*/ 2479 h 4131"/>
                <a:gd name="T16" fmla="*/ 3304 w 4129"/>
                <a:gd name="T17" fmla="*/ 2479 h 4131"/>
                <a:gd name="T18" fmla="*/ 4057 w 4129"/>
                <a:gd name="T19" fmla="*/ 1725 h 4131"/>
                <a:gd name="T20" fmla="*/ 826 w 4129"/>
                <a:gd name="T21" fmla="*/ 2479 h 4131"/>
                <a:gd name="T22" fmla="*/ 826 w 4129"/>
                <a:gd name="T23" fmla="*/ 0 h 4131"/>
                <a:gd name="T24" fmla="*/ 2478 w 4129"/>
                <a:gd name="T25" fmla="*/ 0 h 4131"/>
                <a:gd name="T26" fmla="*/ 3304 w 4129"/>
                <a:gd name="T27" fmla="*/ 826 h 4131"/>
                <a:gd name="T28" fmla="*/ 3304 w 4129"/>
                <a:gd name="T29" fmla="*/ 2479 h 4131"/>
                <a:gd name="T30" fmla="*/ 2478 w 4129"/>
                <a:gd name="T31" fmla="*/ 69 h 4131"/>
                <a:gd name="T32" fmla="*/ 2478 w 4129"/>
                <a:gd name="T33" fmla="*/ 826 h 4131"/>
                <a:gd name="T34" fmla="*/ 3235 w 4129"/>
                <a:gd name="T35" fmla="*/ 826 h 4131"/>
                <a:gd name="T36" fmla="*/ 1239 w 4129"/>
                <a:gd name="T37" fmla="*/ 1377 h 4131"/>
                <a:gd name="T38" fmla="*/ 2891 w 4129"/>
                <a:gd name="T39" fmla="*/ 1377 h 4131"/>
                <a:gd name="T40" fmla="*/ 1239 w 4129"/>
                <a:gd name="T41" fmla="*/ 826 h 4131"/>
                <a:gd name="T42" fmla="*/ 2065 w 4129"/>
                <a:gd name="T43" fmla="*/ 826 h 4131"/>
                <a:gd name="T44" fmla="*/ 1239 w 4129"/>
                <a:gd name="T45" fmla="*/ 1928 h 4131"/>
                <a:gd name="T46" fmla="*/ 2891 w 4129"/>
                <a:gd name="T47" fmla="*/ 1928 h 4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9" h="4131">
                  <a:moveTo>
                    <a:pt x="3435" y="1236"/>
                  </a:moveTo>
                  <a:lnTo>
                    <a:pt x="4129" y="1584"/>
                  </a:lnTo>
                  <a:lnTo>
                    <a:pt x="4129" y="4131"/>
                  </a:lnTo>
                  <a:lnTo>
                    <a:pt x="0" y="4131"/>
                  </a:lnTo>
                  <a:lnTo>
                    <a:pt x="0" y="1584"/>
                  </a:lnTo>
                  <a:lnTo>
                    <a:pt x="762" y="1202"/>
                  </a:lnTo>
                  <a:moveTo>
                    <a:pt x="62" y="1715"/>
                  </a:moveTo>
                  <a:lnTo>
                    <a:pt x="826" y="2479"/>
                  </a:lnTo>
                  <a:lnTo>
                    <a:pt x="3304" y="2479"/>
                  </a:lnTo>
                  <a:lnTo>
                    <a:pt x="4057" y="1725"/>
                  </a:lnTo>
                  <a:moveTo>
                    <a:pt x="826" y="2479"/>
                  </a:moveTo>
                  <a:lnTo>
                    <a:pt x="826" y="0"/>
                  </a:lnTo>
                  <a:lnTo>
                    <a:pt x="2478" y="0"/>
                  </a:lnTo>
                  <a:lnTo>
                    <a:pt x="3304" y="826"/>
                  </a:lnTo>
                  <a:lnTo>
                    <a:pt x="3304" y="2479"/>
                  </a:lnTo>
                  <a:moveTo>
                    <a:pt x="2478" y="69"/>
                  </a:moveTo>
                  <a:lnTo>
                    <a:pt x="2478" y="826"/>
                  </a:lnTo>
                  <a:lnTo>
                    <a:pt x="3235" y="826"/>
                  </a:lnTo>
                  <a:moveTo>
                    <a:pt x="1239" y="1377"/>
                  </a:moveTo>
                  <a:lnTo>
                    <a:pt x="2891" y="1377"/>
                  </a:lnTo>
                  <a:moveTo>
                    <a:pt x="1239" y="826"/>
                  </a:moveTo>
                  <a:lnTo>
                    <a:pt x="2065" y="826"/>
                  </a:lnTo>
                  <a:moveTo>
                    <a:pt x="1239" y="1928"/>
                  </a:moveTo>
                  <a:lnTo>
                    <a:pt x="2891" y="1928"/>
                  </a:ln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D9D61A1C-0DD3-456A-9AC3-56A509E6F882}"/>
                </a:ext>
              </a:extLst>
            </p:cNvPr>
            <p:cNvSpPr/>
            <p:nvPr/>
          </p:nvSpPr>
          <p:spPr bwMode="auto">
            <a:xfrm>
              <a:off x="5791200" y="3458633"/>
              <a:ext cx="309033" cy="332832"/>
            </a:xfrm>
            <a:custGeom>
              <a:avLst/>
              <a:gdLst>
                <a:gd name="connsiteX0" fmla="*/ 0 w 309033"/>
                <a:gd name="connsiteY0" fmla="*/ 0 h 332832"/>
                <a:gd name="connsiteX1" fmla="*/ 309033 w 309033"/>
                <a:gd name="connsiteY1" fmla="*/ 0 h 332832"/>
                <a:gd name="connsiteX2" fmla="*/ 309033 w 309033"/>
                <a:gd name="connsiteY2" fmla="*/ 332832 h 332832"/>
                <a:gd name="connsiteX3" fmla="*/ 0 w 309033"/>
                <a:gd name="connsiteY3" fmla="*/ 332832 h 332832"/>
                <a:gd name="connsiteX4" fmla="*/ 0 w 309033"/>
                <a:gd name="connsiteY4" fmla="*/ 0 h 332832"/>
                <a:gd name="connsiteX0" fmla="*/ 71967 w 309033"/>
                <a:gd name="connsiteY0" fmla="*/ 0 h 332832"/>
                <a:gd name="connsiteX1" fmla="*/ 309033 w 309033"/>
                <a:gd name="connsiteY1" fmla="*/ 0 h 332832"/>
                <a:gd name="connsiteX2" fmla="*/ 309033 w 309033"/>
                <a:gd name="connsiteY2" fmla="*/ 332832 h 332832"/>
                <a:gd name="connsiteX3" fmla="*/ 0 w 309033"/>
                <a:gd name="connsiteY3" fmla="*/ 332832 h 332832"/>
                <a:gd name="connsiteX4" fmla="*/ 71967 w 309033"/>
                <a:gd name="connsiteY4" fmla="*/ 0 h 332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33" h="332832">
                  <a:moveTo>
                    <a:pt x="71967" y="0"/>
                  </a:moveTo>
                  <a:lnTo>
                    <a:pt x="309033" y="0"/>
                  </a:lnTo>
                  <a:lnTo>
                    <a:pt x="309033" y="332832"/>
                  </a:lnTo>
                  <a:lnTo>
                    <a:pt x="0" y="332832"/>
                  </a:lnTo>
                  <a:lnTo>
                    <a:pt x="71967"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Lock" title="Icon of a padlock">
              <a:extLst>
                <a:ext uri="{FF2B5EF4-FFF2-40B4-BE49-F238E27FC236}">
                  <a16:creationId xmlns:a16="http://schemas.microsoft.com/office/drawing/2014/main" id="{0847257B-3249-44E7-9E2A-DE32DEE28692}"/>
                </a:ext>
              </a:extLst>
            </p:cNvPr>
            <p:cNvSpPr>
              <a:spLocks noChangeAspect="1" noEditPoints="1"/>
            </p:cNvSpPr>
            <p:nvPr/>
          </p:nvSpPr>
          <p:spPr bwMode="auto">
            <a:xfrm>
              <a:off x="5837905" y="3495121"/>
              <a:ext cx="181896" cy="25422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123">
            <a:extLst>
              <a:ext uri="{FF2B5EF4-FFF2-40B4-BE49-F238E27FC236}">
                <a16:creationId xmlns:a16="http://schemas.microsoft.com/office/drawing/2014/main" id="{FEDD0CB8-5799-48C2-81D4-CDCA10D5283E}"/>
              </a:ext>
            </a:extLst>
          </p:cNvPr>
          <p:cNvGrpSpPr/>
          <p:nvPr/>
        </p:nvGrpSpPr>
        <p:grpSpPr>
          <a:xfrm>
            <a:off x="6881776" y="3001651"/>
            <a:ext cx="789354" cy="742172"/>
            <a:chOff x="6947877" y="3049293"/>
            <a:chExt cx="789354" cy="742172"/>
          </a:xfrm>
        </p:grpSpPr>
        <p:sp>
          <p:nvSpPr>
            <p:cNvPr id="119" name="CRMArticles_EFF5" title="Icon of two documents stacked together with writing on them">
              <a:extLst>
                <a:ext uri="{FF2B5EF4-FFF2-40B4-BE49-F238E27FC236}">
                  <a16:creationId xmlns:a16="http://schemas.microsoft.com/office/drawing/2014/main" id="{B2CC5918-1CC5-4559-8DDB-294C0582CA01}"/>
                </a:ext>
              </a:extLst>
            </p:cNvPr>
            <p:cNvSpPr>
              <a:spLocks noChangeAspect="1" noEditPoints="1"/>
            </p:cNvSpPr>
            <p:nvPr/>
          </p:nvSpPr>
          <p:spPr bwMode="auto">
            <a:xfrm>
              <a:off x="6947877" y="3049293"/>
              <a:ext cx="606995" cy="70068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21">
              <a:extLst>
                <a:ext uri="{FF2B5EF4-FFF2-40B4-BE49-F238E27FC236}">
                  <a16:creationId xmlns:a16="http://schemas.microsoft.com/office/drawing/2014/main" id="{94055C82-DBFF-41B9-9912-E05D5C4B5B7D}"/>
                </a:ext>
              </a:extLst>
            </p:cNvPr>
            <p:cNvSpPr/>
            <p:nvPr/>
          </p:nvSpPr>
          <p:spPr bwMode="auto">
            <a:xfrm>
              <a:off x="7401169" y="3657600"/>
              <a:ext cx="336062" cy="13386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1E37B83A-2E99-48DF-ACA4-974DCE265FA3}"/>
                </a:ext>
              </a:extLst>
            </p:cNvPr>
            <p:cNvSpPr/>
            <p:nvPr/>
          </p:nvSpPr>
          <p:spPr bwMode="auto">
            <a:xfrm>
              <a:off x="7506676" y="3454400"/>
              <a:ext cx="195386" cy="22664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Lock" title="Icon of a padlock">
              <a:extLst>
                <a:ext uri="{FF2B5EF4-FFF2-40B4-BE49-F238E27FC236}">
                  <a16:creationId xmlns:a16="http://schemas.microsoft.com/office/drawing/2014/main" id="{9DADFB8F-C1DD-4209-B1C3-5E3F7C55B4F6}"/>
                </a:ext>
              </a:extLst>
            </p:cNvPr>
            <p:cNvSpPr>
              <a:spLocks noChangeAspect="1" noEditPoints="1"/>
            </p:cNvSpPr>
            <p:nvPr/>
          </p:nvSpPr>
          <p:spPr bwMode="auto">
            <a:xfrm>
              <a:off x="7438016" y="3491763"/>
              <a:ext cx="181896" cy="25422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8" name="Group 127">
            <a:extLst>
              <a:ext uri="{FF2B5EF4-FFF2-40B4-BE49-F238E27FC236}">
                <a16:creationId xmlns:a16="http://schemas.microsoft.com/office/drawing/2014/main" id="{45B42BE3-48DB-4FFD-A00E-9303EABA876C}"/>
              </a:ext>
            </a:extLst>
          </p:cNvPr>
          <p:cNvGrpSpPr/>
          <p:nvPr/>
        </p:nvGrpSpPr>
        <p:grpSpPr>
          <a:xfrm>
            <a:off x="9727442" y="3057057"/>
            <a:ext cx="652933" cy="637096"/>
            <a:chOff x="8519297" y="3140603"/>
            <a:chExt cx="652933" cy="637096"/>
          </a:xfrm>
        </p:grpSpPr>
        <p:sp>
          <p:nvSpPr>
            <p:cNvPr id="125" name="Page2_E7C3" title="Icon of a document">
              <a:extLst>
                <a:ext uri="{FF2B5EF4-FFF2-40B4-BE49-F238E27FC236}">
                  <a16:creationId xmlns:a16="http://schemas.microsoft.com/office/drawing/2014/main" id="{BB3EBC67-EE5B-4B7F-89FE-88D9C95505AB}"/>
                </a:ext>
              </a:extLst>
            </p:cNvPr>
            <p:cNvSpPr>
              <a:spLocks noChangeAspect="1" noEditPoints="1"/>
            </p:cNvSpPr>
            <p:nvPr/>
          </p:nvSpPr>
          <p:spPr bwMode="auto">
            <a:xfrm>
              <a:off x="8519297" y="3140603"/>
              <a:ext cx="496782" cy="620753"/>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Rectangle 126">
              <a:extLst>
                <a:ext uri="{FF2B5EF4-FFF2-40B4-BE49-F238E27FC236}">
                  <a16:creationId xmlns:a16="http://schemas.microsoft.com/office/drawing/2014/main" id="{84E4A0B0-231F-4E27-8EE5-6241AB714C0D}"/>
                </a:ext>
              </a:extLst>
            </p:cNvPr>
            <p:cNvSpPr/>
            <p:nvPr/>
          </p:nvSpPr>
          <p:spPr bwMode="auto">
            <a:xfrm>
              <a:off x="8722333" y="3463349"/>
              <a:ext cx="332862" cy="31435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cloud" title="Icon of a cloud">
              <a:extLst>
                <a:ext uri="{FF2B5EF4-FFF2-40B4-BE49-F238E27FC236}">
                  <a16:creationId xmlns:a16="http://schemas.microsoft.com/office/drawing/2014/main" id="{323258AD-783E-4E27-8D84-8A9B676C6AC6}"/>
                </a:ext>
              </a:extLst>
            </p:cNvPr>
            <p:cNvSpPr>
              <a:spLocks noChangeAspect="1"/>
            </p:cNvSpPr>
            <p:nvPr/>
          </p:nvSpPr>
          <p:spPr bwMode="auto">
            <a:xfrm>
              <a:off x="8715030" y="3469758"/>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129" name="Group 128">
            <a:extLst>
              <a:ext uri="{FF2B5EF4-FFF2-40B4-BE49-F238E27FC236}">
                <a16:creationId xmlns:a16="http://schemas.microsoft.com/office/drawing/2014/main" id="{E7E794D5-9DC7-4D64-8122-8DFAF1056B57}"/>
              </a:ext>
            </a:extLst>
          </p:cNvPr>
          <p:cNvGrpSpPr/>
          <p:nvPr/>
        </p:nvGrpSpPr>
        <p:grpSpPr>
          <a:xfrm>
            <a:off x="8534301" y="3057057"/>
            <a:ext cx="652933" cy="637096"/>
            <a:chOff x="8519297" y="3140603"/>
            <a:chExt cx="652933" cy="637096"/>
          </a:xfrm>
        </p:grpSpPr>
        <p:sp>
          <p:nvSpPr>
            <p:cNvPr id="130" name="Page2_E7C3" title="Icon of a document">
              <a:extLst>
                <a:ext uri="{FF2B5EF4-FFF2-40B4-BE49-F238E27FC236}">
                  <a16:creationId xmlns:a16="http://schemas.microsoft.com/office/drawing/2014/main" id="{EF550A3B-01B1-4082-AD97-448C0EA283AF}"/>
                </a:ext>
              </a:extLst>
            </p:cNvPr>
            <p:cNvSpPr>
              <a:spLocks noChangeAspect="1" noEditPoints="1"/>
            </p:cNvSpPr>
            <p:nvPr/>
          </p:nvSpPr>
          <p:spPr bwMode="auto">
            <a:xfrm>
              <a:off x="8519297" y="3140603"/>
              <a:ext cx="496782" cy="620753"/>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Rectangle 130">
              <a:extLst>
                <a:ext uri="{FF2B5EF4-FFF2-40B4-BE49-F238E27FC236}">
                  <a16:creationId xmlns:a16="http://schemas.microsoft.com/office/drawing/2014/main" id="{36FE83D4-7654-4F28-8F2B-C04F0D9B7250}"/>
                </a:ext>
              </a:extLst>
            </p:cNvPr>
            <p:cNvSpPr/>
            <p:nvPr/>
          </p:nvSpPr>
          <p:spPr bwMode="auto">
            <a:xfrm>
              <a:off x="8722333" y="3463349"/>
              <a:ext cx="332862" cy="31435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cloud" title="Icon of a cloud">
              <a:extLst>
                <a:ext uri="{FF2B5EF4-FFF2-40B4-BE49-F238E27FC236}">
                  <a16:creationId xmlns:a16="http://schemas.microsoft.com/office/drawing/2014/main" id="{CA1D30D9-A8B0-413E-989A-1C5639C94297}"/>
                </a:ext>
              </a:extLst>
            </p:cNvPr>
            <p:cNvSpPr>
              <a:spLocks noChangeAspect="1"/>
            </p:cNvSpPr>
            <p:nvPr/>
          </p:nvSpPr>
          <p:spPr bwMode="auto">
            <a:xfrm>
              <a:off x="8715030" y="3469758"/>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154" name="Group 153">
            <a:extLst>
              <a:ext uri="{FF2B5EF4-FFF2-40B4-BE49-F238E27FC236}">
                <a16:creationId xmlns:a16="http://schemas.microsoft.com/office/drawing/2014/main" id="{06597763-73C0-4AEF-B47E-9F6A6299C477}"/>
              </a:ext>
            </a:extLst>
          </p:cNvPr>
          <p:cNvGrpSpPr/>
          <p:nvPr/>
        </p:nvGrpSpPr>
        <p:grpSpPr>
          <a:xfrm>
            <a:off x="11012182" y="3057057"/>
            <a:ext cx="694685" cy="637095"/>
            <a:chOff x="11012182" y="3225885"/>
            <a:chExt cx="694685" cy="637095"/>
          </a:xfrm>
        </p:grpSpPr>
        <p:sp>
          <p:nvSpPr>
            <p:cNvPr id="134" name="Page2_E7C3" title="Icon of a document">
              <a:extLst>
                <a:ext uri="{FF2B5EF4-FFF2-40B4-BE49-F238E27FC236}">
                  <a16:creationId xmlns:a16="http://schemas.microsoft.com/office/drawing/2014/main" id="{76691BEE-A966-44BD-A5F8-832EF67AC44B}"/>
                </a:ext>
              </a:extLst>
            </p:cNvPr>
            <p:cNvSpPr>
              <a:spLocks noChangeAspect="1" noEditPoints="1"/>
            </p:cNvSpPr>
            <p:nvPr/>
          </p:nvSpPr>
          <p:spPr bwMode="auto">
            <a:xfrm>
              <a:off x="11012182" y="3225885"/>
              <a:ext cx="496782" cy="620753"/>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5" name="Rectangle 134">
              <a:extLst>
                <a:ext uri="{FF2B5EF4-FFF2-40B4-BE49-F238E27FC236}">
                  <a16:creationId xmlns:a16="http://schemas.microsoft.com/office/drawing/2014/main" id="{E13E78AC-10BE-4BB2-8ABD-DB5B969C97DB}"/>
                </a:ext>
              </a:extLst>
            </p:cNvPr>
            <p:cNvSpPr/>
            <p:nvPr/>
          </p:nvSpPr>
          <p:spPr bwMode="auto">
            <a:xfrm>
              <a:off x="11215218" y="3574255"/>
              <a:ext cx="332862" cy="28872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a:extLst>
                <a:ext uri="{FF2B5EF4-FFF2-40B4-BE49-F238E27FC236}">
                  <a16:creationId xmlns:a16="http://schemas.microsoft.com/office/drawing/2014/main" id="{3936A531-DFD0-4F55-8404-9B4EE7D165DC}"/>
                </a:ext>
              </a:extLst>
            </p:cNvPr>
            <p:cNvGrpSpPr/>
            <p:nvPr/>
          </p:nvGrpSpPr>
          <p:grpSpPr>
            <a:xfrm>
              <a:off x="11238499" y="3603127"/>
              <a:ext cx="465987" cy="118446"/>
              <a:chOff x="11298030" y="3600746"/>
              <a:chExt cx="465987" cy="118446"/>
            </a:xfrm>
          </p:grpSpPr>
          <p:sp>
            <p:nvSpPr>
              <p:cNvPr id="137" name="Rectangle: Rounded Corners 136">
                <a:extLst>
                  <a:ext uri="{FF2B5EF4-FFF2-40B4-BE49-F238E27FC236}">
                    <a16:creationId xmlns:a16="http://schemas.microsoft.com/office/drawing/2014/main" id="{ED9F06BD-7D9C-41EA-863D-A8448259421C}"/>
                  </a:ext>
                </a:extLst>
              </p:cNvPr>
              <p:cNvSpPr/>
              <p:nvPr/>
            </p:nvSpPr>
            <p:spPr bwMode="auto">
              <a:xfrm>
                <a:off x="11298030" y="3600746"/>
                <a:ext cx="465987" cy="118446"/>
              </a:xfrm>
              <a:prstGeom prst="round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grpSp>
            <p:nvGrpSpPr>
              <p:cNvPr id="146" name="Group 145">
                <a:extLst>
                  <a:ext uri="{FF2B5EF4-FFF2-40B4-BE49-F238E27FC236}">
                    <a16:creationId xmlns:a16="http://schemas.microsoft.com/office/drawing/2014/main" id="{6EAC4F51-38DB-4A8B-8872-17120D309D1E}"/>
                  </a:ext>
                </a:extLst>
              </p:cNvPr>
              <p:cNvGrpSpPr/>
              <p:nvPr/>
            </p:nvGrpSpPr>
            <p:grpSpPr>
              <a:xfrm>
                <a:off x="11349306" y="3661873"/>
                <a:ext cx="364067" cy="0"/>
                <a:chOff x="11349306" y="3661873"/>
                <a:chExt cx="364067" cy="0"/>
              </a:xfrm>
            </p:grpSpPr>
            <p:cxnSp>
              <p:nvCxnSpPr>
                <p:cNvPr id="139" name="Straight Connector 138">
                  <a:extLst>
                    <a:ext uri="{FF2B5EF4-FFF2-40B4-BE49-F238E27FC236}">
                      <a16:creationId xmlns:a16="http://schemas.microsoft.com/office/drawing/2014/main" id="{FBF7E72D-C9D5-4B61-8791-25CF9234DFC7}"/>
                    </a:ext>
                  </a:extLst>
                </p:cNvPr>
                <p:cNvCxnSpPr>
                  <a:cxnSpLocks/>
                </p:cNvCxnSpPr>
                <p:nvPr/>
              </p:nvCxnSpPr>
              <p:spPr>
                <a:xfrm>
                  <a:off x="11349306" y="3661873"/>
                  <a:ext cx="259288"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075E44BA-A6BD-4B07-A227-78F085234C84}"/>
                    </a:ext>
                  </a:extLst>
                </p:cNvPr>
                <p:cNvCxnSpPr>
                  <a:cxnSpLocks/>
                </p:cNvCxnSpPr>
                <p:nvPr/>
              </p:nvCxnSpPr>
              <p:spPr>
                <a:xfrm>
                  <a:off x="11672205" y="3661873"/>
                  <a:ext cx="7828"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34A1CAFC-F186-4C6B-A3A6-2866A957EAF6}"/>
                    </a:ext>
                  </a:extLst>
                </p:cNvPr>
                <p:cNvCxnSpPr>
                  <a:cxnSpLocks/>
                </p:cNvCxnSpPr>
                <p:nvPr/>
              </p:nvCxnSpPr>
              <p:spPr>
                <a:xfrm>
                  <a:off x="11705545" y="3661873"/>
                  <a:ext cx="7828"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48" name="Group 147">
              <a:extLst>
                <a:ext uri="{FF2B5EF4-FFF2-40B4-BE49-F238E27FC236}">
                  <a16:creationId xmlns:a16="http://schemas.microsoft.com/office/drawing/2014/main" id="{B8CD5A4B-72E4-49DB-A253-5468F7EB8490}"/>
                </a:ext>
              </a:extLst>
            </p:cNvPr>
            <p:cNvGrpSpPr/>
            <p:nvPr/>
          </p:nvGrpSpPr>
          <p:grpSpPr>
            <a:xfrm>
              <a:off x="11240880" y="3722189"/>
              <a:ext cx="465987" cy="118446"/>
              <a:chOff x="11298030" y="3600746"/>
              <a:chExt cx="465987" cy="118446"/>
            </a:xfrm>
          </p:grpSpPr>
          <p:sp>
            <p:nvSpPr>
              <p:cNvPr id="149" name="Rectangle: Rounded Corners 148">
                <a:extLst>
                  <a:ext uri="{FF2B5EF4-FFF2-40B4-BE49-F238E27FC236}">
                    <a16:creationId xmlns:a16="http://schemas.microsoft.com/office/drawing/2014/main" id="{9B5CA331-7F17-4070-8D46-0B86C19384EC}"/>
                  </a:ext>
                </a:extLst>
              </p:cNvPr>
              <p:cNvSpPr/>
              <p:nvPr/>
            </p:nvSpPr>
            <p:spPr bwMode="auto">
              <a:xfrm>
                <a:off x="11298030" y="3600746"/>
                <a:ext cx="465987" cy="118446"/>
              </a:xfrm>
              <a:prstGeom prst="round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grpSp>
            <p:nvGrpSpPr>
              <p:cNvPr id="150" name="Group 149">
                <a:extLst>
                  <a:ext uri="{FF2B5EF4-FFF2-40B4-BE49-F238E27FC236}">
                    <a16:creationId xmlns:a16="http://schemas.microsoft.com/office/drawing/2014/main" id="{A721EC02-4118-46BE-8EE7-40E45DD9FA48}"/>
                  </a:ext>
                </a:extLst>
              </p:cNvPr>
              <p:cNvGrpSpPr/>
              <p:nvPr/>
            </p:nvGrpSpPr>
            <p:grpSpPr>
              <a:xfrm>
                <a:off x="11349306" y="3661873"/>
                <a:ext cx="364067" cy="0"/>
                <a:chOff x="11349306" y="3661873"/>
                <a:chExt cx="364067" cy="0"/>
              </a:xfrm>
            </p:grpSpPr>
            <p:cxnSp>
              <p:nvCxnSpPr>
                <p:cNvPr id="151" name="Straight Connector 150">
                  <a:extLst>
                    <a:ext uri="{FF2B5EF4-FFF2-40B4-BE49-F238E27FC236}">
                      <a16:creationId xmlns:a16="http://schemas.microsoft.com/office/drawing/2014/main" id="{69B200B7-07C2-4A3F-8CB8-7087D89E7B04}"/>
                    </a:ext>
                  </a:extLst>
                </p:cNvPr>
                <p:cNvCxnSpPr>
                  <a:cxnSpLocks/>
                </p:cNvCxnSpPr>
                <p:nvPr/>
              </p:nvCxnSpPr>
              <p:spPr>
                <a:xfrm>
                  <a:off x="11349306" y="3661873"/>
                  <a:ext cx="259288"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41477FD8-3841-41D4-B222-8EB672BD5A24}"/>
                    </a:ext>
                  </a:extLst>
                </p:cNvPr>
                <p:cNvCxnSpPr>
                  <a:cxnSpLocks/>
                </p:cNvCxnSpPr>
                <p:nvPr/>
              </p:nvCxnSpPr>
              <p:spPr>
                <a:xfrm>
                  <a:off x="11672205" y="3661873"/>
                  <a:ext cx="7828"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3" name="Straight Connector 152">
                  <a:extLst>
                    <a:ext uri="{FF2B5EF4-FFF2-40B4-BE49-F238E27FC236}">
                      <a16:creationId xmlns:a16="http://schemas.microsoft.com/office/drawing/2014/main" id="{4161A4C7-B20E-4027-AEFF-286D0DD2F9FD}"/>
                    </a:ext>
                  </a:extLst>
                </p:cNvPr>
                <p:cNvCxnSpPr>
                  <a:cxnSpLocks/>
                </p:cNvCxnSpPr>
                <p:nvPr/>
              </p:nvCxnSpPr>
              <p:spPr>
                <a:xfrm>
                  <a:off x="11705545" y="3661873"/>
                  <a:ext cx="7828"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155" name="Group 154">
            <a:extLst>
              <a:ext uri="{FF2B5EF4-FFF2-40B4-BE49-F238E27FC236}">
                <a16:creationId xmlns:a16="http://schemas.microsoft.com/office/drawing/2014/main" id="{2B0E9408-F3F4-4700-B6BC-18AFC5792571}"/>
              </a:ext>
            </a:extLst>
          </p:cNvPr>
          <p:cNvGrpSpPr/>
          <p:nvPr/>
        </p:nvGrpSpPr>
        <p:grpSpPr>
          <a:xfrm>
            <a:off x="491319" y="4596070"/>
            <a:ext cx="3610345" cy="313932"/>
            <a:chOff x="9441180" y="4541837"/>
            <a:chExt cx="2548890" cy="313932"/>
          </a:xfrm>
        </p:grpSpPr>
        <p:cxnSp>
          <p:nvCxnSpPr>
            <p:cNvPr id="156" name="Straight Arrow Connector 155">
              <a:extLst>
                <a:ext uri="{FF2B5EF4-FFF2-40B4-BE49-F238E27FC236}">
                  <a16:creationId xmlns:a16="http://schemas.microsoft.com/office/drawing/2014/main" id="{8731A40D-1E77-4E9F-8589-05933FB842F9}"/>
                </a:ext>
              </a:extLst>
            </p:cNvPr>
            <p:cNvCxnSpPr>
              <a:cxnSpLocks/>
            </p:cNvCxnSpPr>
            <p:nvPr/>
          </p:nvCxnSpPr>
          <p:spPr>
            <a:xfrm>
              <a:off x="9441180" y="4701223"/>
              <a:ext cx="2548890" cy="0"/>
            </a:xfrm>
            <a:prstGeom prst="straightConnector1">
              <a:avLst/>
            </a:prstGeom>
            <a:ln w="19050">
              <a:solidFill>
                <a:srgbClr val="3EC7EE"/>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ED7BDDE0-A189-4CEB-ACB0-FB127B15E658}"/>
                </a:ext>
              </a:extLst>
            </p:cNvPr>
            <p:cNvSpPr/>
            <p:nvPr/>
          </p:nvSpPr>
          <p:spPr>
            <a:xfrm>
              <a:off x="9685347" y="4541837"/>
              <a:ext cx="2060555" cy="313932"/>
            </a:xfrm>
            <a:prstGeom prst="rect">
              <a:avLst/>
            </a:prstGeom>
            <a:solidFill>
              <a:srgbClr val="F8F8F8"/>
            </a:solidFill>
          </p:spPr>
          <p:txBody>
            <a:bodyPr wrap="square" lIns="0" rIns="0">
              <a:spAutoFit/>
            </a:bodyPr>
            <a:lstStyle/>
            <a:p>
              <a:pPr lvl="0" algn="ctr" defTabSz="951028" fontAlgn="base">
                <a:lnSpc>
                  <a:spcPct val="90000"/>
                </a:lnSpc>
                <a:spcBef>
                  <a:spcPct val="0"/>
                </a:spcBef>
                <a:spcAft>
                  <a:spcPct val="0"/>
                </a:spcAft>
                <a:defRPr/>
              </a:pPr>
              <a:r>
                <a:rPr lang="en-US" sz="1600" kern="0" dirty="0">
                  <a:gradFill>
                    <a:gsLst>
                      <a:gs pos="0">
                        <a:srgbClr val="3EC7EE"/>
                      </a:gs>
                      <a:gs pos="100000">
                        <a:srgbClr val="3EC7EE"/>
                      </a:gs>
                    </a:gsLst>
                    <a:lin ang="16200000" scaled="1"/>
                  </a:gradFill>
                  <a:cs typeface="Segoe UI" pitchFamily="34" charset="0"/>
                </a:rPr>
                <a:t>Windows Information Protection </a:t>
              </a:r>
            </a:p>
          </p:txBody>
        </p:sp>
      </p:grpSp>
      <p:grpSp>
        <p:nvGrpSpPr>
          <p:cNvPr id="158" name="Group 157">
            <a:extLst>
              <a:ext uri="{FF2B5EF4-FFF2-40B4-BE49-F238E27FC236}">
                <a16:creationId xmlns:a16="http://schemas.microsoft.com/office/drawing/2014/main" id="{42EBF77B-BF09-4802-BA16-70974256F993}"/>
              </a:ext>
            </a:extLst>
          </p:cNvPr>
          <p:cNvGrpSpPr/>
          <p:nvPr/>
        </p:nvGrpSpPr>
        <p:grpSpPr>
          <a:xfrm>
            <a:off x="4187571" y="4596070"/>
            <a:ext cx="3928202" cy="313932"/>
            <a:chOff x="9283716" y="4541837"/>
            <a:chExt cx="2773296" cy="313932"/>
          </a:xfrm>
        </p:grpSpPr>
        <p:cxnSp>
          <p:nvCxnSpPr>
            <p:cNvPr id="159" name="Straight Arrow Connector 158">
              <a:extLst>
                <a:ext uri="{FF2B5EF4-FFF2-40B4-BE49-F238E27FC236}">
                  <a16:creationId xmlns:a16="http://schemas.microsoft.com/office/drawing/2014/main" id="{6EC36201-1C0E-49B4-B3C0-D725F6DDD5F0}"/>
                </a:ext>
              </a:extLst>
            </p:cNvPr>
            <p:cNvCxnSpPr>
              <a:cxnSpLocks/>
            </p:cNvCxnSpPr>
            <p:nvPr/>
          </p:nvCxnSpPr>
          <p:spPr>
            <a:xfrm>
              <a:off x="9283716" y="4701223"/>
              <a:ext cx="2773296" cy="0"/>
            </a:xfrm>
            <a:prstGeom prst="straightConnector1">
              <a:avLst/>
            </a:prstGeom>
            <a:ln w="19050">
              <a:solidFill>
                <a:schemeClr val="tx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428A500-B706-4BAC-903C-5417AE6A2A47}"/>
                </a:ext>
              </a:extLst>
            </p:cNvPr>
            <p:cNvSpPr/>
            <p:nvPr/>
          </p:nvSpPr>
          <p:spPr>
            <a:xfrm>
              <a:off x="9696854" y="4541837"/>
              <a:ext cx="2028031" cy="31393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600" kern="0" dirty="0">
                  <a:gradFill>
                    <a:gsLst>
                      <a:gs pos="0">
                        <a:schemeClr val="tx2"/>
                      </a:gs>
                      <a:gs pos="100000">
                        <a:schemeClr val="tx2"/>
                      </a:gs>
                    </a:gsLst>
                    <a:lin ang="16200000" scaled="1"/>
                  </a:gradFill>
                  <a:cs typeface="Segoe UI" pitchFamily="34" charset="0"/>
                </a:rPr>
                <a:t>Office 365 Data Loss Prevention</a:t>
              </a:r>
            </a:p>
          </p:txBody>
        </p:sp>
      </p:grpSp>
      <p:grpSp>
        <p:nvGrpSpPr>
          <p:cNvPr id="161" name="Group 160">
            <a:extLst>
              <a:ext uri="{FF2B5EF4-FFF2-40B4-BE49-F238E27FC236}">
                <a16:creationId xmlns:a16="http://schemas.microsoft.com/office/drawing/2014/main" id="{58989250-0261-4004-9621-2FC67B337E1B}"/>
              </a:ext>
            </a:extLst>
          </p:cNvPr>
          <p:cNvGrpSpPr/>
          <p:nvPr/>
        </p:nvGrpSpPr>
        <p:grpSpPr>
          <a:xfrm>
            <a:off x="4212036" y="4986078"/>
            <a:ext cx="3879272" cy="313932"/>
            <a:chOff x="9289709" y="4541837"/>
            <a:chExt cx="2738752" cy="313932"/>
          </a:xfrm>
        </p:grpSpPr>
        <p:cxnSp>
          <p:nvCxnSpPr>
            <p:cNvPr id="162" name="Straight Arrow Connector 161">
              <a:extLst>
                <a:ext uri="{FF2B5EF4-FFF2-40B4-BE49-F238E27FC236}">
                  <a16:creationId xmlns:a16="http://schemas.microsoft.com/office/drawing/2014/main" id="{1893ACCB-431C-4FDE-B155-2E181263FF83}"/>
                </a:ext>
              </a:extLst>
            </p:cNvPr>
            <p:cNvCxnSpPr>
              <a:cxnSpLocks/>
            </p:cNvCxnSpPr>
            <p:nvPr/>
          </p:nvCxnSpPr>
          <p:spPr>
            <a:xfrm>
              <a:off x="9289709" y="4701223"/>
              <a:ext cx="2738752" cy="0"/>
            </a:xfrm>
            <a:prstGeom prst="straightConnector1">
              <a:avLst/>
            </a:prstGeom>
            <a:ln w="19050">
              <a:solidFill>
                <a:schemeClr val="tx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F8232DC-2E98-4D84-AD52-6C8CB785889E}"/>
                </a:ext>
              </a:extLst>
            </p:cNvPr>
            <p:cNvSpPr/>
            <p:nvPr/>
          </p:nvSpPr>
          <p:spPr>
            <a:xfrm>
              <a:off x="9430044" y="4541837"/>
              <a:ext cx="2458082" cy="313932"/>
            </a:xfrm>
            <a:prstGeom prst="rect">
              <a:avLst/>
            </a:prstGeom>
            <a:solidFill>
              <a:srgbClr val="F8F8F8"/>
            </a:solidFill>
          </p:spPr>
          <p:txBody>
            <a:bodyPr wrap="square" lIns="0" rIns="0">
              <a:spAutoFit/>
            </a:bodyPr>
            <a:lstStyle/>
            <a:p>
              <a:pPr lvl="0" algn="ctr" defTabSz="951028" fontAlgn="base">
                <a:lnSpc>
                  <a:spcPct val="90000"/>
                </a:lnSpc>
                <a:spcBef>
                  <a:spcPct val="0"/>
                </a:spcBef>
                <a:spcAft>
                  <a:spcPct val="0"/>
                </a:spcAft>
                <a:defRPr/>
              </a:pPr>
              <a:r>
                <a:rPr lang="en-US" sz="1600" kern="0" spc="-20" dirty="0">
                  <a:gradFill>
                    <a:gsLst>
                      <a:gs pos="0">
                        <a:schemeClr val="tx2"/>
                      </a:gs>
                      <a:gs pos="100000">
                        <a:schemeClr val="tx2"/>
                      </a:gs>
                    </a:gsLst>
                    <a:lin ang="16200000" scaled="1"/>
                  </a:gradFill>
                  <a:cs typeface="Segoe UI" pitchFamily="34" charset="0"/>
                </a:rPr>
                <a:t>Office 365 Advanced Data Governance</a:t>
              </a:r>
            </a:p>
          </p:txBody>
        </p:sp>
      </p:grpSp>
      <p:grpSp>
        <p:nvGrpSpPr>
          <p:cNvPr id="167" name="Group 166">
            <a:extLst>
              <a:ext uri="{FF2B5EF4-FFF2-40B4-BE49-F238E27FC236}">
                <a16:creationId xmlns:a16="http://schemas.microsoft.com/office/drawing/2014/main" id="{61DF09B2-CC85-4E31-821D-3AD2F3A30905}"/>
              </a:ext>
            </a:extLst>
          </p:cNvPr>
          <p:cNvGrpSpPr/>
          <p:nvPr/>
        </p:nvGrpSpPr>
        <p:grpSpPr>
          <a:xfrm>
            <a:off x="6218237" y="5754304"/>
            <a:ext cx="5750851" cy="313932"/>
            <a:chOff x="9388050" y="4541837"/>
            <a:chExt cx="3691330" cy="313932"/>
          </a:xfrm>
        </p:grpSpPr>
        <p:cxnSp>
          <p:nvCxnSpPr>
            <p:cNvPr id="168" name="Straight Arrow Connector 167">
              <a:extLst>
                <a:ext uri="{FF2B5EF4-FFF2-40B4-BE49-F238E27FC236}">
                  <a16:creationId xmlns:a16="http://schemas.microsoft.com/office/drawing/2014/main" id="{B68C0FC9-E567-459A-9EE5-2BFF46906DE7}"/>
                </a:ext>
              </a:extLst>
            </p:cNvPr>
            <p:cNvCxnSpPr>
              <a:cxnSpLocks/>
            </p:cNvCxnSpPr>
            <p:nvPr/>
          </p:nvCxnSpPr>
          <p:spPr>
            <a:xfrm>
              <a:off x="9388050" y="4701223"/>
              <a:ext cx="3691330" cy="0"/>
            </a:xfrm>
            <a:prstGeom prst="straightConnector1">
              <a:avLst/>
            </a:prstGeom>
            <a:ln w="19050">
              <a:solidFill>
                <a:srgbClr val="002050"/>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01958202-6F19-482A-B181-BE7D9EEC9D5B}"/>
                </a:ext>
              </a:extLst>
            </p:cNvPr>
            <p:cNvSpPr/>
            <p:nvPr/>
          </p:nvSpPr>
          <p:spPr>
            <a:xfrm>
              <a:off x="10306275" y="4541837"/>
              <a:ext cx="1854879" cy="31393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600" kern="0" dirty="0">
                  <a:gradFill>
                    <a:gsLst>
                      <a:gs pos="0">
                        <a:srgbClr val="002050"/>
                      </a:gs>
                      <a:gs pos="98000">
                        <a:srgbClr val="002050"/>
                      </a:gs>
                    </a:gsLst>
                    <a:lin ang="16200000" scaled="1"/>
                  </a:gradFill>
                  <a:cs typeface="Segoe UI" pitchFamily="34" charset="0"/>
                </a:rPr>
                <a:t>Azure Information Protection</a:t>
              </a:r>
            </a:p>
          </p:txBody>
        </p:sp>
      </p:grpSp>
      <p:grpSp>
        <p:nvGrpSpPr>
          <p:cNvPr id="171" name="Group 170">
            <a:extLst>
              <a:ext uri="{FF2B5EF4-FFF2-40B4-BE49-F238E27FC236}">
                <a16:creationId xmlns:a16="http://schemas.microsoft.com/office/drawing/2014/main" id="{5345E533-722C-4EC8-AB29-857A455CB0B2}"/>
              </a:ext>
            </a:extLst>
          </p:cNvPr>
          <p:cNvGrpSpPr/>
          <p:nvPr/>
        </p:nvGrpSpPr>
        <p:grpSpPr>
          <a:xfrm>
            <a:off x="6218237" y="6144313"/>
            <a:ext cx="4112137" cy="313932"/>
            <a:chOff x="9454863" y="4541837"/>
            <a:chExt cx="2639479" cy="313932"/>
          </a:xfrm>
        </p:grpSpPr>
        <p:cxnSp>
          <p:nvCxnSpPr>
            <p:cNvPr id="172" name="Straight Arrow Connector 171">
              <a:extLst>
                <a:ext uri="{FF2B5EF4-FFF2-40B4-BE49-F238E27FC236}">
                  <a16:creationId xmlns:a16="http://schemas.microsoft.com/office/drawing/2014/main" id="{7E626C41-2C10-48DF-AC84-42DC86D533D7}"/>
                </a:ext>
              </a:extLst>
            </p:cNvPr>
            <p:cNvCxnSpPr>
              <a:cxnSpLocks/>
            </p:cNvCxnSpPr>
            <p:nvPr/>
          </p:nvCxnSpPr>
          <p:spPr>
            <a:xfrm>
              <a:off x="9454863" y="4701223"/>
              <a:ext cx="2639479" cy="0"/>
            </a:xfrm>
            <a:prstGeom prst="straightConnector1">
              <a:avLst/>
            </a:prstGeom>
            <a:ln w="19050">
              <a:solidFill>
                <a:srgbClr val="002050"/>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213624FC-75D7-4828-B823-5B98E3B0209C}"/>
                </a:ext>
              </a:extLst>
            </p:cNvPr>
            <p:cNvSpPr/>
            <p:nvPr/>
          </p:nvSpPr>
          <p:spPr>
            <a:xfrm>
              <a:off x="9847161" y="4541837"/>
              <a:ext cx="1854879" cy="31393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600" kern="0" dirty="0">
                  <a:gradFill>
                    <a:gsLst>
                      <a:gs pos="0">
                        <a:srgbClr val="002050"/>
                      </a:gs>
                      <a:gs pos="98000">
                        <a:srgbClr val="002050"/>
                      </a:gs>
                    </a:gsLst>
                    <a:lin ang="16200000" scaled="1"/>
                  </a:gradFill>
                  <a:cs typeface="Segoe UI" pitchFamily="34" charset="0"/>
                </a:rPr>
                <a:t>Microsoft Cloud App Security</a:t>
              </a:r>
            </a:p>
          </p:txBody>
        </p:sp>
      </p:grpSp>
      <p:grpSp>
        <p:nvGrpSpPr>
          <p:cNvPr id="70" name="Group 69">
            <a:extLst>
              <a:ext uri="{FF2B5EF4-FFF2-40B4-BE49-F238E27FC236}">
                <a16:creationId xmlns:a16="http://schemas.microsoft.com/office/drawing/2014/main" id="{29581ABD-FB31-40E3-BA0D-16CB7EEED0F4}"/>
              </a:ext>
            </a:extLst>
          </p:cNvPr>
          <p:cNvGrpSpPr/>
          <p:nvPr/>
        </p:nvGrpSpPr>
        <p:grpSpPr>
          <a:xfrm>
            <a:off x="4187571" y="5364296"/>
            <a:ext cx="3899946" cy="313932"/>
            <a:chOff x="9454863" y="4541837"/>
            <a:chExt cx="2639479" cy="313932"/>
          </a:xfrm>
        </p:grpSpPr>
        <p:cxnSp>
          <p:nvCxnSpPr>
            <p:cNvPr id="71" name="Straight Arrow Connector 70">
              <a:extLst>
                <a:ext uri="{FF2B5EF4-FFF2-40B4-BE49-F238E27FC236}">
                  <a16:creationId xmlns:a16="http://schemas.microsoft.com/office/drawing/2014/main" id="{E8862D30-EDE3-46EF-B9FD-64010BD055AC}"/>
                </a:ext>
              </a:extLst>
            </p:cNvPr>
            <p:cNvCxnSpPr>
              <a:cxnSpLocks/>
            </p:cNvCxnSpPr>
            <p:nvPr/>
          </p:nvCxnSpPr>
          <p:spPr>
            <a:xfrm>
              <a:off x="9454863" y="4701223"/>
              <a:ext cx="2639479" cy="0"/>
            </a:xfrm>
            <a:prstGeom prst="straightConnector1">
              <a:avLst/>
            </a:prstGeom>
            <a:ln w="19050">
              <a:solidFill>
                <a:srgbClr val="0078D7"/>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9DC6C4AB-5045-42CC-A6E8-D01CED30C46E}"/>
                </a:ext>
              </a:extLst>
            </p:cNvPr>
            <p:cNvSpPr/>
            <p:nvPr/>
          </p:nvSpPr>
          <p:spPr>
            <a:xfrm>
              <a:off x="9860090" y="4541837"/>
              <a:ext cx="1829022" cy="313932"/>
            </a:xfrm>
            <a:prstGeom prst="rect">
              <a:avLst/>
            </a:prstGeom>
            <a:solidFill>
              <a:srgbClr val="F8F8F8"/>
            </a:solidFill>
          </p:spPr>
          <p:txBody>
            <a:bodyPr wrap="square" lIns="0" rIns="0">
              <a:spAutoFit/>
            </a:bodyPr>
            <a:lstStyle/>
            <a:p>
              <a:pPr lvl="0" algn="ctr" defTabSz="951028" fontAlgn="base">
                <a:lnSpc>
                  <a:spcPct val="90000"/>
                </a:lnSpc>
                <a:spcBef>
                  <a:spcPct val="0"/>
                </a:spcBef>
                <a:spcAft>
                  <a:spcPct val="0"/>
                </a:spcAft>
                <a:defRPr/>
              </a:pPr>
              <a:r>
                <a:rPr lang="en-US" sz="1600" kern="0" spc="-20" dirty="0">
                  <a:gradFill>
                    <a:gsLst>
                      <a:gs pos="0">
                        <a:schemeClr val="tx2"/>
                      </a:gs>
                      <a:gs pos="100000">
                        <a:schemeClr val="tx2"/>
                      </a:gs>
                    </a:gsLst>
                    <a:lin ang="16200000" scaled="1"/>
                  </a:gradFill>
                  <a:cs typeface="Segoe UI" pitchFamily="34" charset="0"/>
                </a:rPr>
                <a:t>Office 365 Cloud App Security</a:t>
              </a:r>
            </a:p>
          </p:txBody>
        </p:sp>
      </p:grpSp>
    </p:spTree>
    <p:custDataLst>
      <p:tags r:id="rId1"/>
    </p:custDataLst>
    <p:extLst>
      <p:ext uri="{BB962C8B-B14F-4D97-AF65-F5344CB8AC3E}">
        <p14:creationId xmlns:p14="http://schemas.microsoft.com/office/powerpoint/2010/main" val="3689851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par>
                                <p:cTn id="8" presetID="42" presetClass="path" presetSubtype="0" decel="100000" fill="hold" nodeType="withEffect">
                                  <p:stCondLst>
                                    <p:cond delay="0"/>
                                  </p:stCondLst>
                                  <p:childTnLst>
                                    <p:animMotion origin="layout" path="M -3.57416E-8 2.08352E-6 L -3.57416E-8 0.04357 " pathEditMode="relative" rAng="0" ptsTypes="AA">
                                      <p:cBhvr>
                                        <p:cTn id="9" dur="500" spd="-100000" fill="hold"/>
                                        <p:tgtEl>
                                          <p:spTgt spid="155"/>
                                        </p:tgtEl>
                                        <p:attrNameLst>
                                          <p:attrName>ppt_x</p:attrName>
                                          <p:attrName>ppt_y</p:attrName>
                                        </p:attrNameLst>
                                      </p:cBhvr>
                                      <p:rCtr x="0" y="2179"/>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58"/>
                                        </p:tgtEl>
                                        <p:attrNameLst>
                                          <p:attrName>style.visibility</p:attrName>
                                        </p:attrNameLst>
                                      </p:cBhvr>
                                      <p:to>
                                        <p:strVal val="visible"/>
                                      </p:to>
                                    </p:set>
                                    <p:animEffect transition="in" filter="fade">
                                      <p:cBhvr>
                                        <p:cTn id="13" dur="500"/>
                                        <p:tgtEl>
                                          <p:spTgt spid="158"/>
                                        </p:tgtEl>
                                      </p:cBhvr>
                                    </p:animEffect>
                                  </p:childTnLst>
                                </p:cTn>
                              </p:par>
                              <p:par>
                                <p:cTn id="14" presetID="42" presetClass="path" presetSubtype="0" decel="100000" fill="hold" nodeType="withEffect">
                                  <p:stCondLst>
                                    <p:cond delay="0"/>
                                  </p:stCondLst>
                                  <p:childTnLst>
                                    <p:animMotion origin="layout" path="M 1.24585E-6 2.08352E-6 L 1.24585E-6 0.04357 " pathEditMode="relative" rAng="0" ptsTypes="AA">
                                      <p:cBhvr>
                                        <p:cTn id="15" dur="500" spd="-100000" fill="hold"/>
                                        <p:tgtEl>
                                          <p:spTgt spid="158"/>
                                        </p:tgtEl>
                                        <p:attrNameLst>
                                          <p:attrName>ppt_x</p:attrName>
                                          <p:attrName>ppt_y</p:attrName>
                                        </p:attrNameLst>
                                      </p:cBhvr>
                                      <p:rCtr x="0" y="2179"/>
                                    </p:animMotion>
                                  </p:childTnLst>
                                </p:cTn>
                              </p:par>
                              <p:par>
                                <p:cTn id="16" presetID="10" presetClass="entr" presetSubtype="0" fill="hold" nodeType="withEffect">
                                  <p:stCondLst>
                                    <p:cond delay="150"/>
                                  </p:stCondLst>
                                  <p:childTnLst>
                                    <p:set>
                                      <p:cBhvr>
                                        <p:cTn id="17" dur="1" fill="hold">
                                          <p:stCondLst>
                                            <p:cond delay="0"/>
                                          </p:stCondLst>
                                        </p:cTn>
                                        <p:tgtEl>
                                          <p:spTgt spid="161"/>
                                        </p:tgtEl>
                                        <p:attrNameLst>
                                          <p:attrName>style.visibility</p:attrName>
                                        </p:attrNameLst>
                                      </p:cBhvr>
                                      <p:to>
                                        <p:strVal val="visible"/>
                                      </p:to>
                                    </p:set>
                                    <p:animEffect transition="in" filter="fade">
                                      <p:cBhvr>
                                        <p:cTn id="18" dur="500"/>
                                        <p:tgtEl>
                                          <p:spTgt spid="161"/>
                                        </p:tgtEl>
                                      </p:cBhvr>
                                    </p:animEffect>
                                  </p:childTnLst>
                                </p:cTn>
                              </p:par>
                              <p:par>
                                <p:cTn id="19" presetID="42" presetClass="path" presetSubtype="0" decel="100000" fill="hold" nodeType="withEffect">
                                  <p:stCondLst>
                                    <p:cond delay="150"/>
                                  </p:stCondLst>
                                  <p:childTnLst>
                                    <p:animMotion origin="layout" path="M 1.24585E-6 -8.71539E-7 L 1.24585E-6 0.04358 " pathEditMode="relative" rAng="0" ptsTypes="AA">
                                      <p:cBhvr>
                                        <p:cTn id="20" dur="500" spd="-100000" fill="hold"/>
                                        <p:tgtEl>
                                          <p:spTgt spid="161"/>
                                        </p:tgtEl>
                                        <p:attrNameLst>
                                          <p:attrName>ppt_x</p:attrName>
                                          <p:attrName>ppt_y</p:attrName>
                                        </p:attrNameLst>
                                      </p:cBhvr>
                                      <p:rCtr x="0" y="2179"/>
                                    </p:animMotion>
                                  </p:childTnLst>
                                </p:cTn>
                              </p:par>
                            </p:childTnLst>
                          </p:cTn>
                        </p:par>
                        <p:par>
                          <p:cTn id="21" fill="hold">
                            <p:stCondLst>
                              <p:cond delay="1150"/>
                            </p:stCondLst>
                            <p:childTnLst>
                              <p:par>
                                <p:cTn id="22" presetID="10" presetClass="entr" presetSubtype="0" fill="hold" nodeType="after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par>
                                <p:cTn id="25" presetID="42" presetClass="path" presetSubtype="0" decel="100000" fill="hold" nodeType="withEffect">
                                  <p:stCondLst>
                                    <p:cond delay="0"/>
                                  </p:stCondLst>
                                  <p:childTnLst>
                                    <p:animMotion origin="layout" path="M -1.81516E-6 -1.07581E-6 L -1.81516E-6 0.04358 " pathEditMode="relative" rAng="0" ptsTypes="AA">
                                      <p:cBhvr>
                                        <p:cTn id="26" dur="500" spd="-100000" fill="hold"/>
                                        <p:tgtEl>
                                          <p:spTgt spid="167"/>
                                        </p:tgtEl>
                                        <p:attrNameLst>
                                          <p:attrName>ppt_x</p:attrName>
                                          <p:attrName>ppt_y</p:attrName>
                                        </p:attrNameLst>
                                      </p:cBhvr>
                                      <p:rCtr x="0" y="2179"/>
                                    </p:animMotion>
                                  </p:childTnLst>
                                </p:cTn>
                              </p:par>
                              <p:par>
                                <p:cTn id="27" presetID="10" presetClass="entr" presetSubtype="0" fill="hold" nodeType="withEffect">
                                  <p:stCondLst>
                                    <p:cond delay="150"/>
                                  </p:stCondLst>
                                  <p:childTnLst>
                                    <p:set>
                                      <p:cBhvr>
                                        <p:cTn id="28" dur="1" fill="hold">
                                          <p:stCondLst>
                                            <p:cond delay="0"/>
                                          </p:stCondLst>
                                        </p:cTn>
                                        <p:tgtEl>
                                          <p:spTgt spid="171"/>
                                        </p:tgtEl>
                                        <p:attrNameLst>
                                          <p:attrName>style.visibility</p:attrName>
                                        </p:attrNameLst>
                                      </p:cBhvr>
                                      <p:to>
                                        <p:strVal val="visible"/>
                                      </p:to>
                                    </p:set>
                                    <p:animEffect transition="in" filter="fade">
                                      <p:cBhvr>
                                        <p:cTn id="29" dur="500"/>
                                        <p:tgtEl>
                                          <p:spTgt spid="171"/>
                                        </p:tgtEl>
                                      </p:cBhvr>
                                    </p:animEffect>
                                  </p:childTnLst>
                                </p:cTn>
                              </p:par>
                              <p:par>
                                <p:cTn id="30" presetID="42" presetClass="path" presetSubtype="0" decel="100000" fill="hold" nodeType="withEffect">
                                  <p:stCondLst>
                                    <p:cond delay="150"/>
                                  </p:stCondLst>
                                  <p:childTnLst>
                                    <p:animMotion origin="layout" path="M 4.91958E-6 2.93236E-6 L 4.91958E-6 0.04357 " pathEditMode="relative" rAng="0" ptsTypes="AA">
                                      <p:cBhvr>
                                        <p:cTn id="31" dur="500" spd="-100000" fill="hold"/>
                                        <p:tgtEl>
                                          <p:spTgt spid="171"/>
                                        </p:tgtEl>
                                        <p:attrNameLst>
                                          <p:attrName>ppt_x</p:attrName>
                                          <p:attrName>ppt_y</p:attrName>
                                        </p:attrNameLst>
                                      </p:cBhvr>
                                      <p:rCtr x="0" y="2179"/>
                                    </p:animMotion>
                                  </p:childTnLst>
                                </p:cTn>
                              </p:par>
                              <p:par>
                                <p:cTn id="32" presetID="10" presetClass="entr" presetSubtype="0" fill="hold" nodeType="withEffect">
                                  <p:stCondLst>
                                    <p:cond delay="1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nodeType="withEffect">
                                  <p:stCondLst>
                                    <p:cond delay="150"/>
                                  </p:stCondLst>
                                  <p:childTnLst>
                                    <p:animMotion origin="layout" path="M 8.42481E-8 1.87926E-6 L 8.42481E-8 0.04358 " pathEditMode="relative" rAng="0" ptsTypes="AA">
                                      <p:cBhvr>
                                        <p:cTn id="36" dur="500" spd="-100000" fill="hold"/>
                                        <p:tgtEl>
                                          <p:spTgt spid="70"/>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4EAA-A353-4B99-BD64-F023258ACD09}"/>
              </a:ext>
            </a:extLst>
          </p:cNvPr>
          <p:cNvSpPr>
            <a:spLocks noGrp="1"/>
          </p:cNvSpPr>
          <p:nvPr>
            <p:ph type="title"/>
          </p:nvPr>
        </p:nvSpPr>
        <p:spPr>
          <a:xfrm>
            <a:off x="274639" y="295274"/>
            <a:ext cx="11889564" cy="1530515"/>
          </a:xfrm>
        </p:spPr>
        <p:txBody>
          <a:bodyPr/>
          <a:lstStyle/>
          <a:p>
            <a:r>
              <a:rPr lang="en-US" dirty="0">
                <a:latin typeface="+mn-lt"/>
              </a:rPr>
              <a:t>Microsoft 365 </a:t>
            </a:r>
            <a:r>
              <a:rPr lang="en-US" dirty="0"/>
              <a:t>threat protection solutions</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Comprehensive protection, detection, investigation and response across identity, </a:t>
            </a:r>
            <a:b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apps and data, devices, and infrastructure</a:t>
            </a:r>
            <a:b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endPar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p:txBody>
      </p:sp>
      <p:sp>
        <p:nvSpPr>
          <p:cNvPr id="4" name="TextBox 10">
            <a:extLst>
              <a:ext uri="{FF2B5EF4-FFF2-40B4-BE49-F238E27FC236}">
                <a16:creationId xmlns:a16="http://schemas.microsoft.com/office/drawing/2014/main" id="{CAAD7323-FE45-4953-A75C-0E33C367CFB7}"/>
              </a:ext>
            </a:extLst>
          </p:cNvPr>
          <p:cNvSpPr txBox="1"/>
          <p:nvPr/>
        </p:nvSpPr>
        <p:spPr>
          <a:xfrm>
            <a:off x="457200" y="2552674"/>
            <a:ext cx="2880514"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Infrastructure</a:t>
            </a:r>
          </a:p>
        </p:txBody>
      </p:sp>
      <p:sp>
        <p:nvSpPr>
          <p:cNvPr id="5" name="TextBox 10">
            <a:extLst>
              <a:ext uri="{FF2B5EF4-FFF2-40B4-BE49-F238E27FC236}">
                <a16:creationId xmlns:a16="http://schemas.microsoft.com/office/drawing/2014/main" id="{4AE157DF-885D-4BB9-9E1C-51FCAD6E8C1A}"/>
              </a:ext>
            </a:extLst>
          </p:cNvPr>
          <p:cNvSpPr txBox="1"/>
          <p:nvPr/>
        </p:nvSpPr>
        <p:spPr>
          <a:xfrm>
            <a:off x="3337715" y="2552674"/>
            <a:ext cx="2880519"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Identity</a:t>
            </a:r>
          </a:p>
        </p:txBody>
      </p:sp>
      <p:sp>
        <p:nvSpPr>
          <p:cNvPr id="6" name="TextBox 10">
            <a:extLst>
              <a:ext uri="{FF2B5EF4-FFF2-40B4-BE49-F238E27FC236}">
                <a16:creationId xmlns:a16="http://schemas.microsoft.com/office/drawing/2014/main" id="{99F6F25F-404B-4161-8030-F92E9C04E870}"/>
              </a:ext>
            </a:extLst>
          </p:cNvPr>
          <p:cNvSpPr txBox="1"/>
          <p:nvPr/>
        </p:nvSpPr>
        <p:spPr>
          <a:xfrm>
            <a:off x="6218235" y="2552674"/>
            <a:ext cx="2880519"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Apps &amp; data</a:t>
            </a:r>
          </a:p>
        </p:txBody>
      </p:sp>
      <p:sp>
        <p:nvSpPr>
          <p:cNvPr id="7" name="TextBox 10">
            <a:extLst>
              <a:ext uri="{FF2B5EF4-FFF2-40B4-BE49-F238E27FC236}">
                <a16:creationId xmlns:a16="http://schemas.microsoft.com/office/drawing/2014/main" id="{C02697B0-6BC6-4022-A489-93ADCAAD0124}"/>
              </a:ext>
            </a:extLst>
          </p:cNvPr>
          <p:cNvSpPr txBox="1"/>
          <p:nvPr/>
        </p:nvSpPr>
        <p:spPr>
          <a:xfrm>
            <a:off x="9098755" y="2552674"/>
            <a:ext cx="2880519"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Devices</a:t>
            </a:r>
          </a:p>
        </p:txBody>
      </p:sp>
      <p:grpSp>
        <p:nvGrpSpPr>
          <p:cNvPr id="27" name="Group 26" hidden="1">
            <a:extLst>
              <a:ext uri="{FF2B5EF4-FFF2-40B4-BE49-F238E27FC236}">
                <a16:creationId xmlns:a16="http://schemas.microsoft.com/office/drawing/2014/main" id="{87944BB0-6E53-477C-83AF-FEBD5D3067E4}"/>
              </a:ext>
            </a:extLst>
          </p:cNvPr>
          <p:cNvGrpSpPr/>
          <p:nvPr/>
        </p:nvGrpSpPr>
        <p:grpSpPr>
          <a:xfrm>
            <a:off x="457199" y="2125664"/>
            <a:ext cx="11522075" cy="1732578"/>
            <a:chOff x="457199" y="2125664"/>
            <a:chExt cx="11522075" cy="1732578"/>
          </a:xfrm>
        </p:grpSpPr>
        <p:sp>
          <p:nvSpPr>
            <p:cNvPr id="8" name="Rectangle 7">
              <a:extLst>
                <a:ext uri="{FF2B5EF4-FFF2-40B4-BE49-F238E27FC236}">
                  <a16:creationId xmlns:a16="http://schemas.microsoft.com/office/drawing/2014/main" id="{F8550153-22AE-4A77-A251-A560CCC19896}"/>
                </a:ext>
              </a:extLst>
            </p:cNvPr>
            <p:cNvSpPr/>
            <p:nvPr/>
          </p:nvSpPr>
          <p:spPr bwMode="auto">
            <a:xfrm>
              <a:off x="457199" y="2125664"/>
              <a:ext cx="2880519"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35B8A64-5442-4269-B91F-0039F4555197}"/>
                </a:ext>
              </a:extLst>
            </p:cNvPr>
            <p:cNvSpPr/>
            <p:nvPr/>
          </p:nvSpPr>
          <p:spPr bwMode="auto">
            <a:xfrm>
              <a:off x="3337718" y="2125664"/>
              <a:ext cx="2880519"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904A97E-7B07-494B-9C92-65857AA3FD8E}"/>
                </a:ext>
              </a:extLst>
            </p:cNvPr>
            <p:cNvSpPr/>
            <p:nvPr/>
          </p:nvSpPr>
          <p:spPr bwMode="auto">
            <a:xfrm>
              <a:off x="6218237" y="2125664"/>
              <a:ext cx="2880519"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6F01D08-3AB5-4F34-9CF9-6F9C9726C4B9}"/>
                </a:ext>
              </a:extLst>
            </p:cNvPr>
            <p:cNvSpPr/>
            <p:nvPr/>
          </p:nvSpPr>
          <p:spPr bwMode="auto">
            <a:xfrm>
              <a:off x="9098755" y="2125664"/>
              <a:ext cx="2880519" cy="1732578"/>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30">
            <a:extLst>
              <a:ext uri="{FF2B5EF4-FFF2-40B4-BE49-F238E27FC236}">
                <a16:creationId xmlns:a16="http://schemas.microsoft.com/office/drawing/2014/main" id="{1A44F346-CCB3-4F00-9DC6-C3E295E01013}"/>
              </a:ext>
            </a:extLst>
          </p:cNvPr>
          <p:cNvGrpSpPr>
            <a:grpSpLocks noChangeAspect="1"/>
          </p:cNvGrpSpPr>
          <p:nvPr/>
        </p:nvGrpSpPr>
        <p:grpSpPr bwMode="auto">
          <a:xfrm>
            <a:off x="1511195" y="3005921"/>
            <a:ext cx="772525" cy="767383"/>
            <a:chOff x="4976" y="3801"/>
            <a:chExt cx="320" cy="334"/>
          </a:xfrm>
        </p:grpSpPr>
        <p:sp>
          <p:nvSpPr>
            <p:cNvPr id="14" name="Freeform 31">
              <a:extLst>
                <a:ext uri="{FF2B5EF4-FFF2-40B4-BE49-F238E27FC236}">
                  <a16:creationId xmlns:a16="http://schemas.microsoft.com/office/drawing/2014/main" id="{F2B82FD8-4CA2-4C05-8EA1-523892DFBE74}"/>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5" name="Freeform 32">
              <a:extLst>
                <a:ext uri="{FF2B5EF4-FFF2-40B4-BE49-F238E27FC236}">
                  <a16:creationId xmlns:a16="http://schemas.microsoft.com/office/drawing/2014/main" id="{7045DCCB-42E6-4620-850D-D3C913614210}"/>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6" name="Freeform 33">
              <a:extLst>
                <a:ext uri="{FF2B5EF4-FFF2-40B4-BE49-F238E27FC236}">
                  <a16:creationId xmlns:a16="http://schemas.microsoft.com/office/drawing/2014/main" id="{099F1DE0-ACF0-426C-A236-A87A503033FB}"/>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7" name="Freeform 34">
              <a:extLst>
                <a:ext uri="{FF2B5EF4-FFF2-40B4-BE49-F238E27FC236}">
                  <a16:creationId xmlns:a16="http://schemas.microsoft.com/office/drawing/2014/main" id="{7F53C025-65D8-4A99-8C1C-8A21863588CB}"/>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8" name="Freeform 35">
              <a:extLst>
                <a:ext uri="{FF2B5EF4-FFF2-40B4-BE49-F238E27FC236}">
                  <a16:creationId xmlns:a16="http://schemas.microsoft.com/office/drawing/2014/main" id="{8F2FEF95-7791-4676-8264-592AA05E93CB}"/>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9" name="Freeform 36">
              <a:extLst>
                <a:ext uri="{FF2B5EF4-FFF2-40B4-BE49-F238E27FC236}">
                  <a16:creationId xmlns:a16="http://schemas.microsoft.com/office/drawing/2014/main" id="{2B85A7E7-168D-4829-9A12-26A08463E8A7}"/>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grpSp>
      <p:sp>
        <p:nvSpPr>
          <p:cNvPr id="20" name="ContactCard_EEBD" title="Icon of a contact card">
            <a:extLst>
              <a:ext uri="{FF2B5EF4-FFF2-40B4-BE49-F238E27FC236}">
                <a16:creationId xmlns:a16="http://schemas.microsoft.com/office/drawing/2014/main" id="{13FEB1D9-A42B-4060-9B2F-274FFB7E5BBC}"/>
              </a:ext>
            </a:extLst>
          </p:cNvPr>
          <p:cNvSpPr>
            <a:spLocks noChangeAspect="1" noEditPoints="1"/>
          </p:cNvSpPr>
          <p:nvPr/>
        </p:nvSpPr>
        <p:spPr bwMode="auto">
          <a:xfrm>
            <a:off x="4362845" y="3084981"/>
            <a:ext cx="830265" cy="609262"/>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5B834993-53DF-4C3A-BDA4-0FD3589954F4}"/>
              </a:ext>
            </a:extLst>
          </p:cNvPr>
          <p:cNvGrpSpPr/>
          <p:nvPr/>
        </p:nvGrpSpPr>
        <p:grpSpPr>
          <a:xfrm>
            <a:off x="9970333" y="3102552"/>
            <a:ext cx="1137362" cy="684956"/>
            <a:chOff x="9574313" y="2874560"/>
            <a:chExt cx="700769" cy="422025"/>
          </a:xfrm>
        </p:grpSpPr>
        <p:sp>
          <p:nvSpPr>
            <p:cNvPr id="21" name="monitor" title="Icon of a monitor">
              <a:extLst>
                <a:ext uri="{FF2B5EF4-FFF2-40B4-BE49-F238E27FC236}">
                  <a16:creationId xmlns:a16="http://schemas.microsoft.com/office/drawing/2014/main" id="{970DAE4A-211F-4D71-90BF-DACCC0A0C471}"/>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3" name="Rectangle 22">
              <a:extLst>
                <a:ext uri="{FF2B5EF4-FFF2-40B4-BE49-F238E27FC236}">
                  <a16:creationId xmlns:a16="http://schemas.microsoft.com/office/drawing/2014/main" id="{1BF4C74E-05F9-40B1-AD6F-416B907AEBF7}"/>
                </a:ext>
              </a:extLst>
            </p:cNvPr>
            <p:cNvSpPr/>
            <p:nvPr/>
          </p:nvSpPr>
          <p:spPr bwMode="auto">
            <a:xfrm>
              <a:off x="9902389" y="2968551"/>
              <a:ext cx="372693" cy="32803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UniversalApp_E8CC" title="Icon of a cellphone in front of a tablet">
              <a:extLst>
                <a:ext uri="{FF2B5EF4-FFF2-40B4-BE49-F238E27FC236}">
                  <a16:creationId xmlns:a16="http://schemas.microsoft.com/office/drawing/2014/main" id="{08AC6049-41D2-4228-A2AF-AB33FFFFC6A8}"/>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6" name="GenericApp_EB3B" title="Icon of an app window">
            <a:extLst>
              <a:ext uri="{FF2B5EF4-FFF2-40B4-BE49-F238E27FC236}">
                <a16:creationId xmlns:a16="http://schemas.microsoft.com/office/drawing/2014/main" id="{C6EF27E8-871A-46BD-AC2D-1B8283668705}"/>
              </a:ext>
            </a:extLst>
          </p:cNvPr>
          <p:cNvSpPr>
            <a:spLocks noChangeAspect="1" noEditPoints="1"/>
          </p:cNvSpPr>
          <p:nvPr/>
        </p:nvSpPr>
        <p:spPr bwMode="auto">
          <a:xfrm>
            <a:off x="7265320" y="3074947"/>
            <a:ext cx="786352" cy="62933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4" name="Straight Connector 43">
            <a:extLst>
              <a:ext uri="{FF2B5EF4-FFF2-40B4-BE49-F238E27FC236}">
                <a16:creationId xmlns:a16="http://schemas.microsoft.com/office/drawing/2014/main" id="{C83F3F46-85D9-4211-B859-106DF4D436F6}"/>
              </a:ext>
            </a:extLst>
          </p:cNvPr>
          <p:cNvCxnSpPr>
            <a:cxnSpLocks/>
          </p:cNvCxnSpPr>
          <p:nvPr/>
        </p:nvCxnSpPr>
        <p:spPr>
          <a:xfrm flipH="1">
            <a:off x="3337714" y="2469435"/>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4ABDF14-482D-4CBC-89DD-18176351C6B5}"/>
              </a:ext>
            </a:extLst>
          </p:cNvPr>
          <p:cNvCxnSpPr>
            <a:cxnSpLocks/>
          </p:cNvCxnSpPr>
          <p:nvPr/>
        </p:nvCxnSpPr>
        <p:spPr>
          <a:xfrm flipH="1">
            <a:off x="6244331" y="2469435"/>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FE91695-B888-4C0D-A8D5-2D3A9D16E15B}"/>
              </a:ext>
            </a:extLst>
          </p:cNvPr>
          <p:cNvCxnSpPr>
            <a:cxnSpLocks/>
          </p:cNvCxnSpPr>
          <p:nvPr/>
        </p:nvCxnSpPr>
        <p:spPr>
          <a:xfrm flipH="1">
            <a:off x="9117898" y="2469435"/>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C38037B-87F9-4136-8B5D-41A860F129DA}"/>
              </a:ext>
            </a:extLst>
          </p:cNvPr>
          <p:cNvGrpSpPr/>
          <p:nvPr/>
        </p:nvGrpSpPr>
        <p:grpSpPr>
          <a:xfrm>
            <a:off x="3369922" y="3971952"/>
            <a:ext cx="2856786" cy="535531"/>
            <a:chOff x="9283716" y="4541837"/>
            <a:chExt cx="2016880" cy="535531"/>
          </a:xfrm>
        </p:grpSpPr>
        <p:cxnSp>
          <p:nvCxnSpPr>
            <p:cNvPr id="47" name="Straight Arrow Connector 46">
              <a:extLst>
                <a:ext uri="{FF2B5EF4-FFF2-40B4-BE49-F238E27FC236}">
                  <a16:creationId xmlns:a16="http://schemas.microsoft.com/office/drawing/2014/main" id="{EA83560F-ECDE-44C7-B9FD-12042DF1377A}"/>
                </a:ext>
              </a:extLst>
            </p:cNvPr>
            <p:cNvCxnSpPr>
              <a:cxnSpLocks/>
            </p:cNvCxnSpPr>
            <p:nvPr/>
          </p:nvCxnSpPr>
          <p:spPr>
            <a:xfrm>
              <a:off x="9283716" y="4701223"/>
              <a:ext cx="2016880" cy="0"/>
            </a:xfrm>
            <a:prstGeom prst="straightConnector1">
              <a:avLst/>
            </a:prstGeom>
            <a:ln w="19050">
              <a:solidFill>
                <a:schemeClr val="tx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60A3D1A-ED51-4503-9025-42B08FF39B0D}"/>
                </a:ext>
              </a:extLst>
            </p:cNvPr>
            <p:cNvSpPr/>
            <p:nvPr/>
          </p:nvSpPr>
          <p:spPr>
            <a:xfrm>
              <a:off x="9739880" y="4541837"/>
              <a:ext cx="1104553" cy="535531"/>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600" kern="0" dirty="0">
                  <a:gradFill>
                    <a:gsLst>
                      <a:gs pos="0">
                        <a:schemeClr val="tx2"/>
                      </a:gs>
                      <a:gs pos="100000">
                        <a:schemeClr val="tx2"/>
                      </a:gs>
                    </a:gsLst>
                    <a:lin ang="16200000" scaled="1"/>
                  </a:gradFill>
                  <a:cs typeface="Segoe UI" pitchFamily="34" charset="0"/>
                </a:rPr>
                <a:t>Azure Advanced</a:t>
              </a:r>
              <a:br>
                <a:rPr lang="en-US" sz="1600" kern="0" dirty="0">
                  <a:gradFill>
                    <a:gsLst>
                      <a:gs pos="0">
                        <a:schemeClr val="tx2"/>
                      </a:gs>
                      <a:gs pos="100000">
                        <a:schemeClr val="tx2"/>
                      </a:gs>
                    </a:gsLst>
                    <a:lin ang="16200000" scaled="1"/>
                  </a:gradFill>
                  <a:cs typeface="Segoe UI" pitchFamily="34" charset="0"/>
                </a:rPr>
              </a:br>
              <a:r>
                <a:rPr lang="en-US" sz="1600" kern="0" dirty="0">
                  <a:gradFill>
                    <a:gsLst>
                      <a:gs pos="0">
                        <a:schemeClr val="tx2"/>
                      </a:gs>
                      <a:gs pos="100000">
                        <a:schemeClr val="tx2"/>
                      </a:gs>
                    </a:gsLst>
                    <a:lin ang="16200000" scaled="1"/>
                  </a:gradFill>
                  <a:cs typeface="Segoe UI" pitchFamily="34" charset="0"/>
                </a:rPr>
                <a:t>Threat Protection</a:t>
              </a:r>
            </a:p>
          </p:txBody>
        </p:sp>
      </p:grpSp>
      <p:grpSp>
        <p:nvGrpSpPr>
          <p:cNvPr id="49" name="Group 48">
            <a:extLst>
              <a:ext uri="{FF2B5EF4-FFF2-40B4-BE49-F238E27FC236}">
                <a16:creationId xmlns:a16="http://schemas.microsoft.com/office/drawing/2014/main" id="{6DC25A65-11B8-43B5-9641-68B6A0563501}"/>
              </a:ext>
            </a:extLst>
          </p:cNvPr>
          <p:cNvGrpSpPr/>
          <p:nvPr/>
        </p:nvGrpSpPr>
        <p:grpSpPr>
          <a:xfrm>
            <a:off x="501955" y="4539939"/>
            <a:ext cx="5714120" cy="313932"/>
            <a:chOff x="9283716" y="4541837"/>
            <a:chExt cx="2016880" cy="313932"/>
          </a:xfrm>
        </p:grpSpPr>
        <p:cxnSp>
          <p:nvCxnSpPr>
            <p:cNvPr id="50" name="Straight Arrow Connector 49">
              <a:extLst>
                <a:ext uri="{FF2B5EF4-FFF2-40B4-BE49-F238E27FC236}">
                  <a16:creationId xmlns:a16="http://schemas.microsoft.com/office/drawing/2014/main" id="{6FBF13DE-F255-4DDF-AA6B-35CFD5AEF3AA}"/>
                </a:ext>
              </a:extLst>
            </p:cNvPr>
            <p:cNvCxnSpPr>
              <a:cxnSpLocks/>
            </p:cNvCxnSpPr>
            <p:nvPr/>
          </p:nvCxnSpPr>
          <p:spPr>
            <a:xfrm>
              <a:off x="9283716" y="4701223"/>
              <a:ext cx="2016880" cy="0"/>
            </a:xfrm>
            <a:prstGeom prst="straightConnector1">
              <a:avLst/>
            </a:prstGeom>
            <a:ln w="19050">
              <a:solidFill>
                <a:srgbClr val="61D0F0"/>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986AE3B-7046-48D2-B225-52359A47258D}"/>
                </a:ext>
              </a:extLst>
            </p:cNvPr>
            <p:cNvSpPr/>
            <p:nvPr/>
          </p:nvSpPr>
          <p:spPr>
            <a:xfrm>
              <a:off x="9937842" y="4541837"/>
              <a:ext cx="708630" cy="313932"/>
            </a:xfrm>
            <a:prstGeom prst="rect">
              <a:avLst/>
            </a:prstGeom>
            <a:solidFill>
              <a:srgbClr val="F8F8F8"/>
            </a:solidFill>
          </p:spPr>
          <p:txBody>
            <a:bodyPr wrap="square" lIns="0" rIns="0">
              <a:spAutoFit/>
            </a:bodyPr>
            <a:lstStyle/>
            <a:p>
              <a:pPr algn="ctr" defTabSz="951028" fontAlgn="base">
                <a:lnSpc>
                  <a:spcPct val="90000"/>
                </a:lnSpc>
                <a:spcBef>
                  <a:spcPct val="0"/>
                </a:spcBef>
                <a:spcAft>
                  <a:spcPct val="0"/>
                </a:spcAft>
                <a:defRPr/>
              </a:pPr>
              <a:r>
                <a:rPr lang="en-US" sz="1600" kern="0" dirty="0">
                  <a:gradFill>
                    <a:gsLst>
                      <a:gs pos="0">
                        <a:srgbClr val="3EC7EE"/>
                      </a:gs>
                      <a:gs pos="100000">
                        <a:srgbClr val="3EC7EE"/>
                      </a:gs>
                    </a:gsLst>
                    <a:lin ang="16200000" scaled="1"/>
                  </a:gradFill>
                  <a:cs typeface="Segoe UI" pitchFamily="34" charset="0"/>
                </a:rPr>
                <a:t>Azure Security Center</a:t>
              </a:r>
            </a:p>
          </p:txBody>
        </p:sp>
      </p:grpSp>
      <p:grpSp>
        <p:nvGrpSpPr>
          <p:cNvPr id="52" name="Group 51">
            <a:extLst>
              <a:ext uri="{FF2B5EF4-FFF2-40B4-BE49-F238E27FC236}">
                <a16:creationId xmlns:a16="http://schemas.microsoft.com/office/drawing/2014/main" id="{4FD5FFB6-C48E-46DA-844E-384CBB2A0C82}"/>
              </a:ext>
            </a:extLst>
          </p:cNvPr>
          <p:cNvGrpSpPr/>
          <p:nvPr/>
        </p:nvGrpSpPr>
        <p:grpSpPr>
          <a:xfrm>
            <a:off x="3359289" y="4960218"/>
            <a:ext cx="2856786" cy="313932"/>
            <a:chOff x="9283716" y="4541837"/>
            <a:chExt cx="2016880" cy="313932"/>
          </a:xfrm>
        </p:grpSpPr>
        <p:cxnSp>
          <p:nvCxnSpPr>
            <p:cNvPr id="53" name="Straight Arrow Connector 52">
              <a:extLst>
                <a:ext uri="{FF2B5EF4-FFF2-40B4-BE49-F238E27FC236}">
                  <a16:creationId xmlns:a16="http://schemas.microsoft.com/office/drawing/2014/main" id="{580702A9-AFD2-4430-9C86-2CE79D943C78}"/>
                </a:ext>
              </a:extLst>
            </p:cNvPr>
            <p:cNvCxnSpPr>
              <a:cxnSpLocks/>
            </p:cNvCxnSpPr>
            <p:nvPr/>
          </p:nvCxnSpPr>
          <p:spPr>
            <a:xfrm>
              <a:off x="9283716" y="4701223"/>
              <a:ext cx="2016880" cy="0"/>
            </a:xfrm>
            <a:prstGeom prst="straightConnector1">
              <a:avLst/>
            </a:prstGeom>
            <a:ln w="19050">
              <a:solidFill>
                <a:schemeClr val="tx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5E50753-EBA2-4AF1-89B5-D17F58096096}"/>
                </a:ext>
              </a:extLst>
            </p:cNvPr>
            <p:cNvSpPr/>
            <p:nvPr/>
          </p:nvSpPr>
          <p:spPr>
            <a:xfrm>
              <a:off x="9581439" y="4541837"/>
              <a:ext cx="1421434" cy="31393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600" kern="0" dirty="0">
                  <a:gradFill>
                    <a:gsLst>
                      <a:gs pos="0">
                        <a:schemeClr val="tx2"/>
                      </a:gs>
                      <a:gs pos="100000">
                        <a:schemeClr val="tx2"/>
                      </a:gs>
                    </a:gsLst>
                    <a:lin ang="16200000" scaled="1"/>
                  </a:gradFill>
                  <a:cs typeface="Segoe UI" pitchFamily="34" charset="0"/>
                </a:rPr>
                <a:t>Azure Active Directory</a:t>
              </a:r>
            </a:p>
          </p:txBody>
        </p:sp>
      </p:grpSp>
      <p:grpSp>
        <p:nvGrpSpPr>
          <p:cNvPr id="55" name="Group 54">
            <a:extLst>
              <a:ext uri="{FF2B5EF4-FFF2-40B4-BE49-F238E27FC236}">
                <a16:creationId xmlns:a16="http://schemas.microsoft.com/office/drawing/2014/main" id="{BD0F0FCC-2943-47D1-918D-656E169B2F79}"/>
              </a:ext>
            </a:extLst>
          </p:cNvPr>
          <p:cNvGrpSpPr/>
          <p:nvPr/>
        </p:nvGrpSpPr>
        <p:grpSpPr>
          <a:xfrm>
            <a:off x="3359290" y="5380497"/>
            <a:ext cx="5758607" cy="313932"/>
            <a:chOff x="9283716" y="4541837"/>
            <a:chExt cx="4038337" cy="313932"/>
          </a:xfrm>
        </p:grpSpPr>
        <p:cxnSp>
          <p:nvCxnSpPr>
            <p:cNvPr id="56" name="Straight Arrow Connector 55">
              <a:extLst>
                <a:ext uri="{FF2B5EF4-FFF2-40B4-BE49-F238E27FC236}">
                  <a16:creationId xmlns:a16="http://schemas.microsoft.com/office/drawing/2014/main" id="{B89E4438-C001-4EDB-880C-9997680695FC}"/>
                </a:ext>
              </a:extLst>
            </p:cNvPr>
            <p:cNvCxnSpPr>
              <a:cxnSpLocks/>
            </p:cNvCxnSpPr>
            <p:nvPr/>
          </p:nvCxnSpPr>
          <p:spPr>
            <a:xfrm>
              <a:off x="9283716" y="4701223"/>
              <a:ext cx="4038337" cy="0"/>
            </a:xfrm>
            <a:prstGeom prst="straightConnector1">
              <a:avLst/>
            </a:prstGeom>
            <a:ln w="19050">
              <a:solidFill>
                <a:schemeClr val="tx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78550FC-DF52-42AA-8721-8970981AE8C0}"/>
                </a:ext>
              </a:extLst>
            </p:cNvPr>
            <p:cNvSpPr/>
            <p:nvPr/>
          </p:nvSpPr>
          <p:spPr>
            <a:xfrm>
              <a:off x="10366956" y="4541837"/>
              <a:ext cx="1871856" cy="31393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600" kern="0" dirty="0">
                  <a:gradFill>
                    <a:gsLst>
                      <a:gs pos="0">
                        <a:schemeClr val="tx2"/>
                      </a:gs>
                      <a:gs pos="100000">
                        <a:schemeClr val="tx2"/>
                      </a:gs>
                    </a:gsLst>
                    <a:lin ang="16200000" scaled="1"/>
                  </a:gradFill>
                  <a:cs typeface="Segoe UI" pitchFamily="34" charset="0"/>
                </a:rPr>
                <a:t>Microsoft Cloud App Security</a:t>
              </a:r>
            </a:p>
          </p:txBody>
        </p:sp>
      </p:grpSp>
      <p:grpSp>
        <p:nvGrpSpPr>
          <p:cNvPr id="58" name="Group 57">
            <a:extLst>
              <a:ext uri="{FF2B5EF4-FFF2-40B4-BE49-F238E27FC236}">
                <a16:creationId xmlns:a16="http://schemas.microsoft.com/office/drawing/2014/main" id="{BDBFD395-F8A8-43F8-A4F2-09B83B45100A}"/>
              </a:ext>
            </a:extLst>
          </p:cNvPr>
          <p:cNvGrpSpPr/>
          <p:nvPr/>
        </p:nvGrpSpPr>
        <p:grpSpPr>
          <a:xfrm>
            <a:off x="6265522" y="4539939"/>
            <a:ext cx="2856786" cy="313932"/>
            <a:chOff x="9283716" y="4541837"/>
            <a:chExt cx="2016880" cy="313932"/>
          </a:xfrm>
        </p:grpSpPr>
        <p:cxnSp>
          <p:nvCxnSpPr>
            <p:cNvPr id="59" name="Straight Arrow Connector 58">
              <a:extLst>
                <a:ext uri="{FF2B5EF4-FFF2-40B4-BE49-F238E27FC236}">
                  <a16:creationId xmlns:a16="http://schemas.microsoft.com/office/drawing/2014/main" id="{25992D59-263F-41F0-A6EB-FFC011A618BB}"/>
                </a:ext>
              </a:extLst>
            </p:cNvPr>
            <p:cNvCxnSpPr>
              <a:cxnSpLocks/>
            </p:cNvCxnSpPr>
            <p:nvPr/>
          </p:nvCxnSpPr>
          <p:spPr>
            <a:xfrm>
              <a:off x="9283716" y="4701223"/>
              <a:ext cx="2016880" cy="0"/>
            </a:xfrm>
            <a:prstGeom prst="straightConnector1">
              <a:avLst/>
            </a:prstGeom>
            <a:ln w="19050">
              <a:solidFill>
                <a:srgbClr val="00188F"/>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FF267C5-8A4E-41C0-8CE9-F7FE5DC6BD24}"/>
                </a:ext>
              </a:extLst>
            </p:cNvPr>
            <p:cNvSpPr/>
            <p:nvPr/>
          </p:nvSpPr>
          <p:spPr>
            <a:xfrm>
              <a:off x="9411683" y="4541837"/>
              <a:ext cx="1760947" cy="31393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600" kern="0" dirty="0">
                  <a:gradFill>
                    <a:gsLst>
                      <a:gs pos="0">
                        <a:srgbClr val="00188F"/>
                      </a:gs>
                      <a:gs pos="100000">
                        <a:srgbClr val="00188F"/>
                      </a:gs>
                    </a:gsLst>
                    <a:lin ang="16200000" scaled="1"/>
                  </a:gradFill>
                  <a:cs typeface="Segoe UI" pitchFamily="34" charset="0"/>
                </a:rPr>
                <a:t>Exchange Online Protection</a:t>
              </a:r>
            </a:p>
          </p:txBody>
        </p:sp>
      </p:grpSp>
      <p:grpSp>
        <p:nvGrpSpPr>
          <p:cNvPr id="61" name="Group 60">
            <a:extLst>
              <a:ext uri="{FF2B5EF4-FFF2-40B4-BE49-F238E27FC236}">
                <a16:creationId xmlns:a16="http://schemas.microsoft.com/office/drawing/2014/main" id="{87787F6D-B7C2-4908-8918-B6C6B773ABB0}"/>
              </a:ext>
            </a:extLst>
          </p:cNvPr>
          <p:cNvGrpSpPr/>
          <p:nvPr/>
        </p:nvGrpSpPr>
        <p:grpSpPr>
          <a:xfrm>
            <a:off x="6265522" y="3971952"/>
            <a:ext cx="2856786" cy="535531"/>
            <a:chOff x="9283716" y="4381063"/>
            <a:chExt cx="2016880" cy="535531"/>
          </a:xfrm>
        </p:grpSpPr>
        <p:cxnSp>
          <p:nvCxnSpPr>
            <p:cNvPr id="62" name="Straight Arrow Connector 61">
              <a:extLst>
                <a:ext uri="{FF2B5EF4-FFF2-40B4-BE49-F238E27FC236}">
                  <a16:creationId xmlns:a16="http://schemas.microsoft.com/office/drawing/2014/main" id="{BE814CBE-A0BA-437E-9814-46BB57267117}"/>
                </a:ext>
              </a:extLst>
            </p:cNvPr>
            <p:cNvCxnSpPr>
              <a:cxnSpLocks/>
            </p:cNvCxnSpPr>
            <p:nvPr/>
          </p:nvCxnSpPr>
          <p:spPr>
            <a:xfrm>
              <a:off x="9283716" y="4540449"/>
              <a:ext cx="2016880" cy="0"/>
            </a:xfrm>
            <a:prstGeom prst="straightConnector1">
              <a:avLst/>
            </a:prstGeom>
            <a:ln w="19050">
              <a:solidFill>
                <a:srgbClr val="00188F"/>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4FDEB39-4B0C-44DF-BC12-F16F5B21856A}"/>
                </a:ext>
              </a:extLst>
            </p:cNvPr>
            <p:cNvSpPr/>
            <p:nvPr/>
          </p:nvSpPr>
          <p:spPr>
            <a:xfrm>
              <a:off x="9625902" y="4381063"/>
              <a:ext cx="1332508" cy="535531"/>
            </a:xfrm>
            <a:prstGeom prst="rect">
              <a:avLst/>
            </a:prstGeom>
            <a:solidFill>
              <a:srgbClr val="F8F8F8"/>
            </a:solidFill>
          </p:spPr>
          <p:txBody>
            <a:bodyPr wrap="square" lIns="0" rIns="0">
              <a:spAutoFit/>
            </a:bodyPr>
            <a:lstStyle/>
            <a:p>
              <a:pPr lvl="0" algn="ctr" defTabSz="951028" fontAlgn="base">
                <a:lnSpc>
                  <a:spcPct val="90000"/>
                </a:lnSpc>
                <a:spcBef>
                  <a:spcPct val="0"/>
                </a:spcBef>
                <a:spcAft>
                  <a:spcPct val="0"/>
                </a:spcAft>
                <a:defRPr/>
              </a:pPr>
              <a:r>
                <a:rPr lang="en-US" sz="1600" kern="0" dirty="0">
                  <a:gradFill>
                    <a:gsLst>
                      <a:gs pos="0">
                        <a:srgbClr val="00188F"/>
                      </a:gs>
                      <a:gs pos="100000">
                        <a:srgbClr val="00188F"/>
                      </a:gs>
                    </a:gsLst>
                    <a:lin ang="16200000" scaled="1"/>
                  </a:gradFill>
                  <a:cs typeface="Segoe UI" pitchFamily="34" charset="0"/>
                </a:rPr>
                <a:t>Office 365 Advanced Threat Protection</a:t>
              </a:r>
            </a:p>
          </p:txBody>
        </p:sp>
      </p:grpSp>
      <p:grpSp>
        <p:nvGrpSpPr>
          <p:cNvPr id="64" name="Group 63">
            <a:extLst>
              <a:ext uri="{FF2B5EF4-FFF2-40B4-BE49-F238E27FC236}">
                <a16:creationId xmlns:a16="http://schemas.microsoft.com/office/drawing/2014/main" id="{C08380B4-297B-40C5-8538-00C60D4ED33C}"/>
              </a:ext>
            </a:extLst>
          </p:cNvPr>
          <p:cNvGrpSpPr/>
          <p:nvPr/>
        </p:nvGrpSpPr>
        <p:grpSpPr>
          <a:xfrm>
            <a:off x="6265522" y="4960218"/>
            <a:ext cx="2856786" cy="313932"/>
            <a:chOff x="9283716" y="4541837"/>
            <a:chExt cx="2016880" cy="313932"/>
          </a:xfrm>
        </p:grpSpPr>
        <p:cxnSp>
          <p:nvCxnSpPr>
            <p:cNvPr id="65" name="Straight Arrow Connector 64">
              <a:extLst>
                <a:ext uri="{FF2B5EF4-FFF2-40B4-BE49-F238E27FC236}">
                  <a16:creationId xmlns:a16="http://schemas.microsoft.com/office/drawing/2014/main" id="{08B46D21-E41B-4A23-B679-5DD2BD0D6677}"/>
                </a:ext>
              </a:extLst>
            </p:cNvPr>
            <p:cNvCxnSpPr>
              <a:cxnSpLocks/>
            </p:cNvCxnSpPr>
            <p:nvPr/>
          </p:nvCxnSpPr>
          <p:spPr>
            <a:xfrm>
              <a:off x="9283716" y="4701223"/>
              <a:ext cx="2016880" cy="0"/>
            </a:xfrm>
            <a:prstGeom prst="straightConnector1">
              <a:avLst/>
            </a:prstGeom>
            <a:ln w="19050">
              <a:solidFill>
                <a:srgbClr val="00188F"/>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73A8EA4-6888-45F6-BDD3-36915BDCBDDB}"/>
                </a:ext>
              </a:extLst>
            </p:cNvPr>
            <p:cNvSpPr/>
            <p:nvPr/>
          </p:nvSpPr>
          <p:spPr>
            <a:xfrm>
              <a:off x="9356228" y="4541837"/>
              <a:ext cx="1871856" cy="31393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600" kern="0" dirty="0">
                  <a:gradFill>
                    <a:gsLst>
                      <a:gs pos="0">
                        <a:srgbClr val="00188F"/>
                      </a:gs>
                      <a:gs pos="100000">
                        <a:srgbClr val="00188F"/>
                      </a:gs>
                    </a:gsLst>
                    <a:lin ang="16200000" scaled="1"/>
                  </a:gradFill>
                  <a:cs typeface="Segoe UI" pitchFamily="34" charset="0"/>
                </a:rPr>
                <a:t>Office 365 Threat Intelligence</a:t>
              </a:r>
            </a:p>
          </p:txBody>
        </p:sp>
      </p:grpSp>
      <p:grpSp>
        <p:nvGrpSpPr>
          <p:cNvPr id="67" name="Group 66">
            <a:extLst>
              <a:ext uri="{FF2B5EF4-FFF2-40B4-BE49-F238E27FC236}">
                <a16:creationId xmlns:a16="http://schemas.microsoft.com/office/drawing/2014/main" id="{467F961B-9C43-4C42-8145-BFEFF33E4D48}"/>
              </a:ext>
            </a:extLst>
          </p:cNvPr>
          <p:cNvGrpSpPr/>
          <p:nvPr/>
        </p:nvGrpSpPr>
        <p:grpSpPr>
          <a:xfrm>
            <a:off x="9180825" y="3971952"/>
            <a:ext cx="2837004" cy="757130"/>
            <a:chOff x="9454863" y="4541837"/>
            <a:chExt cx="2002914" cy="757130"/>
          </a:xfrm>
        </p:grpSpPr>
        <p:cxnSp>
          <p:nvCxnSpPr>
            <p:cNvPr id="68" name="Straight Arrow Connector 67">
              <a:extLst>
                <a:ext uri="{FF2B5EF4-FFF2-40B4-BE49-F238E27FC236}">
                  <a16:creationId xmlns:a16="http://schemas.microsoft.com/office/drawing/2014/main" id="{72706EEE-126E-41EC-8FF3-59D3AAD5EB36}"/>
                </a:ext>
              </a:extLst>
            </p:cNvPr>
            <p:cNvCxnSpPr>
              <a:cxnSpLocks/>
            </p:cNvCxnSpPr>
            <p:nvPr/>
          </p:nvCxnSpPr>
          <p:spPr>
            <a:xfrm>
              <a:off x="9454863" y="4701223"/>
              <a:ext cx="2002914" cy="0"/>
            </a:xfrm>
            <a:prstGeom prst="straightConnector1">
              <a:avLst/>
            </a:prstGeom>
            <a:ln w="19050">
              <a:solidFill>
                <a:srgbClr val="002050"/>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45A97CF-A089-4C2B-B6C7-902F00D6BD01}"/>
                </a:ext>
              </a:extLst>
            </p:cNvPr>
            <p:cNvSpPr/>
            <p:nvPr/>
          </p:nvSpPr>
          <p:spPr>
            <a:xfrm>
              <a:off x="9824398" y="4541837"/>
              <a:ext cx="1263846" cy="757130"/>
            </a:xfrm>
            <a:prstGeom prst="rect">
              <a:avLst/>
            </a:prstGeom>
            <a:solidFill>
              <a:srgbClr val="F8F8F8"/>
            </a:solidFill>
          </p:spPr>
          <p:txBody>
            <a:bodyPr wrap="square" lIns="0" rIns="0">
              <a:spAutoFit/>
            </a:bodyPr>
            <a:lstStyle/>
            <a:p>
              <a:pPr lvl="0" algn="ctr" defTabSz="951028" fontAlgn="base">
                <a:lnSpc>
                  <a:spcPct val="90000"/>
                </a:lnSpc>
                <a:spcBef>
                  <a:spcPct val="0"/>
                </a:spcBef>
                <a:spcAft>
                  <a:spcPct val="0"/>
                </a:spcAft>
                <a:defRPr/>
              </a:pPr>
              <a:r>
                <a:rPr lang="en-US" sz="1600" kern="0" dirty="0">
                  <a:gradFill>
                    <a:gsLst>
                      <a:gs pos="0">
                        <a:srgbClr val="002050"/>
                      </a:gs>
                      <a:gs pos="98000">
                        <a:srgbClr val="002050"/>
                      </a:gs>
                    </a:gsLst>
                    <a:lin ang="16200000" scaled="1"/>
                  </a:gradFill>
                  <a:cs typeface="Segoe UI" pitchFamily="34" charset="0"/>
                </a:rPr>
                <a:t>Windows Defender Advanced Threat Protection</a:t>
              </a:r>
            </a:p>
          </p:txBody>
        </p:sp>
      </p:grpSp>
    </p:spTree>
    <p:custDataLst>
      <p:tags r:id="rId1"/>
    </p:custDataLst>
    <p:extLst>
      <p:ext uri="{BB962C8B-B14F-4D97-AF65-F5344CB8AC3E}">
        <p14:creationId xmlns:p14="http://schemas.microsoft.com/office/powerpoint/2010/main" val="2966873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0"/>
                                  </p:stCondLst>
                                  <p:childTnLst>
                                    <p:animMotion origin="layout" path="M -4.40388E-6 -1.82932E-6 L -4.40388E-6 0.04358 " pathEditMode="relative" rAng="0" ptsTypes="AA">
                                      <p:cBhvr>
                                        <p:cTn id="9" dur="500" spd="-100000" fill="hold"/>
                                        <p:tgtEl>
                                          <p:spTgt spid="43"/>
                                        </p:tgtEl>
                                        <p:attrNameLst>
                                          <p:attrName>ppt_x</p:attrName>
                                          <p:attrName>ppt_y</p:attrName>
                                        </p:attrNameLst>
                                      </p:cBhvr>
                                      <p:rCtr x="0" y="2179"/>
                                    </p:animMotion>
                                  </p:childTnLst>
                                </p:cTn>
                              </p:par>
                              <p:par>
                                <p:cTn id="10" presetID="10" presetClass="entr" presetSubtype="0" fill="hold" nodeType="withEffect">
                                  <p:stCondLst>
                                    <p:cond delay="15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nodeType="withEffect">
                                  <p:stCondLst>
                                    <p:cond delay="150"/>
                                  </p:stCondLst>
                                  <p:childTnLst>
                                    <p:animMotion origin="layout" path="M -4.67194E-6 -4.20336E-6 L -4.67194E-6 0.04358 " pathEditMode="relative" rAng="0" ptsTypes="AA">
                                      <p:cBhvr>
                                        <p:cTn id="14" dur="500" spd="-100000" fill="hold"/>
                                        <p:tgtEl>
                                          <p:spTgt spid="49"/>
                                        </p:tgtEl>
                                        <p:attrNameLst>
                                          <p:attrName>ppt_x</p:attrName>
                                          <p:attrName>ppt_y</p:attrName>
                                        </p:attrNameLst>
                                      </p:cBhvr>
                                      <p:rCtr x="0" y="2179"/>
                                    </p:animMotion>
                                  </p:childTnLst>
                                </p:cTn>
                              </p:par>
                              <p:par>
                                <p:cTn id="15" presetID="10" presetClass="entr" presetSubtype="0" fill="hold" nodeType="withEffect">
                                  <p:stCondLst>
                                    <p:cond delay="3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42" presetClass="path" presetSubtype="0" decel="100000" fill="hold" nodeType="withEffect">
                                  <p:stCondLst>
                                    <p:cond delay="300"/>
                                  </p:stCondLst>
                                  <p:childTnLst>
                                    <p:animMotion origin="layout" path="M 1.48838E-6 -2.4966E-6 L 1.48838E-6 0.04358 " pathEditMode="relative" rAng="0" ptsTypes="AA">
                                      <p:cBhvr>
                                        <p:cTn id="19" dur="500" spd="-100000" fill="hold"/>
                                        <p:tgtEl>
                                          <p:spTgt spid="52"/>
                                        </p:tgtEl>
                                        <p:attrNameLst>
                                          <p:attrName>ppt_x</p:attrName>
                                          <p:attrName>ppt_y</p:attrName>
                                        </p:attrNameLst>
                                      </p:cBhvr>
                                      <p:rCtr x="0" y="2179"/>
                                    </p:animMotion>
                                  </p:childTnLst>
                                </p:cTn>
                              </p:par>
                              <p:par>
                                <p:cTn id="20" presetID="10" presetClass="entr" presetSubtype="0" fill="hold" nodeType="withEffect">
                                  <p:stCondLst>
                                    <p:cond delay="45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42" presetClass="path" presetSubtype="0" decel="100000" fill="hold" nodeType="withEffect">
                                  <p:stCondLst>
                                    <p:cond delay="450"/>
                                  </p:stCondLst>
                                  <p:childTnLst>
                                    <p:animMotion origin="layout" path="M 5.6676E-7 2.24694E-6 L 5.6676E-7 0.04357 " pathEditMode="relative" rAng="0" ptsTypes="AA">
                                      <p:cBhvr>
                                        <p:cTn id="24" dur="500" spd="-100000" fill="hold"/>
                                        <p:tgtEl>
                                          <p:spTgt spid="55"/>
                                        </p:tgtEl>
                                        <p:attrNameLst>
                                          <p:attrName>ppt_x</p:attrName>
                                          <p:attrName>ppt_y</p:attrName>
                                        </p:attrNameLst>
                                      </p:cBhvr>
                                      <p:rCtr x="0" y="2179"/>
                                    </p:animMotion>
                                  </p:childTnLst>
                                </p:cTn>
                              </p:par>
                            </p:childTnLst>
                          </p:cTn>
                        </p:par>
                        <p:par>
                          <p:cTn id="25" fill="hold">
                            <p:stCondLst>
                              <p:cond delay="950"/>
                            </p:stCondLst>
                            <p:childTnLst>
                              <p:par>
                                <p:cTn id="26" presetID="10" presetClass="entr" presetSubtype="0"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42" presetClass="path" presetSubtype="0" decel="100000" fill="hold" nodeType="withEffect">
                                  <p:stCondLst>
                                    <p:cond delay="0"/>
                                  </p:stCondLst>
                                  <p:childTnLst>
                                    <p:animMotion origin="layout" path="M 4.34772E-6 -1.82932E-6 L 4.34772E-6 0.04358 " pathEditMode="relative" rAng="0" ptsTypes="AA">
                                      <p:cBhvr>
                                        <p:cTn id="30" dur="500" spd="-100000" fill="hold"/>
                                        <p:tgtEl>
                                          <p:spTgt spid="61"/>
                                        </p:tgtEl>
                                        <p:attrNameLst>
                                          <p:attrName>ppt_x</p:attrName>
                                          <p:attrName>ppt_y</p:attrName>
                                        </p:attrNameLst>
                                      </p:cBhvr>
                                      <p:rCtr x="0" y="2179"/>
                                    </p:animMotion>
                                  </p:childTnLst>
                                </p:cTn>
                              </p:par>
                              <p:par>
                                <p:cTn id="31" presetID="10" presetClass="entr" presetSubtype="0" fill="hold" nodeType="withEffect">
                                  <p:stCondLst>
                                    <p:cond delay="15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42" presetClass="path" presetSubtype="0" decel="100000" fill="hold" nodeType="withEffect">
                                  <p:stCondLst>
                                    <p:cond delay="150"/>
                                  </p:stCondLst>
                                  <p:childTnLst>
                                    <p:animMotion origin="layout" path="M 4.34772E-6 -4.20336E-6 L 4.34772E-6 0.04358 " pathEditMode="relative" rAng="0" ptsTypes="AA">
                                      <p:cBhvr>
                                        <p:cTn id="35" dur="500" spd="-100000" fill="hold"/>
                                        <p:tgtEl>
                                          <p:spTgt spid="58"/>
                                        </p:tgtEl>
                                        <p:attrNameLst>
                                          <p:attrName>ppt_x</p:attrName>
                                          <p:attrName>ppt_y</p:attrName>
                                        </p:attrNameLst>
                                      </p:cBhvr>
                                      <p:rCtr x="0" y="2179"/>
                                    </p:animMotion>
                                  </p:childTnLst>
                                </p:cTn>
                              </p:par>
                              <p:par>
                                <p:cTn id="36" presetID="10" presetClass="entr" presetSubtype="0" fill="hold" nodeType="withEffect">
                                  <p:stCondLst>
                                    <p:cond delay="30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42" presetClass="path" presetSubtype="0" decel="100000" fill="hold" nodeType="withEffect">
                                  <p:stCondLst>
                                    <p:cond delay="300"/>
                                  </p:stCondLst>
                                  <p:childTnLst>
                                    <p:animMotion origin="layout" path="M 4.34772E-6 -2.4966E-6 L 4.34772E-6 0.04358 " pathEditMode="relative" rAng="0" ptsTypes="AA">
                                      <p:cBhvr>
                                        <p:cTn id="40" dur="500" spd="-100000" fill="hold"/>
                                        <p:tgtEl>
                                          <p:spTgt spid="64"/>
                                        </p:tgtEl>
                                        <p:attrNameLst>
                                          <p:attrName>ppt_x</p:attrName>
                                          <p:attrName>ppt_y</p:attrName>
                                        </p:attrNameLst>
                                      </p:cBhvr>
                                      <p:rCtr x="0" y="2179"/>
                                    </p:animMotion>
                                  </p:childTnLst>
                                </p:cTn>
                              </p:par>
                            </p:childTnLst>
                          </p:cTn>
                        </p:par>
                        <p:par>
                          <p:cTn id="41" fill="hold">
                            <p:stCondLst>
                              <p:cond delay="1750"/>
                            </p:stCondLst>
                            <p:childTnLst>
                              <p:par>
                                <p:cTn id="42" presetID="10" presetClass="entr" presetSubtype="0" fill="hold" nodeType="after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42" presetClass="path" presetSubtype="0" decel="100000" fill="hold" nodeType="withEffect">
                                  <p:stCondLst>
                                    <p:cond delay="0"/>
                                  </p:stCondLst>
                                  <p:childTnLst>
                                    <p:animMotion origin="layout" path="M -2.79295E-6 7.44439E-7 L -2.79295E-6 0.04358 " pathEditMode="relative" rAng="0" ptsTypes="AA">
                                      <p:cBhvr>
                                        <p:cTn id="46" dur="500" spd="-100000" fill="hold"/>
                                        <p:tgtEl>
                                          <p:spTgt spid="67"/>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B653D9B-0151-4D77-8A5C-A5617D813835}"/>
              </a:ext>
            </a:extLst>
          </p:cNvPr>
          <p:cNvSpPr/>
          <p:nvPr/>
        </p:nvSpPr>
        <p:spPr bwMode="auto">
          <a:xfrm>
            <a:off x="274638" y="2060724"/>
            <a:ext cx="11887199" cy="2963858"/>
          </a:xfrm>
          <a:prstGeom prst="rect">
            <a:avLst/>
          </a:prstGeom>
          <a:solidFill>
            <a:srgbClr val="F8F8F8"/>
          </a:solidFill>
          <a:ln w="19050">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97F5E6D-58EF-49D5-B1F3-CE204B882580}"/>
              </a:ext>
            </a:extLst>
          </p:cNvPr>
          <p:cNvSpPr>
            <a:spLocks noGrp="1"/>
          </p:cNvSpPr>
          <p:nvPr>
            <p:ph type="title"/>
          </p:nvPr>
        </p:nvSpPr>
        <p:spPr>
          <a:xfrm>
            <a:off x="274639" y="295274"/>
            <a:ext cx="11889564" cy="1597208"/>
          </a:xfrm>
        </p:spPr>
        <p:txBody>
          <a:bodyPr/>
          <a:lstStyle/>
          <a:p>
            <a:r>
              <a:rPr lang="en-US" dirty="0"/>
              <a:t>Enhanced security through simplified and intelligent </a:t>
            </a:r>
            <a:r>
              <a:rPr lang="en-US" dirty="0">
                <a:gradFill>
                  <a:gsLst>
                    <a:gs pos="1250">
                      <a:schemeClr val="tx2"/>
                    </a:gs>
                    <a:gs pos="100000">
                      <a:schemeClr val="tx2"/>
                    </a:gs>
                  </a:gsLst>
                  <a:lin ang="5400000" scaled="0"/>
                </a:gradFill>
                <a:cs typeface="Segoe UI Semilight" panose="020B0402040204020203" pitchFamily="34" charset="0"/>
              </a:rPr>
              <a:t>security management with Microsoft</a:t>
            </a:r>
            <a:br>
              <a:rPr lang="en-US" dirty="0"/>
            </a:br>
            <a:endParaRPr lang="en-US" dirty="0"/>
          </a:p>
        </p:txBody>
      </p:sp>
      <p:sp>
        <p:nvSpPr>
          <p:cNvPr id="3" name="TextBox 10">
            <a:extLst>
              <a:ext uri="{FF2B5EF4-FFF2-40B4-BE49-F238E27FC236}">
                <a16:creationId xmlns:a16="http://schemas.microsoft.com/office/drawing/2014/main" id="{A5669E18-CBEB-4D61-BB8A-8B989DD7E656}"/>
              </a:ext>
            </a:extLst>
          </p:cNvPr>
          <p:cNvSpPr txBox="1"/>
          <p:nvPr/>
        </p:nvSpPr>
        <p:spPr>
          <a:xfrm>
            <a:off x="8127120" y="2399613"/>
            <a:ext cx="3808744"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Infrastructure</a:t>
            </a:r>
          </a:p>
        </p:txBody>
      </p:sp>
      <p:sp>
        <p:nvSpPr>
          <p:cNvPr id="4" name="TextBox 10">
            <a:extLst>
              <a:ext uri="{FF2B5EF4-FFF2-40B4-BE49-F238E27FC236}">
                <a16:creationId xmlns:a16="http://schemas.microsoft.com/office/drawing/2014/main" id="{968A9585-1381-4F7D-827C-88BA73B354BB}"/>
              </a:ext>
            </a:extLst>
          </p:cNvPr>
          <p:cNvSpPr txBox="1"/>
          <p:nvPr/>
        </p:nvSpPr>
        <p:spPr>
          <a:xfrm>
            <a:off x="4306310" y="2399613"/>
            <a:ext cx="3823854"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Apps &amp; data</a:t>
            </a:r>
          </a:p>
        </p:txBody>
      </p:sp>
      <p:sp>
        <p:nvSpPr>
          <p:cNvPr id="5" name="TextBox 10">
            <a:extLst>
              <a:ext uri="{FF2B5EF4-FFF2-40B4-BE49-F238E27FC236}">
                <a16:creationId xmlns:a16="http://schemas.microsoft.com/office/drawing/2014/main" id="{456C25AE-5ACE-46FD-958A-BA1C4C3ED2DF}"/>
              </a:ext>
            </a:extLst>
          </p:cNvPr>
          <p:cNvSpPr txBox="1"/>
          <p:nvPr/>
        </p:nvSpPr>
        <p:spPr>
          <a:xfrm>
            <a:off x="471058" y="2399613"/>
            <a:ext cx="3841446"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defRPr/>
            </a:pPr>
            <a:r>
              <a:rPr lang="en-US" kern="0" spc="120" dirty="0">
                <a:gradFill>
                  <a:gsLst>
                    <a:gs pos="0">
                      <a:schemeClr val="tx1"/>
                    </a:gs>
                    <a:gs pos="100000">
                      <a:schemeClr val="tx1"/>
                    </a:gs>
                  </a:gsLst>
                  <a:lin ang="16200000" scaled="1"/>
                </a:gradFill>
                <a:latin typeface="Segoe UI Semilight" panose="020B0402040204020203" pitchFamily="34" charset="0"/>
                <a:ea typeface="ＭＳ Ｐゴシック" charset="0"/>
                <a:cs typeface="Segoe UI Semilight" panose="020B0402040204020203" pitchFamily="34" charset="0"/>
              </a:rPr>
              <a:t>Devices</a:t>
            </a:r>
          </a:p>
        </p:txBody>
      </p:sp>
      <p:grpSp>
        <p:nvGrpSpPr>
          <p:cNvPr id="6" name="Group 30">
            <a:extLst>
              <a:ext uri="{FF2B5EF4-FFF2-40B4-BE49-F238E27FC236}">
                <a16:creationId xmlns:a16="http://schemas.microsoft.com/office/drawing/2014/main" id="{31CF81D7-4FE8-4042-AEA6-D2FC55242C5E}"/>
              </a:ext>
            </a:extLst>
          </p:cNvPr>
          <p:cNvGrpSpPr>
            <a:grpSpLocks noChangeAspect="1"/>
          </p:cNvGrpSpPr>
          <p:nvPr/>
        </p:nvGrpSpPr>
        <p:grpSpPr bwMode="auto">
          <a:xfrm>
            <a:off x="9645230" y="2852860"/>
            <a:ext cx="772525" cy="767383"/>
            <a:chOff x="4976" y="3801"/>
            <a:chExt cx="320" cy="334"/>
          </a:xfrm>
        </p:grpSpPr>
        <p:sp>
          <p:nvSpPr>
            <p:cNvPr id="7" name="Freeform 31">
              <a:extLst>
                <a:ext uri="{FF2B5EF4-FFF2-40B4-BE49-F238E27FC236}">
                  <a16:creationId xmlns:a16="http://schemas.microsoft.com/office/drawing/2014/main" id="{FC543E44-870C-45D0-93D9-E5CD0953B8B3}"/>
                </a:ext>
              </a:extLst>
            </p:cNvPr>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8" name="Freeform 32">
              <a:extLst>
                <a:ext uri="{FF2B5EF4-FFF2-40B4-BE49-F238E27FC236}">
                  <a16:creationId xmlns:a16="http://schemas.microsoft.com/office/drawing/2014/main" id="{7A914B49-9B29-4CD9-BB15-113E53ECB935}"/>
                </a:ext>
              </a:extLst>
            </p:cNvPr>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9" name="Freeform 33">
              <a:extLst>
                <a:ext uri="{FF2B5EF4-FFF2-40B4-BE49-F238E27FC236}">
                  <a16:creationId xmlns:a16="http://schemas.microsoft.com/office/drawing/2014/main" id="{58E57E89-8080-4CD4-8574-06B91B460EE1}"/>
                </a:ext>
              </a:extLst>
            </p:cNvPr>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0" name="Freeform 34">
              <a:extLst>
                <a:ext uri="{FF2B5EF4-FFF2-40B4-BE49-F238E27FC236}">
                  <a16:creationId xmlns:a16="http://schemas.microsoft.com/office/drawing/2014/main" id="{8E163CD8-D28C-4C46-A785-E91AC4FD7652}"/>
                </a:ext>
              </a:extLst>
            </p:cNvPr>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1" name="Freeform 35">
              <a:extLst>
                <a:ext uri="{FF2B5EF4-FFF2-40B4-BE49-F238E27FC236}">
                  <a16:creationId xmlns:a16="http://schemas.microsoft.com/office/drawing/2014/main" id="{2730BFAE-5815-42BD-AAF0-1595F89BA9BA}"/>
                </a:ext>
              </a:extLst>
            </p:cNvPr>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sp>
          <p:nvSpPr>
            <p:cNvPr id="12" name="Freeform 36">
              <a:extLst>
                <a:ext uri="{FF2B5EF4-FFF2-40B4-BE49-F238E27FC236}">
                  <a16:creationId xmlns:a16="http://schemas.microsoft.com/office/drawing/2014/main" id="{9547D819-B719-48D8-8774-1B3D2820CC71}"/>
                </a:ext>
              </a:extLst>
            </p:cNvPr>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099" kern="0">
                <a:solidFill>
                  <a:sysClr val="windowText" lastClr="000000"/>
                </a:solidFill>
              </a:endParaRPr>
            </a:p>
          </p:txBody>
        </p:sp>
      </p:grpSp>
      <p:grpSp>
        <p:nvGrpSpPr>
          <p:cNvPr id="13" name="Group 12">
            <a:extLst>
              <a:ext uri="{FF2B5EF4-FFF2-40B4-BE49-F238E27FC236}">
                <a16:creationId xmlns:a16="http://schemas.microsoft.com/office/drawing/2014/main" id="{782B257F-9295-498A-B339-B68A260B71AB}"/>
              </a:ext>
            </a:extLst>
          </p:cNvPr>
          <p:cNvGrpSpPr/>
          <p:nvPr/>
        </p:nvGrpSpPr>
        <p:grpSpPr>
          <a:xfrm>
            <a:off x="1823100" y="2949491"/>
            <a:ext cx="1137362" cy="684956"/>
            <a:chOff x="9574313" y="2874560"/>
            <a:chExt cx="700769" cy="422025"/>
          </a:xfrm>
        </p:grpSpPr>
        <p:sp>
          <p:nvSpPr>
            <p:cNvPr id="14" name="monitor" title="Icon of a monitor">
              <a:extLst>
                <a:ext uri="{FF2B5EF4-FFF2-40B4-BE49-F238E27FC236}">
                  <a16:creationId xmlns:a16="http://schemas.microsoft.com/office/drawing/2014/main" id="{03B8BB4B-A47F-473B-AA75-808D1B96B9DE}"/>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5" name="Rectangle 14">
              <a:extLst>
                <a:ext uri="{FF2B5EF4-FFF2-40B4-BE49-F238E27FC236}">
                  <a16:creationId xmlns:a16="http://schemas.microsoft.com/office/drawing/2014/main" id="{8D4F5572-258A-4C6A-8E4A-AC2027E83480}"/>
                </a:ext>
              </a:extLst>
            </p:cNvPr>
            <p:cNvSpPr/>
            <p:nvPr/>
          </p:nvSpPr>
          <p:spPr bwMode="auto">
            <a:xfrm>
              <a:off x="9902389" y="2968551"/>
              <a:ext cx="372693" cy="32803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UniversalApp_E8CC" title="Icon of a cellphone in front of a tablet">
              <a:extLst>
                <a:ext uri="{FF2B5EF4-FFF2-40B4-BE49-F238E27FC236}">
                  <a16:creationId xmlns:a16="http://schemas.microsoft.com/office/drawing/2014/main" id="{B49A81A9-4C1E-434D-8CD5-EB5A9AA99CDE}"/>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17" name="GenericApp_EB3B" title="Icon of an app window">
            <a:extLst>
              <a:ext uri="{FF2B5EF4-FFF2-40B4-BE49-F238E27FC236}">
                <a16:creationId xmlns:a16="http://schemas.microsoft.com/office/drawing/2014/main" id="{FD6DD176-D1B0-435E-B8D1-C13ACDAEAA3A}"/>
              </a:ext>
            </a:extLst>
          </p:cNvPr>
          <p:cNvSpPr>
            <a:spLocks noChangeAspect="1" noEditPoints="1"/>
          </p:cNvSpPr>
          <p:nvPr/>
        </p:nvSpPr>
        <p:spPr bwMode="auto">
          <a:xfrm>
            <a:off x="5825061" y="2921886"/>
            <a:ext cx="786352" cy="62933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8" name="Straight Connector 17">
            <a:extLst>
              <a:ext uri="{FF2B5EF4-FFF2-40B4-BE49-F238E27FC236}">
                <a16:creationId xmlns:a16="http://schemas.microsoft.com/office/drawing/2014/main" id="{6B0A0A6F-97F4-4CB8-9ED2-F93D30609CD9}"/>
              </a:ext>
            </a:extLst>
          </p:cNvPr>
          <p:cNvCxnSpPr>
            <a:cxnSpLocks/>
          </p:cNvCxnSpPr>
          <p:nvPr/>
        </p:nvCxnSpPr>
        <p:spPr>
          <a:xfrm flipH="1">
            <a:off x="4296164" y="2316374"/>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86A61A-3104-4729-B99C-2167BFCE430A}"/>
              </a:ext>
            </a:extLst>
          </p:cNvPr>
          <p:cNvCxnSpPr>
            <a:cxnSpLocks/>
          </p:cNvCxnSpPr>
          <p:nvPr/>
        </p:nvCxnSpPr>
        <p:spPr>
          <a:xfrm flipH="1">
            <a:off x="8159449" y="2316374"/>
            <a:ext cx="1" cy="1332436"/>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6C26346-F0B8-4F4E-854E-8740365B0248}"/>
              </a:ext>
            </a:extLst>
          </p:cNvPr>
          <p:cNvGrpSpPr/>
          <p:nvPr/>
        </p:nvGrpSpPr>
        <p:grpSpPr>
          <a:xfrm>
            <a:off x="395623" y="3800417"/>
            <a:ext cx="3766641" cy="300082"/>
            <a:chOff x="9441180" y="4541837"/>
            <a:chExt cx="2659234" cy="300082"/>
          </a:xfrm>
        </p:grpSpPr>
        <p:cxnSp>
          <p:nvCxnSpPr>
            <p:cNvPr id="23" name="Straight Arrow Connector 22">
              <a:extLst>
                <a:ext uri="{FF2B5EF4-FFF2-40B4-BE49-F238E27FC236}">
                  <a16:creationId xmlns:a16="http://schemas.microsoft.com/office/drawing/2014/main" id="{CFA2EAF1-E70B-443E-85B4-62400936CAFC}"/>
                </a:ext>
              </a:extLst>
            </p:cNvPr>
            <p:cNvCxnSpPr>
              <a:cxnSpLocks/>
            </p:cNvCxnSpPr>
            <p:nvPr/>
          </p:nvCxnSpPr>
          <p:spPr>
            <a:xfrm>
              <a:off x="9441180" y="4701223"/>
              <a:ext cx="2659234" cy="0"/>
            </a:xfrm>
            <a:prstGeom prst="straightConnector1">
              <a:avLst/>
            </a:prstGeom>
            <a:ln w="19050">
              <a:solidFill>
                <a:srgbClr val="3EC7EE"/>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FEC9F03-DD4C-4053-807F-3D54DE69A02D}"/>
                </a:ext>
              </a:extLst>
            </p:cNvPr>
            <p:cNvSpPr/>
            <p:nvPr/>
          </p:nvSpPr>
          <p:spPr>
            <a:xfrm>
              <a:off x="9723962" y="4541837"/>
              <a:ext cx="2093670" cy="30008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500" kern="0" dirty="0">
                  <a:gradFill>
                    <a:gsLst>
                      <a:gs pos="0">
                        <a:srgbClr val="3EC7EE"/>
                      </a:gs>
                      <a:gs pos="100000">
                        <a:srgbClr val="3EC7EE"/>
                      </a:gs>
                    </a:gsLst>
                    <a:lin ang="16200000" scaled="1"/>
                  </a:gradFill>
                  <a:cs typeface="Segoe UI" pitchFamily="34" charset="0"/>
                </a:rPr>
                <a:t>Windows Defender Security Center</a:t>
              </a:r>
            </a:p>
          </p:txBody>
        </p:sp>
      </p:grpSp>
      <p:grpSp>
        <p:nvGrpSpPr>
          <p:cNvPr id="25" name="Group 24">
            <a:extLst>
              <a:ext uri="{FF2B5EF4-FFF2-40B4-BE49-F238E27FC236}">
                <a16:creationId xmlns:a16="http://schemas.microsoft.com/office/drawing/2014/main" id="{B9759DF3-DD1A-4C70-A1D3-911956FACD3E}"/>
              </a:ext>
            </a:extLst>
          </p:cNvPr>
          <p:cNvGrpSpPr/>
          <p:nvPr/>
        </p:nvGrpSpPr>
        <p:grpSpPr>
          <a:xfrm>
            <a:off x="4347599" y="3800417"/>
            <a:ext cx="3767328" cy="300082"/>
            <a:chOff x="9283716" y="4541837"/>
            <a:chExt cx="2659719" cy="300082"/>
          </a:xfrm>
        </p:grpSpPr>
        <p:cxnSp>
          <p:nvCxnSpPr>
            <p:cNvPr id="26" name="Straight Arrow Connector 25">
              <a:extLst>
                <a:ext uri="{FF2B5EF4-FFF2-40B4-BE49-F238E27FC236}">
                  <a16:creationId xmlns:a16="http://schemas.microsoft.com/office/drawing/2014/main" id="{04ACCF97-2242-4422-B6EB-0C15D30089ED}"/>
                </a:ext>
              </a:extLst>
            </p:cNvPr>
            <p:cNvCxnSpPr>
              <a:cxnSpLocks/>
            </p:cNvCxnSpPr>
            <p:nvPr/>
          </p:nvCxnSpPr>
          <p:spPr>
            <a:xfrm>
              <a:off x="9283716" y="4701223"/>
              <a:ext cx="2659719" cy="0"/>
            </a:xfrm>
            <a:prstGeom prst="straightConnector1">
              <a:avLst/>
            </a:prstGeom>
            <a:ln w="19050">
              <a:solidFill>
                <a:schemeClr val="tx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5045A7-820D-4570-B9F8-C4C6419AC318}"/>
                </a:ext>
              </a:extLst>
            </p:cNvPr>
            <p:cNvSpPr/>
            <p:nvPr/>
          </p:nvSpPr>
          <p:spPr>
            <a:xfrm>
              <a:off x="9389627" y="4541837"/>
              <a:ext cx="2447897" cy="30008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500" kern="0" dirty="0">
                  <a:gradFill>
                    <a:gsLst>
                      <a:gs pos="0">
                        <a:schemeClr val="tx2"/>
                      </a:gs>
                      <a:gs pos="100000">
                        <a:schemeClr val="tx2"/>
                      </a:gs>
                    </a:gsLst>
                    <a:lin ang="16200000" scaled="1"/>
                  </a:gradFill>
                  <a:cs typeface="Segoe UI" pitchFamily="34" charset="0"/>
                </a:rPr>
                <a:t>Office 365 Security &amp; Compliance Center</a:t>
              </a:r>
            </a:p>
          </p:txBody>
        </p:sp>
      </p:grpSp>
      <p:grpSp>
        <p:nvGrpSpPr>
          <p:cNvPr id="28" name="Group 27">
            <a:extLst>
              <a:ext uri="{FF2B5EF4-FFF2-40B4-BE49-F238E27FC236}">
                <a16:creationId xmlns:a16="http://schemas.microsoft.com/office/drawing/2014/main" id="{F0CBF1E2-85BB-4795-94C1-62022FA40C27}"/>
              </a:ext>
            </a:extLst>
          </p:cNvPr>
          <p:cNvGrpSpPr/>
          <p:nvPr/>
        </p:nvGrpSpPr>
        <p:grpSpPr>
          <a:xfrm>
            <a:off x="8265569" y="3800417"/>
            <a:ext cx="3767328" cy="300082"/>
            <a:chOff x="9454863" y="4541837"/>
            <a:chExt cx="2659719" cy="300082"/>
          </a:xfrm>
        </p:grpSpPr>
        <p:cxnSp>
          <p:nvCxnSpPr>
            <p:cNvPr id="29" name="Straight Arrow Connector 28">
              <a:extLst>
                <a:ext uri="{FF2B5EF4-FFF2-40B4-BE49-F238E27FC236}">
                  <a16:creationId xmlns:a16="http://schemas.microsoft.com/office/drawing/2014/main" id="{D6360617-60B8-460D-8D2A-FC94B3A79EAF}"/>
                </a:ext>
              </a:extLst>
            </p:cNvPr>
            <p:cNvCxnSpPr>
              <a:cxnSpLocks/>
            </p:cNvCxnSpPr>
            <p:nvPr/>
          </p:nvCxnSpPr>
          <p:spPr>
            <a:xfrm>
              <a:off x="9454863" y="4701223"/>
              <a:ext cx="2659719" cy="0"/>
            </a:xfrm>
            <a:prstGeom prst="straightConnector1">
              <a:avLst/>
            </a:prstGeom>
            <a:ln w="19050">
              <a:solidFill>
                <a:srgbClr val="002050"/>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4DAE248-D252-43D9-8871-DC9E2345AA0A}"/>
                </a:ext>
              </a:extLst>
            </p:cNvPr>
            <p:cNvSpPr/>
            <p:nvPr/>
          </p:nvSpPr>
          <p:spPr>
            <a:xfrm>
              <a:off x="10142591" y="4541837"/>
              <a:ext cx="1284265" cy="300082"/>
            </a:xfrm>
            <a:prstGeom prst="rect">
              <a:avLst/>
            </a:prstGeom>
            <a:solidFill>
              <a:srgbClr val="F8F8F8"/>
            </a:solidFill>
          </p:spPr>
          <p:txBody>
            <a:bodyPr wrap="square" lIns="0" rIns="0">
              <a:spAutoFit/>
            </a:bodyPr>
            <a:lstStyle/>
            <a:p>
              <a:pPr lvl="0" algn="ctr" defTabSz="951028" fontAlgn="base">
                <a:lnSpc>
                  <a:spcPct val="90000"/>
                </a:lnSpc>
                <a:spcBef>
                  <a:spcPct val="0"/>
                </a:spcBef>
                <a:spcAft>
                  <a:spcPct val="0"/>
                </a:spcAft>
                <a:defRPr/>
              </a:pPr>
              <a:r>
                <a:rPr lang="en-US" sz="1500" kern="0" dirty="0">
                  <a:gradFill>
                    <a:gsLst>
                      <a:gs pos="0">
                        <a:srgbClr val="002050"/>
                      </a:gs>
                      <a:gs pos="98000">
                        <a:srgbClr val="002050"/>
                      </a:gs>
                    </a:gsLst>
                    <a:lin ang="16200000" scaled="1"/>
                  </a:gradFill>
                  <a:cs typeface="Segoe UI" pitchFamily="34" charset="0"/>
                </a:rPr>
                <a:t>Azure Security Center</a:t>
              </a:r>
            </a:p>
          </p:txBody>
        </p:sp>
      </p:grpSp>
      <p:grpSp>
        <p:nvGrpSpPr>
          <p:cNvPr id="32" name="Group 31">
            <a:extLst>
              <a:ext uri="{FF2B5EF4-FFF2-40B4-BE49-F238E27FC236}">
                <a16:creationId xmlns:a16="http://schemas.microsoft.com/office/drawing/2014/main" id="{CDC94D32-C5A9-42EF-8AC8-953A4A4455D5}"/>
              </a:ext>
            </a:extLst>
          </p:cNvPr>
          <p:cNvGrpSpPr/>
          <p:nvPr/>
        </p:nvGrpSpPr>
        <p:grpSpPr>
          <a:xfrm>
            <a:off x="4347599" y="4165253"/>
            <a:ext cx="3767328" cy="300082"/>
            <a:chOff x="9283716" y="4541837"/>
            <a:chExt cx="2659719" cy="300082"/>
          </a:xfrm>
        </p:grpSpPr>
        <p:cxnSp>
          <p:nvCxnSpPr>
            <p:cNvPr id="33" name="Straight Arrow Connector 32">
              <a:extLst>
                <a:ext uri="{FF2B5EF4-FFF2-40B4-BE49-F238E27FC236}">
                  <a16:creationId xmlns:a16="http://schemas.microsoft.com/office/drawing/2014/main" id="{4F12FA3B-B76C-46CB-9884-A778912EF1B1}"/>
                </a:ext>
              </a:extLst>
            </p:cNvPr>
            <p:cNvCxnSpPr>
              <a:cxnSpLocks/>
            </p:cNvCxnSpPr>
            <p:nvPr/>
          </p:nvCxnSpPr>
          <p:spPr>
            <a:xfrm>
              <a:off x="9283716" y="4701223"/>
              <a:ext cx="2659719" cy="0"/>
            </a:xfrm>
            <a:prstGeom prst="straightConnector1">
              <a:avLst/>
            </a:prstGeom>
            <a:ln w="19050">
              <a:solidFill>
                <a:schemeClr val="tx2"/>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4D0BA98-BD27-4A10-97E4-BD0417534205}"/>
                </a:ext>
              </a:extLst>
            </p:cNvPr>
            <p:cNvSpPr/>
            <p:nvPr/>
          </p:nvSpPr>
          <p:spPr>
            <a:xfrm>
              <a:off x="9734233" y="4541837"/>
              <a:ext cx="1758684" cy="300082"/>
            </a:xfrm>
            <a:prstGeom prst="rect">
              <a:avLst/>
            </a:prstGeom>
            <a:solidFill>
              <a:srgbClr val="F8F8F8"/>
            </a:solidFill>
          </p:spPr>
          <p:txBody>
            <a:bodyPr wrap="none" lIns="0" rIns="0">
              <a:spAutoFit/>
            </a:bodyPr>
            <a:lstStyle/>
            <a:p>
              <a:pPr lvl="0" algn="ctr" defTabSz="951028" fontAlgn="base">
                <a:lnSpc>
                  <a:spcPct val="90000"/>
                </a:lnSpc>
                <a:spcBef>
                  <a:spcPct val="0"/>
                </a:spcBef>
                <a:spcAft>
                  <a:spcPct val="0"/>
                </a:spcAft>
                <a:defRPr/>
              </a:pPr>
              <a:r>
                <a:rPr lang="en-US" sz="1500" kern="0" dirty="0">
                  <a:gradFill>
                    <a:gsLst>
                      <a:gs pos="0">
                        <a:schemeClr val="tx2"/>
                      </a:gs>
                      <a:gs pos="100000">
                        <a:schemeClr val="tx2"/>
                      </a:gs>
                    </a:gsLst>
                    <a:lin ang="16200000" scaled="1"/>
                  </a:gradFill>
                  <a:cs typeface="Segoe UI" pitchFamily="34" charset="0"/>
                </a:rPr>
                <a:t>Microsoft Cloud App Security</a:t>
              </a:r>
            </a:p>
          </p:txBody>
        </p:sp>
      </p:grpSp>
      <p:sp>
        <p:nvSpPr>
          <p:cNvPr id="35" name="Rectangle 34">
            <a:extLst>
              <a:ext uri="{FF2B5EF4-FFF2-40B4-BE49-F238E27FC236}">
                <a16:creationId xmlns:a16="http://schemas.microsoft.com/office/drawing/2014/main" id="{16061685-1E9E-4B40-B60D-C538AFEE57CE}"/>
              </a:ext>
            </a:extLst>
          </p:cNvPr>
          <p:cNvSpPr/>
          <p:nvPr/>
        </p:nvSpPr>
        <p:spPr>
          <a:xfrm>
            <a:off x="3249242" y="4793451"/>
            <a:ext cx="5937990" cy="406265"/>
          </a:xfrm>
          <a:prstGeom prst="rect">
            <a:avLst/>
          </a:prstGeom>
          <a:solidFill>
            <a:srgbClr val="F8F8F8"/>
          </a:solidFill>
        </p:spPr>
        <p:txBody>
          <a:bodyPr wrap="square">
            <a:spAutoFit/>
          </a:bodyPr>
          <a:lstStyle/>
          <a:p>
            <a:pPr algn="ctr"/>
            <a:r>
              <a:rPr lang="en-US" sz="2040" kern="0" dirty="0">
                <a:gradFill>
                  <a:gsLst>
                    <a:gs pos="0">
                      <a:schemeClr val="tx1"/>
                    </a:gs>
                    <a:gs pos="100000">
                      <a:schemeClr val="tx1"/>
                    </a:gs>
                  </a:gsLst>
                  <a:lin ang="16200000" scaled="1"/>
                </a:gradFill>
              </a:rPr>
              <a:t>A</a:t>
            </a:r>
            <a:r>
              <a:rPr lang="en-US" sz="2040" kern="0" dirty="0">
                <a:solidFill>
                  <a:srgbClr val="0078D7"/>
                </a:solidFill>
              </a:rPr>
              <a:t> </a:t>
            </a:r>
            <a:r>
              <a:rPr lang="en-US" sz="2040" kern="0" dirty="0">
                <a:gradFill>
                  <a:gsLst>
                    <a:gs pos="0">
                      <a:schemeClr val="tx1"/>
                    </a:gs>
                    <a:gs pos="100000">
                      <a:schemeClr val="tx1"/>
                    </a:gs>
                  </a:gsLst>
                  <a:lin ang="16200000" scaled="1"/>
                </a:gradFill>
              </a:rPr>
              <a:t>core data set makes all solutions more effective</a:t>
            </a:r>
            <a:endParaRPr lang="en-US" sz="2040" dirty="0">
              <a:gradFill>
                <a:gsLst>
                  <a:gs pos="0">
                    <a:schemeClr val="tx1"/>
                  </a:gs>
                  <a:gs pos="100000">
                    <a:schemeClr val="tx1"/>
                  </a:gs>
                </a:gsLst>
                <a:lin ang="16200000" scaled="1"/>
              </a:gradFill>
            </a:endParaRPr>
          </a:p>
        </p:txBody>
      </p:sp>
      <p:grpSp>
        <p:nvGrpSpPr>
          <p:cNvPr id="38" name="Group 37">
            <a:extLst>
              <a:ext uri="{FF2B5EF4-FFF2-40B4-BE49-F238E27FC236}">
                <a16:creationId xmlns:a16="http://schemas.microsoft.com/office/drawing/2014/main" id="{B141706E-1A93-4863-8421-12A6929B67C3}"/>
              </a:ext>
            </a:extLst>
          </p:cNvPr>
          <p:cNvGrpSpPr/>
          <p:nvPr/>
        </p:nvGrpSpPr>
        <p:grpSpPr>
          <a:xfrm>
            <a:off x="4380361" y="5477046"/>
            <a:ext cx="3675752" cy="964702"/>
            <a:chOff x="4312548" y="5918893"/>
            <a:chExt cx="3675752" cy="964702"/>
          </a:xfrm>
        </p:grpSpPr>
        <p:grpSp>
          <p:nvGrpSpPr>
            <p:cNvPr id="39" name="Group 38">
              <a:extLst>
                <a:ext uri="{FF2B5EF4-FFF2-40B4-BE49-F238E27FC236}">
                  <a16:creationId xmlns:a16="http://schemas.microsoft.com/office/drawing/2014/main" id="{BE59C5C5-8AD3-4C5D-8132-B3D8AF9E8593}"/>
                </a:ext>
              </a:extLst>
            </p:cNvPr>
            <p:cNvGrpSpPr/>
            <p:nvPr/>
          </p:nvGrpSpPr>
          <p:grpSpPr>
            <a:xfrm>
              <a:off x="4312548" y="5918893"/>
              <a:ext cx="1457187" cy="964702"/>
              <a:chOff x="5303475" y="5804624"/>
              <a:chExt cx="1548144" cy="1024918"/>
            </a:xfrm>
          </p:grpSpPr>
          <p:cxnSp>
            <p:nvCxnSpPr>
              <p:cNvPr id="41" name="Straight Connector 40">
                <a:extLst>
                  <a:ext uri="{FF2B5EF4-FFF2-40B4-BE49-F238E27FC236}">
                    <a16:creationId xmlns:a16="http://schemas.microsoft.com/office/drawing/2014/main" id="{C4D6C0BD-9AF1-4BA0-A2D1-7CA1831B575E}"/>
                  </a:ext>
                </a:extLst>
              </p:cNvPr>
              <p:cNvCxnSpPr>
                <a:cxnSpLocks/>
                <a:stCxn id="51" idx="0"/>
                <a:endCxn id="54" idx="3"/>
              </p:cNvCxnSpPr>
              <p:nvPr/>
            </p:nvCxnSpPr>
            <p:spPr>
              <a:xfrm>
                <a:off x="5725563" y="6201313"/>
                <a:ext cx="979290" cy="117385"/>
              </a:xfrm>
              <a:prstGeom prst="line">
                <a:avLst/>
              </a:prstGeom>
              <a:noFill/>
              <a:ln w="12700" cap="rnd" cmpd="sng" algn="ctr">
                <a:solidFill>
                  <a:srgbClr val="0078D7"/>
                </a:solidFill>
                <a:prstDash val="sysDot"/>
                <a:headEnd type="none" w="med" len="med"/>
                <a:tailEnd type="none" w="med" len="med"/>
              </a:ln>
              <a:effectLst/>
            </p:spPr>
          </p:cxnSp>
          <p:cxnSp>
            <p:nvCxnSpPr>
              <p:cNvPr id="42" name="Straight Connector 41">
                <a:extLst>
                  <a:ext uri="{FF2B5EF4-FFF2-40B4-BE49-F238E27FC236}">
                    <a16:creationId xmlns:a16="http://schemas.microsoft.com/office/drawing/2014/main" id="{CBB9B443-DDEC-40B8-9389-A8CC2650520D}"/>
                  </a:ext>
                </a:extLst>
              </p:cNvPr>
              <p:cNvCxnSpPr>
                <a:cxnSpLocks/>
                <a:stCxn id="52" idx="0"/>
                <a:endCxn id="54" idx="4"/>
              </p:cNvCxnSpPr>
              <p:nvPr/>
            </p:nvCxnSpPr>
            <p:spPr>
              <a:xfrm flipV="1">
                <a:off x="6255207" y="6379493"/>
                <a:ext cx="424467" cy="35212"/>
              </a:xfrm>
              <a:prstGeom prst="line">
                <a:avLst/>
              </a:prstGeom>
              <a:noFill/>
              <a:ln w="12700" cap="rnd" cmpd="sng" algn="ctr">
                <a:solidFill>
                  <a:srgbClr val="0078D7"/>
                </a:solidFill>
                <a:prstDash val="sysDot"/>
                <a:headEnd type="none" w="med" len="med"/>
                <a:tailEnd type="none" w="med" len="med"/>
              </a:ln>
              <a:effectLst/>
            </p:spPr>
          </p:cxnSp>
          <p:cxnSp>
            <p:nvCxnSpPr>
              <p:cNvPr id="43" name="Straight Connector 42">
                <a:extLst>
                  <a:ext uri="{FF2B5EF4-FFF2-40B4-BE49-F238E27FC236}">
                    <a16:creationId xmlns:a16="http://schemas.microsoft.com/office/drawing/2014/main" id="{53484EB9-7B47-4245-BBA8-D9981ECC088D}"/>
                  </a:ext>
                </a:extLst>
              </p:cNvPr>
              <p:cNvCxnSpPr>
                <a:cxnSpLocks/>
                <a:stCxn id="50" idx="1"/>
              </p:cNvCxnSpPr>
              <p:nvPr/>
            </p:nvCxnSpPr>
            <p:spPr>
              <a:xfrm flipV="1">
                <a:off x="5772719" y="6418934"/>
                <a:ext cx="377723" cy="186201"/>
              </a:xfrm>
              <a:prstGeom prst="line">
                <a:avLst/>
              </a:prstGeom>
              <a:noFill/>
              <a:ln w="12700" cap="rnd" cmpd="sng" algn="ctr">
                <a:solidFill>
                  <a:srgbClr val="0078D7"/>
                </a:solidFill>
                <a:prstDash val="sysDot"/>
                <a:headEnd type="none" w="med" len="med"/>
                <a:tailEnd type="none" w="med" len="med"/>
              </a:ln>
              <a:effectLst/>
            </p:spPr>
          </p:cxnSp>
          <p:cxnSp>
            <p:nvCxnSpPr>
              <p:cNvPr id="44" name="Straight Connector 43">
                <a:extLst>
                  <a:ext uri="{FF2B5EF4-FFF2-40B4-BE49-F238E27FC236}">
                    <a16:creationId xmlns:a16="http://schemas.microsoft.com/office/drawing/2014/main" id="{8C633CB4-A986-4383-93C3-BB880E78E2A9}"/>
                  </a:ext>
                </a:extLst>
              </p:cNvPr>
              <p:cNvCxnSpPr>
                <a:cxnSpLocks/>
                <a:stCxn id="50" idx="2"/>
              </p:cNvCxnSpPr>
              <p:nvPr/>
            </p:nvCxnSpPr>
            <p:spPr>
              <a:xfrm flipH="1" flipV="1">
                <a:off x="5532088" y="6220740"/>
                <a:ext cx="147681" cy="345893"/>
              </a:xfrm>
              <a:prstGeom prst="line">
                <a:avLst/>
              </a:prstGeom>
              <a:noFill/>
              <a:ln w="12700" cap="rnd" cmpd="sng" algn="ctr">
                <a:solidFill>
                  <a:srgbClr val="0078D7"/>
                </a:solidFill>
                <a:prstDash val="sysDot"/>
                <a:headEnd type="none" w="med" len="med"/>
                <a:tailEnd type="none" w="med" len="med"/>
              </a:ln>
              <a:effectLst/>
            </p:spPr>
          </p:cxnSp>
          <p:cxnSp>
            <p:nvCxnSpPr>
              <p:cNvPr id="45" name="Straight Connector 44">
                <a:extLst>
                  <a:ext uri="{FF2B5EF4-FFF2-40B4-BE49-F238E27FC236}">
                    <a16:creationId xmlns:a16="http://schemas.microsoft.com/office/drawing/2014/main" id="{AEF3CFAF-DF27-48BE-9253-FD3638689825}"/>
                  </a:ext>
                </a:extLst>
              </p:cNvPr>
              <p:cNvCxnSpPr>
                <a:cxnSpLocks/>
              </p:cNvCxnSpPr>
              <p:nvPr/>
            </p:nvCxnSpPr>
            <p:spPr>
              <a:xfrm flipV="1">
                <a:off x="5759975" y="6079223"/>
                <a:ext cx="394789" cy="613207"/>
              </a:xfrm>
              <a:prstGeom prst="line">
                <a:avLst/>
              </a:prstGeom>
              <a:noFill/>
              <a:ln w="12700" cap="rnd" cmpd="sng" algn="ctr">
                <a:solidFill>
                  <a:srgbClr val="0078D7"/>
                </a:solidFill>
                <a:prstDash val="sysDot"/>
                <a:headEnd type="none" w="med" len="med"/>
                <a:tailEnd type="none" w="med" len="med"/>
              </a:ln>
              <a:effectLst/>
            </p:spPr>
          </p:cxnSp>
          <p:cxnSp>
            <p:nvCxnSpPr>
              <p:cNvPr id="46" name="Straight Connector 45">
                <a:extLst>
                  <a:ext uri="{FF2B5EF4-FFF2-40B4-BE49-F238E27FC236}">
                    <a16:creationId xmlns:a16="http://schemas.microsoft.com/office/drawing/2014/main" id="{F7C0B40C-A4CF-4C53-8C91-454B2621B514}"/>
                  </a:ext>
                </a:extLst>
              </p:cNvPr>
              <p:cNvCxnSpPr>
                <a:cxnSpLocks/>
                <a:stCxn id="54" idx="3"/>
                <a:endCxn id="53" idx="7"/>
              </p:cNvCxnSpPr>
              <p:nvPr/>
            </p:nvCxnSpPr>
            <p:spPr>
              <a:xfrm flipH="1" flipV="1">
                <a:off x="6322680" y="5991931"/>
                <a:ext cx="382175" cy="326769"/>
              </a:xfrm>
              <a:prstGeom prst="line">
                <a:avLst/>
              </a:prstGeom>
              <a:noFill/>
              <a:ln w="12700" cap="rnd" cmpd="sng" algn="ctr">
                <a:solidFill>
                  <a:srgbClr val="0078D7"/>
                </a:solidFill>
                <a:prstDash val="sysDot"/>
                <a:headEnd type="none" w="med" len="med"/>
                <a:tailEnd type="none" w="med" len="med"/>
              </a:ln>
              <a:effectLst/>
            </p:spPr>
          </p:cxnSp>
          <p:cxnSp>
            <p:nvCxnSpPr>
              <p:cNvPr id="47" name="Straight Connector 46">
                <a:extLst>
                  <a:ext uri="{FF2B5EF4-FFF2-40B4-BE49-F238E27FC236}">
                    <a16:creationId xmlns:a16="http://schemas.microsoft.com/office/drawing/2014/main" id="{518F81FF-B091-4959-85A5-2B6A14BCC01D}"/>
                  </a:ext>
                </a:extLst>
              </p:cNvPr>
              <p:cNvCxnSpPr>
                <a:cxnSpLocks/>
                <a:stCxn id="51" idx="0"/>
                <a:endCxn id="53" idx="5"/>
              </p:cNvCxnSpPr>
              <p:nvPr/>
            </p:nvCxnSpPr>
            <p:spPr>
              <a:xfrm flipV="1">
                <a:off x="5725564" y="5991929"/>
                <a:ext cx="441948" cy="209384"/>
              </a:xfrm>
              <a:prstGeom prst="line">
                <a:avLst/>
              </a:prstGeom>
              <a:noFill/>
              <a:ln w="12700" cap="rnd" cmpd="sng" algn="ctr">
                <a:solidFill>
                  <a:srgbClr val="0078D7"/>
                </a:solidFill>
                <a:prstDash val="sysDot"/>
                <a:headEnd type="none" w="med" len="med"/>
                <a:tailEnd type="none" w="med" len="med"/>
              </a:ln>
              <a:effectLst/>
            </p:spPr>
          </p:cxnSp>
          <p:cxnSp>
            <p:nvCxnSpPr>
              <p:cNvPr id="48" name="Straight Connector 47">
                <a:extLst>
                  <a:ext uri="{FF2B5EF4-FFF2-40B4-BE49-F238E27FC236}">
                    <a16:creationId xmlns:a16="http://schemas.microsoft.com/office/drawing/2014/main" id="{B8FE546A-46D1-4365-BDF4-2D165600E498}"/>
                  </a:ext>
                </a:extLst>
              </p:cNvPr>
              <p:cNvCxnSpPr>
                <a:cxnSpLocks/>
              </p:cNvCxnSpPr>
              <p:nvPr/>
            </p:nvCxnSpPr>
            <p:spPr>
              <a:xfrm rot="5400000" flipV="1">
                <a:off x="5729957" y="5980682"/>
                <a:ext cx="247102" cy="631451"/>
              </a:xfrm>
              <a:prstGeom prst="line">
                <a:avLst/>
              </a:prstGeom>
              <a:noFill/>
              <a:ln w="12700" cap="rnd" cmpd="sng" algn="ctr">
                <a:solidFill>
                  <a:srgbClr val="0078D7"/>
                </a:solidFill>
                <a:prstDash val="sysDot"/>
                <a:headEnd type="none" w="med" len="med"/>
                <a:tailEnd type="none" w="med" len="med"/>
              </a:ln>
              <a:effectLst/>
            </p:spPr>
          </p:cxnSp>
          <p:cxnSp>
            <p:nvCxnSpPr>
              <p:cNvPr id="49" name="Straight Connector 48">
                <a:extLst>
                  <a:ext uri="{FF2B5EF4-FFF2-40B4-BE49-F238E27FC236}">
                    <a16:creationId xmlns:a16="http://schemas.microsoft.com/office/drawing/2014/main" id="{CBF11F28-EF2C-4F4C-95F2-384F00844AD1}"/>
                  </a:ext>
                </a:extLst>
              </p:cNvPr>
              <p:cNvCxnSpPr>
                <a:cxnSpLocks/>
                <a:stCxn id="53" idx="6"/>
              </p:cNvCxnSpPr>
              <p:nvPr/>
            </p:nvCxnSpPr>
            <p:spPr>
              <a:xfrm flipH="1">
                <a:off x="6175077" y="6024066"/>
                <a:ext cx="70017" cy="389666"/>
              </a:xfrm>
              <a:prstGeom prst="line">
                <a:avLst/>
              </a:prstGeom>
              <a:noFill/>
              <a:ln w="12700" cap="rnd" cmpd="sng" algn="ctr">
                <a:solidFill>
                  <a:srgbClr val="0078D7"/>
                </a:solidFill>
                <a:prstDash val="sysDot"/>
                <a:headEnd type="none" w="med" len="med"/>
                <a:tailEnd type="none" w="med" len="med"/>
              </a:ln>
              <a:effectLst/>
            </p:spPr>
          </p:cxnSp>
          <p:sp>
            <p:nvSpPr>
              <p:cNvPr id="50" name="Oval 49">
                <a:extLst>
                  <a:ext uri="{FF2B5EF4-FFF2-40B4-BE49-F238E27FC236}">
                    <a16:creationId xmlns:a16="http://schemas.microsoft.com/office/drawing/2014/main" id="{15BD36F0-2377-4B68-9E71-F8D7EE9881A7}"/>
                  </a:ext>
                </a:extLst>
              </p:cNvPr>
              <p:cNvSpPr/>
              <p:nvPr/>
            </p:nvSpPr>
            <p:spPr bwMode="auto">
              <a:xfrm rot="5400000">
                <a:off x="5548315" y="6566634"/>
                <a:ext cx="262908" cy="26290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2"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sp>
            <p:nvSpPr>
              <p:cNvPr id="51" name="Oval 50">
                <a:extLst>
                  <a:ext uri="{FF2B5EF4-FFF2-40B4-BE49-F238E27FC236}">
                    <a16:creationId xmlns:a16="http://schemas.microsoft.com/office/drawing/2014/main" id="{088061B0-6CC7-40CC-A4FF-C9A7F4662FB6}"/>
                  </a:ext>
                </a:extLst>
              </p:cNvPr>
              <p:cNvSpPr/>
              <p:nvPr/>
            </p:nvSpPr>
            <p:spPr bwMode="auto">
              <a:xfrm rot="5400000">
                <a:off x="5303475" y="5990270"/>
                <a:ext cx="422088" cy="422088"/>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2"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sp>
            <p:nvSpPr>
              <p:cNvPr id="52" name="Oval 51">
                <a:extLst>
                  <a:ext uri="{FF2B5EF4-FFF2-40B4-BE49-F238E27FC236}">
                    <a16:creationId xmlns:a16="http://schemas.microsoft.com/office/drawing/2014/main" id="{A522EBF1-CFAF-4805-9228-1CE10CB5C514}"/>
                  </a:ext>
                </a:extLst>
              </p:cNvPr>
              <p:cNvSpPr/>
              <p:nvPr/>
            </p:nvSpPr>
            <p:spPr bwMode="auto">
              <a:xfrm rot="5400000">
                <a:off x="5997285" y="6285745"/>
                <a:ext cx="257921" cy="257921"/>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2"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sp>
            <p:nvSpPr>
              <p:cNvPr id="53" name="Oval 52">
                <a:extLst>
                  <a:ext uri="{FF2B5EF4-FFF2-40B4-BE49-F238E27FC236}">
                    <a16:creationId xmlns:a16="http://schemas.microsoft.com/office/drawing/2014/main" id="{C9FFF5FB-8613-4860-8D70-4A46B52BE910}"/>
                  </a:ext>
                </a:extLst>
              </p:cNvPr>
              <p:cNvSpPr/>
              <p:nvPr/>
            </p:nvSpPr>
            <p:spPr bwMode="auto">
              <a:xfrm rot="5400000">
                <a:off x="6135374" y="5804624"/>
                <a:ext cx="219441" cy="219441"/>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2"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437B051E-51AD-494D-8226-FEC0E258074F}"/>
                  </a:ext>
                </a:extLst>
              </p:cNvPr>
              <p:cNvSpPr/>
              <p:nvPr/>
            </p:nvSpPr>
            <p:spPr bwMode="auto">
              <a:xfrm rot="5400000">
                <a:off x="6679672" y="6293518"/>
                <a:ext cx="171948" cy="1719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2" fontAlgn="base">
                  <a:spcBef>
                    <a:spcPct val="0"/>
                  </a:spcBef>
                  <a:spcAft>
                    <a:spcPct val="0"/>
                  </a:spcAft>
                  <a:defRPr/>
                </a:pPr>
                <a:endParaRPr lang="en-US" sz="1960" kern="0">
                  <a:gradFill>
                    <a:gsLst>
                      <a:gs pos="0">
                        <a:srgbClr val="FFFFFF"/>
                      </a:gs>
                      <a:gs pos="100000">
                        <a:srgbClr val="FFFFFF"/>
                      </a:gs>
                    </a:gsLst>
                    <a:lin ang="5400000" scaled="0"/>
                  </a:gradFill>
                  <a:latin typeface="Segoe UI Semilight"/>
                </a:endParaRPr>
              </a:p>
            </p:txBody>
          </p:sp>
        </p:grpSp>
        <p:sp>
          <p:nvSpPr>
            <p:cNvPr id="40" name="Rectangle 39">
              <a:extLst>
                <a:ext uri="{FF2B5EF4-FFF2-40B4-BE49-F238E27FC236}">
                  <a16:creationId xmlns:a16="http://schemas.microsoft.com/office/drawing/2014/main" id="{C2A9ABE4-0B85-45CC-97E8-64B2DE3BE318}"/>
                </a:ext>
              </a:extLst>
            </p:cNvPr>
            <p:cNvSpPr/>
            <p:nvPr/>
          </p:nvSpPr>
          <p:spPr>
            <a:xfrm>
              <a:off x="5964841" y="6095414"/>
              <a:ext cx="2023459" cy="439204"/>
            </a:xfrm>
            <a:prstGeom prst="rect">
              <a:avLst/>
            </a:prstGeom>
          </p:spPr>
          <p:txBody>
            <a:bodyPr wrap="square" lIns="0" tIns="0" rIns="0" bIns="0">
              <a:spAutoFit/>
            </a:bodyPr>
            <a:lstStyle/>
            <a:p>
              <a:pPr defTabSz="914050">
                <a:defRPr/>
              </a:pPr>
              <a:r>
                <a:rPr lang="en-US" sz="1399" kern="0" dirty="0">
                  <a:gradFill>
                    <a:gsLst>
                      <a:gs pos="0">
                        <a:schemeClr val="tx2"/>
                      </a:gs>
                      <a:gs pos="100000">
                        <a:schemeClr val="tx2"/>
                      </a:gs>
                    </a:gsLst>
                    <a:lin ang="16200000" scaled="1"/>
                  </a:gradFill>
                </a:rPr>
                <a:t>Powered by the </a:t>
              </a:r>
              <a:br>
                <a:rPr lang="en-US" sz="1399" kern="0" dirty="0">
                  <a:gradFill>
                    <a:gsLst>
                      <a:gs pos="0">
                        <a:schemeClr val="tx2"/>
                      </a:gs>
                      <a:gs pos="100000">
                        <a:schemeClr val="tx2"/>
                      </a:gs>
                    </a:gsLst>
                    <a:lin ang="16200000" scaled="1"/>
                  </a:gradFill>
                </a:rPr>
              </a:br>
              <a:r>
                <a:rPr lang="en-US" sz="1399" kern="0" dirty="0">
                  <a:gradFill>
                    <a:gsLst>
                      <a:gs pos="0">
                        <a:schemeClr val="tx2"/>
                      </a:gs>
                      <a:gs pos="100000">
                        <a:schemeClr val="tx2"/>
                      </a:gs>
                    </a:gsLst>
                    <a:lin ang="16200000" scaled="1"/>
                  </a:gradFill>
                </a:rPr>
                <a:t>Intelligent Security Graph</a:t>
              </a:r>
            </a:p>
          </p:txBody>
        </p:sp>
      </p:grpSp>
    </p:spTree>
    <p:custDataLst>
      <p:tags r:id="rId1"/>
    </p:custDataLst>
    <p:extLst>
      <p:ext uri="{BB962C8B-B14F-4D97-AF65-F5344CB8AC3E}">
        <p14:creationId xmlns:p14="http://schemas.microsoft.com/office/powerpoint/2010/main" val="3492541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10008E-6 -4.52111E-6 L 4.10008E-6 0.04358 " pathEditMode="relative" rAng="0" ptsTypes="AA">
                                      <p:cBhvr>
                                        <p:cTn id="9" dur="500" spd="-100000" fill="hold"/>
                                        <p:tgtEl>
                                          <p:spTgt spid="22"/>
                                        </p:tgtEl>
                                        <p:attrNameLst>
                                          <p:attrName>ppt_x</p:attrName>
                                          <p:attrName>ppt_y</p:attrName>
                                        </p:attrNameLst>
                                      </p:cBhvr>
                                      <p:rCtr x="0" y="2179"/>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42" presetClass="path" presetSubtype="0" decel="100000" fill="hold" nodeType="withEffect">
                                  <p:stCondLst>
                                    <p:cond delay="0"/>
                                  </p:stCondLst>
                                  <p:childTnLst>
                                    <p:animMotion origin="layout" path="M -1.18969E-6 -4.52111E-6 L -1.18969E-6 0.04358 " pathEditMode="relative" rAng="0" ptsTypes="AA">
                                      <p:cBhvr>
                                        <p:cTn id="15" dur="500" spd="-100000" fill="hold"/>
                                        <p:tgtEl>
                                          <p:spTgt spid="25"/>
                                        </p:tgtEl>
                                        <p:attrNameLst>
                                          <p:attrName>ppt_x</p:attrName>
                                          <p:attrName>ppt_y</p:attrName>
                                        </p:attrNameLst>
                                      </p:cBhvr>
                                      <p:rCtr x="0" y="2179"/>
                                    </p:animMotion>
                                  </p:childTnLst>
                                </p:cTn>
                              </p:par>
                              <p:par>
                                <p:cTn id="16" presetID="10" presetClass="entr" presetSubtype="0" fill="hold" nodeType="withEffect">
                                  <p:stCondLst>
                                    <p:cond delay="15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42" presetClass="path" presetSubtype="0" decel="100000" fill="hold" nodeType="withEffect">
                                  <p:stCondLst>
                                    <p:cond delay="150"/>
                                  </p:stCondLst>
                                  <p:childTnLst>
                                    <p:animMotion origin="layout" path="M -1.18969E-6 3.93554E-6 L -1.18969E-6 0.04357 " pathEditMode="relative" rAng="0" ptsTypes="AA">
                                      <p:cBhvr>
                                        <p:cTn id="20" dur="500" spd="-100000" fill="hold"/>
                                        <p:tgtEl>
                                          <p:spTgt spid="32"/>
                                        </p:tgtEl>
                                        <p:attrNameLst>
                                          <p:attrName>ppt_x</p:attrName>
                                          <p:attrName>ppt_y</p:attrName>
                                        </p:attrNameLst>
                                      </p:cBhvr>
                                      <p:rCtr x="0" y="2179"/>
                                    </p:animMotion>
                                  </p:childTnLst>
                                </p:cTn>
                              </p:par>
                            </p:childTnLst>
                          </p:cTn>
                        </p:par>
                        <p:par>
                          <p:cTn id="21" fill="hold">
                            <p:stCondLst>
                              <p:cond delay="1150"/>
                            </p:stCondLst>
                            <p:childTnLst>
                              <p:par>
                                <p:cTn id="22" presetID="10"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42" presetClass="path" presetSubtype="0" decel="100000" fill="hold" nodeType="withEffect">
                                  <p:stCondLst>
                                    <p:cond delay="0"/>
                                  </p:stCondLst>
                                  <p:childTnLst>
                                    <p:animMotion origin="layout" path="M 1.79219E-6 -4.52111E-6 L 1.79219E-6 0.04358 " pathEditMode="relative" rAng="0" ptsTypes="AA">
                                      <p:cBhvr>
                                        <p:cTn id="26" dur="500" spd="-100000" fill="hold"/>
                                        <p:tgtEl>
                                          <p:spTgt spid="28"/>
                                        </p:tgtEl>
                                        <p:attrNameLst>
                                          <p:attrName>ppt_x</p:attrName>
                                          <p:attrName>ppt_y</p:attrName>
                                        </p:attrNameLst>
                                      </p:cBhvr>
                                      <p:rCtr x="0" y="2179"/>
                                    </p:animMotion>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1650"/>
                            </p:stCondLst>
                            <p:childTnLst>
                              <p:par>
                                <p:cTn id="31" presetID="16" presetClass="entr" presetSubtype="2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barn(inVertical)">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ABC3-0880-4880-8E5D-81E9877D0103}"/>
              </a:ext>
            </a:extLst>
          </p:cNvPr>
          <p:cNvSpPr>
            <a:spLocks noGrp="1"/>
          </p:cNvSpPr>
          <p:nvPr>
            <p:ph type="title"/>
          </p:nvPr>
        </p:nvSpPr>
        <p:spPr/>
        <p:txBody>
          <a:bodyPr/>
          <a:lstStyle/>
          <a:p>
            <a:r>
              <a:rPr lang="en-US" dirty="0"/>
              <a:t>Challenges to defense</a:t>
            </a:r>
          </a:p>
        </p:txBody>
      </p:sp>
      <p:sp>
        <p:nvSpPr>
          <p:cNvPr id="5" name="TextBox 4">
            <a:extLst>
              <a:ext uri="{FF2B5EF4-FFF2-40B4-BE49-F238E27FC236}">
                <a16:creationId xmlns:a16="http://schemas.microsoft.com/office/drawing/2014/main" id="{3F2A31BE-31EB-4AC9-8A18-4F429210C03D}"/>
              </a:ext>
            </a:extLst>
          </p:cNvPr>
          <p:cNvSpPr txBox="1"/>
          <p:nvPr/>
        </p:nvSpPr>
        <p:spPr>
          <a:xfrm>
            <a:off x="6543674" y="1946163"/>
            <a:ext cx="5620528" cy="369332"/>
          </a:xfrm>
          <a:prstGeom prst="rect">
            <a:avLst/>
          </a:prstGeom>
          <a:noFill/>
          <a:extLst>
            <a:ext uri="{909E8E84-426E-40DD-AFC4-6F175D3DCCD1}">
              <a14:hiddenFill xmlns:a14="http://schemas.microsoft.com/office/drawing/2010/main">
                <a:solidFill>
                  <a:srgbClr val="FFFFFF"/>
                </a:solidFill>
              </a14:hiddenFill>
            </a:ext>
          </a:extLst>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gradFill>
                  <a:gsLst>
                    <a:gs pos="0">
                      <a:schemeClr val="tx2"/>
                    </a:gs>
                    <a:gs pos="100000">
                      <a:schemeClr val="tx2"/>
                    </a:gs>
                  </a:gsLst>
                  <a:lin ang="5400000" scaled="1"/>
                </a:gradFill>
              </a:rPr>
              <a:t>Adopt identity-based protection</a:t>
            </a:r>
          </a:p>
        </p:txBody>
      </p:sp>
      <p:sp>
        <p:nvSpPr>
          <p:cNvPr id="3" name="TextBox 2">
            <a:extLst>
              <a:ext uri="{FF2B5EF4-FFF2-40B4-BE49-F238E27FC236}">
                <a16:creationId xmlns:a16="http://schemas.microsoft.com/office/drawing/2014/main" id="{7BBAC8A4-81C8-4761-97F6-E990841DBEC6}"/>
              </a:ext>
            </a:extLst>
          </p:cNvPr>
          <p:cNvSpPr txBox="1"/>
          <p:nvPr/>
        </p:nvSpPr>
        <p:spPr>
          <a:xfrm>
            <a:off x="1374398" y="1807664"/>
            <a:ext cx="4654928" cy="646331"/>
          </a:xfrm>
          <a:prstGeom prst="rect">
            <a:avLst/>
          </a:prstGeom>
          <a:noFill/>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latin typeface="+mj-lt"/>
              </a:rPr>
              <a:t>Identity-based attacks </a:t>
            </a:r>
            <a:br>
              <a:rPr lang="en-US" sz="2000" dirty="0">
                <a:latin typeface="+mj-lt"/>
              </a:rPr>
            </a:br>
            <a:r>
              <a:rPr lang="en-US" sz="2000" dirty="0">
                <a:latin typeface="+mj-lt"/>
              </a:rPr>
              <a:t>are up 300% this year</a:t>
            </a:r>
          </a:p>
        </p:txBody>
      </p:sp>
      <p:sp>
        <p:nvSpPr>
          <p:cNvPr id="13" name="Oval 12">
            <a:extLst>
              <a:ext uri="{FF2B5EF4-FFF2-40B4-BE49-F238E27FC236}">
                <a16:creationId xmlns:a16="http://schemas.microsoft.com/office/drawing/2014/main" id="{BEA6CE80-EAB8-4685-923D-ED76A2E7789C}"/>
              </a:ext>
            </a:extLst>
          </p:cNvPr>
          <p:cNvSpPr/>
          <p:nvPr/>
        </p:nvSpPr>
        <p:spPr bwMode="auto">
          <a:xfrm>
            <a:off x="457200" y="1728038"/>
            <a:ext cx="781282" cy="781282"/>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4" name="ContactCard_EEBD">
            <a:extLst>
              <a:ext uri="{FF2B5EF4-FFF2-40B4-BE49-F238E27FC236}">
                <a16:creationId xmlns:a16="http://schemas.microsoft.com/office/drawing/2014/main" id="{F8561915-8705-408F-96B6-A19BBCDCBD5F}"/>
              </a:ext>
            </a:extLst>
          </p:cNvPr>
          <p:cNvSpPr>
            <a:spLocks noChangeAspect="1" noEditPoints="1"/>
          </p:cNvSpPr>
          <p:nvPr/>
        </p:nvSpPr>
        <p:spPr bwMode="auto">
          <a:xfrm>
            <a:off x="619241" y="1950929"/>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31" name="arrow_15" title="Icon of a arrow in a circle pointed right">
            <a:extLst>
              <a:ext uri="{FF2B5EF4-FFF2-40B4-BE49-F238E27FC236}">
                <a16:creationId xmlns:a16="http://schemas.microsoft.com/office/drawing/2014/main" id="{B5BFAD81-43BE-4DD8-9631-0DBA7A5A61FD}"/>
              </a:ext>
            </a:extLst>
          </p:cNvPr>
          <p:cNvSpPr>
            <a:spLocks noChangeAspect="1" noEditPoints="1"/>
          </p:cNvSpPr>
          <p:nvPr/>
        </p:nvSpPr>
        <p:spPr bwMode="auto">
          <a:xfrm>
            <a:off x="5671419" y="1947949"/>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1" name="TextBox 10">
            <a:extLst>
              <a:ext uri="{FF2B5EF4-FFF2-40B4-BE49-F238E27FC236}">
                <a16:creationId xmlns:a16="http://schemas.microsoft.com/office/drawing/2014/main" id="{1D279D49-DB99-42A4-A252-39CE7D4D0084}"/>
              </a:ext>
            </a:extLst>
          </p:cNvPr>
          <p:cNvSpPr txBox="1"/>
          <p:nvPr/>
        </p:nvSpPr>
        <p:spPr>
          <a:xfrm>
            <a:off x="6543675" y="3256989"/>
            <a:ext cx="5620528" cy="369332"/>
          </a:xfrm>
          <a:prstGeom prst="rect">
            <a:avLst/>
          </a:prstGeom>
          <a:noFill/>
          <a:extLst>
            <a:ext uri="{909E8E84-426E-40DD-AFC4-6F175D3DCCD1}">
              <a14:hiddenFill xmlns:a14="http://schemas.microsoft.com/office/drawing/2010/main">
                <a:solidFill>
                  <a:srgbClr val="FFFFFF"/>
                </a:solidFill>
              </a14:hiddenFill>
            </a:ext>
          </a:extLst>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gradFill>
                  <a:gsLst>
                    <a:gs pos="0">
                      <a:schemeClr val="tx2"/>
                    </a:gs>
                    <a:gs pos="100000">
                      <a:schemeClr val="tx2"/>
                    </a:gs>
                  </a:gsLst>
                  <a:lin ang="5400000" scaled="1"/>
                </a:gradFill>
              </a:rPr>
              <a:t>Protect information wherever it goes</a:t>
            </a:r>
          </a:p>
        </p:txBody>
      </p:sp>
      <p:sp>
        <p:nvSpPr>
          <p:cNvPr id="9" name="TextBox 8">
            <a:extLst>
              <a:ext uri="{FF2B5EF4-FFF2-40B4-BE49-F238E27FC236}">
                <a16:creationId xmlns:a16="http://schemas.microsoft.com/office/drawing/2014/main" id="{5BCFBDEB-34EC-4F56-B12B-98AB18709408}"/>
              </a:ext>
            </a:extLst>
          </p:cNvPr>
          <p:cNvSpPr txBox="1"/>
          <p:nvPr/>
        </p:nvSpPr>
        <p:spPr>
          <a:xfrm>
            <a:off x="1374397" y="3118490"/>
            <a:ext cx="4654927" cy="646331"/>
          </a:xfrm>
          <a:prstGeom prst="rect">
            <a:avLst/>
          </a:prstGeom>
          <a:noFill/>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latin typeface="+mj-lt"/>
              </a:rPr>
              <a:t>Information is your </a:t>
            </a:r>
            <a:br>
              <a:rPr lang="en-US" sz="2000" dirty="0">
                <a:latin typeface="+mj-lt"/>
              </a:rPr>
            </a:br>
            <a:r>
              <a:rPr lang="en-US" sz="2000" dirty="0">
                <a:latin typeface="+mj-lt"/>
              </a:rPr>
              <a:t>most attractive target</a:t>
            </a:r>
          </a:p>
        </p:txBody>
      </p:sp>
      <p:sp>
        <p:nvSpPr>
          <p:cNvPr id="19" name="Oval 18">
            <a:extLst>
              <a:ext uri="{FF2B5EF4-FFF2-40B4-BE49-F238E27FC236}">
                <a16:creationId xmlns:a16="http://schemas.microsoft.com/office/drawing/2014/main" id="{B70BBE07-1846-4351-B843-5D35870B468E}"/>
              </a:ext>
            </a:extLst>
          </p:cNvPr>
          <p:cNvSpPr/>
          <p:nvPr/>
        </p:nvSpPr>
        <p:spPr bwMode="auto">
          <a:xfrm rot="3422427">
            <a:off x="457200" y="3038864"/>
            <a:ext cx="781282" cy="781282"/>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20" name="document_6">
            <a:extLst>
              <a:ext uri="{FF2B5EF4-FFF2-40B4-BE49-F238E27FC236}">
                <a16:creationId xmlns:a16="http://schemas.microsoft.com/office/drawing/2014/main" id="{8DF7DF2B-28E4-4F94-ABBC-DF380E12DADC}"/>
              </a:ext>
            </a:extLst>
          </p:cNvPr>
          <p:cNvSpPr>
            <a:spLocks noChangeAspect="1" noEditPoints="1"/>
          </p:cNvSpPr>
          <p:nvPr/>
        </p:nvSpPr>
        <p:spPr bwMode="auto">
          <a:xfrm>
            <a:off x="701537" y="3246625"/>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latin typeface="Segoe UI"/>
            </a:endParaRPr>
          </a:p>
        </p:txBody>
      </p:sp>
      <p:sp>
        <p:nvSpPr>
          <p:cNvPr id="32" name="arrow_15" title="Icon of a arrow in a circle pointed right">
            <a:extLst>
              <a:ext uri="{FF2B5EF4-FFF2-40B4-BE49-F238E27FC236}">
                <a16:creationId xmlns:a16="http://schemas.microsoft.com/office/drawing/2014/main" id="{F1542AC3-4D1E-43C3-93E4-09EEADA159A6}"/>
              </a:ext>
            </a:extLst>
          </p:cNvPr>
          <p:cNvSpPr>
            <a:spLocks noChangeAspect="1" noEditPoints="1"/>
          </p:cNvSpPr>
          <p:nvPr/>
        </p:nvSpPr>
        <p:spPr bwMode="auto">
          <a:xfrm>
            <a:off x="5671419" y="3258775"/>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6" name="Oval 15">
            <a:extLst>
              <a:ext uri="{FF2B5EF4-FFF2-40B4-BE49-F238E27FC236}">
                <a16:creationId xmlns:a16="http://schemas.microsoft.com/office/drawing/2014/main" id="{1651616B-DB52-4652-9D2D-A9AD9FF24768}"/>
              </a:ext>
            </a:extLst>
          </p:cNvPr>
          <p:cNvSpPr/>
          <p:nvPr/>
        </p:nvSpPr>
        <p:spPr bwMode="auto">
          <a:xfrm rot="1643308">
            <a:off x="457200" y="4349690"/>
            <a:ext cx="781282" cy="781282"/>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8" name="TextBox 7">
            <a:extLst>
              <a:ext uri="{FF2B5EF4-FFF2-40B4-BE49-F238E27FC236}">
                <a16:creationId xmlns:a16="http://schemas.microsoft.com/office/drawing/2014/main" id="{F1FFDAB4-D39A-4FFF-823F-E4F65DCF3F93}"/>
              </a:ext>
            </a:extLst>
          </p:cNvPr>
          <p:cNvSpPr txBox="1"/>
          <p:nvPr/>
        </p:nvSpPr>
        <p:spPr>
          <a:xfrm>
            <a:off x="6543675" y="4567815"/>
            <a:ext cx="5620527" cy="369332"/>
          </a:xfrm>
          <a:prstGeom prst="rect">
            <a:avLst/>
          </a:prstGeom>
          <a:noFill/>
          <a:extLst>
            <a:ext uri="{909E8E84-426E-40DD-AFC4-6F175D3DCCD1}">
              <a14:hiddenFill xmlns:a14="http://schemas.microsoft.com/office/drawing/2010/main">
                <a:solidFill>
                  <a:srgbClr val="FFFFFF"/>
                </a:solidFill>
              </a14:hiddenFill>
            </a:ext>
          </a:extLst>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gradFill>
                  <a:gsLst>
                    <a:gs pos="0">
                      <a:schemeClr val="tx2"/>
                    </a:gs>
                    <a:gs pos="100000">
                      <a:schemeClr val="tx2"/>
                    </a:gs>
                  </a:gsLst>
                  <a:lin ang="5400000" scaled="1"/>
                </a:gradFill>
              </a:rPr>
              <a:t>Detect attacks faster and automate response</a:t>
            </a:r>
          </a:p>
        </p:txBody>
      </p:sp>
      <p:sp>
        <p:nvSpPr>
          <p:cNvPr id="6" name="TextBox 5">
            <a:extLst>
              <a:ext uri="{FF2B5EF4-FFF2-40B4-BE49-F238E27FC236}">
                <a16:creationId xmlns:a16="http://schemas.microsoft.com/office/drawing/2014/main" id="{510B7872-03B1-421A-A412-8364C8D7C36F}"/>
              </a:ext>
            </a:extLst>
          </p:cNvPr>
          <p:cNvSpPr txBox="1"/>
          <p:nvPr/>
        </p:nvSpPr>
        <p:spPr>
          <a:xfrm>
            <a:off x="1374397" y="4429316"/>
            <a:ext cx="4654929" cy="646331"/>
          </a:xfrm>
          <a:prstGeom prst="rect">
            <a:avLst/>
          </a:prstGeom>
          <a:noFill/>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latin typeface="+mj-lt"/>
              </a:rPr>
              <a:t>96% of malware is </a:t>
            </a:r>
            <a:br>
              <a:rPr lang="en-US" sz="2000" dirty="0">
                <a:latin typeface="+mj-lt"/>
              </a:rPr>
            </a:br>
            <a:r>
              <a:rPr lang="en-US" sz="2000" dirty="0">
                <a:latin typeface="+mj-lt"/>
              </a:rPr>
              <a:t>automated polymorphic</a:t>
            </a:r>
          </a:p>
        </p:txBody>
      </p:sp>
      <p:sp>
        <p:nvSpPr>
          <p:cNvPr id="17" name="Shield_EA18">
            <a:extLst>
              <a:ext uri="{FF2B5EF4-FFF2-40B4-BE49-F238E27FC236}">
                <a16:creationId xmlns:a16="http://schemas.microsoft.com/office/drawing/2014/main" id="{C6793AE0-D6B5-490D-953B-3A6B35CB2326}"/>
              </a:ext>
            </a:extLst>
          </p:cNvPr>
          <p:cNvSpPr>
            <a:spLocks noChangeAspect="1"/>
          </p:cNvSpPr>
          <p:nvPr/>
        </p:nvSpPr>
        <p:spPr bwMode="auto">
          <a:xfrm>
            <a:off x="676069" y="4557451"/>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33" name="arrow_15" title="Icon of a arrow in a circle pointed right">
            <a:extLst>
              <a:ext uri="{FF2B5EF4-FFF2-40B4-BE49-F238E27FC236}">
                <a16:creationId xmlns:a16="http://schemas.microsoft.com/office/drawing/2014/main" id="{C3643A22-ECE3-42F6-955F-3F0150E17B1E}"/>
              </a:ext>
            </a:extLst>
          </p:cNvPr>
          <p:cNvSpPr>
            <a:spLocks noChangeAspect="1" noEditPoints="1"/>
          </p:cNvSpPr>
          <p:nvPr/>
        </p:nvSpPr>
        <p:spPr bwMode="auto">
          <a:xfrm>
            <a:off x="5671419" y="4569601"/>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25" name="Freeform: Shape 24">
            <a:extLst>
              <a:ext uri="{FF2B5EF4-FFF2-40B4-BE49-F238E27FC236}">
                <a16:creationId xmlns:a16="http://schemas.microsoft.com/office/drawing/2014/main" id="{D17B6DA4-9CD3-47DF-9498-384B5BACB343}"/>
              </a:ext>
            </a:extLst>
          </p:cNvPr>
          <p:cNvSpPr/>
          <p:nvPr/>
        </p:nvSpPr>
        <p:spPr bwMode="auto">
          <a:xfrm>
            <a:off x="1539737" y="2781300"/>
            <a:ext cx="10424160"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3276FEEE-D64A-4CD9-92E4-9D03EC590850}"/>
              </a:ext>
            </a:extLst>
          </p:cNvPr>
          <p:cNvSpPr/>
          <p:nvPr/>
        </p:nvSpPr>
        <p:spPr bwMode="auto">
          <a:xfrm>
            <a:off x="1539737" y="4095750"/>
            <a:ext cx="10424160"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26137521-9E3C-42DA-9C2A-17F749229E2F}"/>
              </a:ext>
            </a:extLst>
          </p:cNvPr>
          <p:cNvSpPr/>
          <p:nvPr/>
        </p:nvSpPr>
        <p:spPr bwMode="auto">
          <a:xfrm>
            <a:off x="1539737" y="5407893"/>
            <a:ext cx="10424160"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4A661DC-7410-4E99-9635-5AAEB7A33DF5}"/>
              </a:ext>
            </a:extLst>
          </p:cNvPr>
          <p:cNvSpPr/>
          <p:nvPr/>
        </p:nvSpPr>
        <p:spPr bwMode="auto">
          <a:xfrm rot="5400000">
            <a:off x="457200" y="5660515"/>
            <a:ext cx="781282" cy="781282"/>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24" name="TextBox 23">
            <a:extLst>
              <a:ext uri="{FF2B5EF4-FFF2-40B4-BE49-F238E27FC236}">
                <a16:creationId xmlns:a16="http://schemas.microsoft.com/office/drawing/2014/main" id="{3550A1C2-491F-44F5-89AC-2BEB999B5AE8}"/>
              </a:ext>
            </a:extLst>
          </p:cNvPr>
          <p:cNvSpPr txBox="1"/>
          <p:nvPr/>
        </p:nvSpPr>
        <p:spPr>
          <a:xfrm>
            <a:off x="1374398" y="5740140"/>
            <a:ext cx="4654928" cy="646331"/>
          </a:xfrm>
          <a:prstGeom prst="rect">
            <a:avLst/>
          </a:prstGeom>
          <a:noFill/>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latin typeface="+mj-lt"/>
              </a:rPr>
              <a:t>Most enterprises report using </a:t>
            </a:r>
            <a:br>
              <a:rPr lang="en-US" sz="2000" dirty="0">
                <a:latin typeface="+mj-lt"/>
              </a:rPr>
            </a:br>
            <a:r>
              <a:rPr lang="en-US" sz="2000" dirty="0">
                <a:latin typeface="+mj-lt"/>
              </a:rPr>
              <a:t>more than 60 security solutions</a:t>
            </a:r>
          </a:p>
        </p:txBody>
      </p:sp>
      <p:sp>
        <p:nvSpPr>
          <p:cNvPr id="30" name="TextBox 29">
            <a:extLst>
              <a:ext uri="{FF2B5EF4-FFF2-40B4-BE49-F238E27FC236}">
                <a16:creationId xmlns:a16="http://schemas.microsoft.com/office/drawing/2014/main" id="{63F2FC67-89AA-476A-9562-6ADDBA4E3F57}"/>
              </a:ext>
            </a:extLst>
          </p:cNvPr>
          <p:cNvSpPr txBox="1"/>
          <p:nvPr/>
        </p:nvSpPr>
        <p:spPr>
          <a:xfrm>
            <a:off x="6543675" y="5740141"/>
            <a:ext cx="5620528" cy="646331"/>
          </a:xfrm>
          <a:prstGeom prst="rect">
            <a:avLst/>
          </a:prstGeom>
          <a:noFill/>
          <a:extLst>
            <a:ext uri="{909E8E84-426E-40DD-AFC4-6F175D3DCCD1}">
              <a14:hiddenFill xmlns:a14="http://schemas.microsoft.com/office/drawing/2010/main">
                <a:solidFill>
                  <a:srgbClr val="FFFFFF"/>
                </a:solidFill>
              </a14:hiddenFill>
            </a:ext>
          </a:extLst>
        </p:spPr>
        <p:txBody>
          <a:bodyPr wrap="square" lIns="182880" rIns="182880" rtlCol="0" anchor="ctr">
            <a:spAutoFit/>
          </a:bodyPr>
          <a:lstStyle>
            <a:defPPr>
              <a:defRPr lang="en-US"/>
            </a:defPPr>
            <a:lvl1pPr defTabSz="914224">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r>
              <a:rPr lang="en-US" sz="2000" dirty="0">
                <a:gradFill>
                  <a:gsLst>
                    <a:gs pos="0">
                      <a:schemeClr val="tx2"/>
                    </a:gs>
                    <a:gs pos="100000">
                      <a:schemeClr val="tx2"/>
                    </a:gs>
                  </a:gsLst>
                  <a:lin ang="5400000" scaled="1"/>
                </a:gradFill>
              </a:rPr>
              <a:t>Use tools that integrate investigation experience and provide guidance</a:t>
            </a:r>
          </a:p>
        </p:txBody>
      </p:sp>
      <p:sp>
        <p:nvSpPr>
          <p:cNvPr id="34" name="arrow_15" title="Icon of a arrow in a circle pointed right">
            <a:extLst>
              <a:ext uri="{FF2B5EF4-FFF2-40B4-BE49-F238E27FC236}">
                <a16:creationId xmlns:a16="http://schemas.microsoft.com/office/drawing/2014/main" id="{AD7BCB80-EBCD-42CC-8F7C-CFF6301967D3}"/>
              </a:ext>
            </a:extLst>
          </p:cNvPr>
          <p:cNvSpPr>
            <a:spLocks noChangeAspect="1" noEditPoints="1"/>
          </p:cNvSpPr>
          <p:nvPr/>
        </p:nvSpPr>
        <p:spPr bwMode="auto">
          <a:xfrm>
            <a:off x="5671419" y="5880426"/>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2" name="Freeform 5">
            <a:extLst>
              <a:ext uri="{FF2B5EF4-FFF2-40B4-BE49-F238E27FC236}">
                <a16:creationId xmlns:a16="http://schemas.microsoft.com/office/drawing/2014/main" id="{0BB22EDA-E364-460C-8A33-C112EE37BE29}"/>
              </a:ext>
            </a:extLst>
          </p:cNvPr>
          <p:cNvSpPr>
            <a:spLocks noEditPoints="1"/>
          </p:cNvSpPr>
          <p:nvPr/>
        </p:nvSpPr>
        <p:spPr bwMode="auto">
          <a:xfrm>
            <a:off x="698044" y="5841173"/>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Title 1">
            <a:extLst>
              <a:ext uri="{FF2B5EF4-FFF2-40B4-BE49-F238E27FC236}">
                <a16:creationId xmlns:a16="http://schemas.microsoft.com/office/drawing/2014/main" id="{8518709E-E78F-4DF9-8F7B-7DA16758E4B7}"/>
              </a:ext>
            </a:extLst>
          </p:cNvPr>
          <p:cNvSpPr txBox="1">
            <a:spLocks/>
          </p:cNvSpPr>
          <p:nvPr/>
        </p:nvSpPr>
        <p:spPr>
          <a:xfrm>
            <a:off x="274640" y="29527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Strategies for success</a:t>
            </a:r>
          </a:p>
        </p:txBody>
      </p:sp>
    </p:spTree>
    <p:custDataLst>
      <p:tags r:id="rId1"/>
    </p:custDataLst>
    <p:extLst>
      <p:ext uri="{BB962C8B-B14F-4D97-AF65-F5344CB8AC3E}">
        <p14:creationId xmlns:p14="http://schemas.microsoft.com/office/powerpoint/2010/main" val="3138231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2"/>
                                        </p:tgtEl>
                                      </p:cBhvr>
                                    </p:animEffect>
                                    <p:set>
                                      <p:cBhvr>
                                        <p:cTn id="7" dur="1" fill="hold">
                                          <p:stCondLst>
                                            <p:cond delay="74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75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1+#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1+#ppt_w/2"/>
                                          </p:val>
                                        </p:tav>
                                        <p:tav tm="100000">
                                          <p:val>
                                            <p:strVal val="#ppt_x"/>
                                          </p:val>
                                        </p:tav>
                                      </p:tavLst>
                                    </p:anim>
                                    <p:anim calcmode="lin" valueType="num">
                                      <p:cBhvr additive="base">
                                        <p:cTn id="46" dur="500" fill="hold"/>
                                        <p:tgtEl>
                                          <p:spTgt spid="34"/>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1+#ppt_w/2"/>
                                          </p:val>
                                        </p:tav>
                                        <p:tav tm="100000">
                                          <p:val>
                                            <p:strVal val="#ppt_x"/>
                                          </p:val>
                                        </p:tav>
                                      </p:tavLst>
                                    </p:anim>
                                    <p:anim calcmode="lin" valueType="num">
                                      <p:cBhvr additive="base">
                                        <p:cTn id="50"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1" grpId="0" animBg="1"/>
      <p:bldP spid="11" grpId="0"/>
      <p:bldP spid="32" grpId="0" animBg="1"/>
      <p:bldP spid="8" grpId="0"/>
      <p:bldP spid="33" grpId="0" animBg="1"/>
      <p:bldP spid="30" grpId="0"/>
      <p:bldP spid="34" grpId="0" animBg="1"/>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701498" y="295274"/>
            <a:ext cx="914271" cy="914270"/>
            <a:chOff x="3797261" y="288452"/>
            <a:chExt cx="914400" cy="914400"/>
          </a:xfrm>
        </p:grpSpPr>
        <p:sp>
          <p:nvSpPr>
            <p:cNvPr id="80" name="Oval 79"/>
            <p:cNvSpPr/>
            <p:nvPr/>
          </p:nvSpPr>
          <p:spPr>
            <a:xfrm>
              <a:off x="3797261" y="288452"/>
              <a:ext cx="914400" cy="91440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lIns="0" tIns="639989" rIns="0" bIns="0" rtlCol="0" anchor="ctr"/>
            <a:lstStyle/>
            <a:p>
              <a:pPr algn="ctr" defTabSz="914224">
                <a:lnSpc>
                  <a:spcPct val="90000"/>
                </a:lnSpc>
              </a:pPr>
              <a:endParaRPr lang="en-US" sz="2000" b="1" kern="0" spc="120">
                <a:gradFill>
                  <a:gsLst>
                    <a:gs pos="0">
                      <a:srgbClr val="FFFFFF"/>
                    </a:gs>
                    <a:gs pos="100000">
                      <a:srgbClr val="FFFFFF"/>
                    </a:gs>
                  </a:gsLst>
                  <a:lin ang="5400000" scaled="1"/>
                </a:gradFill>
                <a:latin typeface="Segoe UI"/>
                <a:ea typeface="Segoe UI Black" panose="020B0A02040204020203" pitchFamily="34" charset="0"/>
                <a:cs typeface="Segoe UI Black" panose="020B0A02040204020203" pitchFamily="34" charset="0"/>
              </a:endParaRPr>
            </a:p>
          </p:txBody>
        </p:sp>
        <p:grpSp>
          <p:nvGrpSpPr>
            <p:cNvPr id="3" name="Group 2"/>
            <p:cNvGrpSpPr/>
            <p:nvPr/>
          </p:nvGrpSpPr>
          <p:grpSpPr>
            <a:xfrm>
              <a:off x="4037855" y="568517"/>
              <a:ext cx="433213" cy="354270"/>
              <a:chOff x="3422252" y="3378413"/>
              <a:chExt cx="433213" cy="354270"/>
            </a:xfrm>
          </p:grpSpPr>
          <p:sp>
            <p:nvSpPr>
              <p:cNvPr id="78" name="Freeform 5"/>
              <p:cNvSpPr>
                <a:spLocks/>
              </p:cNvSpPr>
              <p:nvPr/>
            </p:nvSpPr>
            <p:spPr bwMode="auto">
              <a:xfrm>
                <a:off x="3422252" y="3596499"/>
                <a:ext cx="433213" cy="136184"/>
              </a:xfrm>
              <a:custGeom>
                <a:avLst/>
                <a:gdLst>
                  <a:gd name="T0" fmla="*/ 100 w 168"/>
                  <a:gd name="T1" fmla="*/ 32 h 53"/>
                  <a:gd name="T2" fmla="*/ 115 w 168"/>
                  <a:gd name="T3" fmla="*/ 34 h 53"/>
                  <a:gd name="T4" fmla="*/ 144 w 168"/>
                  <a:gd name="T5" fmla="*/ 21 h 53"/>
                  <a:gd name="T6" fmla="*/ 168 w 168"/>
                  <a:gd name="T7" fmla="*/ 30 h 53"/>
                  <a:gd name="T8" fmla="*/ 168 w 168"/>
                  <a:gd name="T9" fmla="*/ 30 h 53"/>
                  <a:gd name="T10" fmla="*/ 134 w 168"/>
                  <a:gd name="T11" fmla="*/ 47 h 53"/>
                  <a:gd name="T12" fmla="*/ 110 w 168"/>
                  <a:gd name="T13" fmla="*/ 53 h 53"/>
                  <a:gd name="T14" fmla="*/ 76 w 168"/>
                  <a:gd name="T15" fmla="*/ 53 h 53"/>
                  <a:gd name="T16" fmla="*/ 27 w 168"/>
                  <a:gd name="T17" fmla="*/ 33 h 53"/>
                  <a:gd name="T18" fmla="*/ 0 w 168"/>
                  <a:gd name="T19" fmla="*/ 33 h 53"/>
                  <a:gd name="T20" fmla="*/ 0 w 168"/>
                  <a:gd name="T21" fmla="*/ 4 h 53"/>
                  <a:gd name="T22" fmla="*/ 23 w 168"/>
                  <a:gd name="T23" fmla="*/ 4 h 53"/>
                  <a:gd name="T24" fmla="*/ 25 w 168"/>
                  <a:gd name="T25" fmla="*/ 4 h 53"/>
                  <a:gd name="T26" fmla="*/ 42 w 168"/>
                  <a:gd name="T27" fmla="*/ 0 h 53"/>
                  <a:gd name="T28" fmla="*/ 64 w 168"/>
                  <a:gd name="T29" fmla="*/ 8 h 53"/>
                  <a:gd name="T30" fmla="*/ 78 w 168"/>
                  <a:gd name="T31" fmla="*/ 22 h 53"/>
                  <a:gd name="T32" fmla="*/ 87 w 168"/>
                  <a:gd name="T33" fmla="*/ 22 h 53"/>
                  <a:gd name="T34" fmla="*/ 103 w 168"/>
                  <a:gd name="T35" fmla="*/ 38 h 53"/>
                  <a:gd name="T36" fmla="*/ 103 w 168"/>
                  <a:gd name="T37" fmla="*/ 39 h 53"/>
                  <a:gd name="T38" fmla="*/ 70 w 168"/>
                  <a:gd name="T39" fmla="*/ 39 h 53"/>
                  <a:gd name="T40" fmla="*/ 47 w 168"/>
                  <a:gd name="T41" fmla="*/ 21 h 53"/>
                  <a:gd name="T42" fmla="*/ 41 w 168"/>
                  <a:gd name="T43"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 h="53">
                    <a:moveTo>
                      <a:pt x="100" y="32"/>
                    </a:moveTo>
                    <a:cubicBezTo>
                      <a:pt x="115" y="34"/>
                      <a:pt x="115" y="34"/>
                      <a:pt x="115" y="34"/>
                    </a:cubicBezTo>
                    <a:cubicBezTo>
                      <a:pt x="144" y="21"/>
                      <a:pt x="144" y="21"/>
                      <a:pt x="144" y="21"/>
                    </a:cubicBezTo>
                    <a:cubicBezTo>
                      <a:pt x="154" y="16"/>
                      <a:pt x="163" y="20"/>
                      <a:pt x="168" y="30"/>
                    </a:cubicBezTo>
                    <a:cubicBezTo>
                      <a:pt x="168" y="30"/>
                      <a:pt x="168" y="30"/>
                      <a:pt x="168" y="30"/>
                    </a:cubicBezTo>
                    <a:cubicBezTo>
                      <a:pt x="134" y="47"/>
                      <a:pt x="134" y="47"/>
                      <a:pt x="134" y="47"/>
                    </a:cubicBezTo>
                    <a:cubicBezTo>
                      <a:pt x="127" y="51"/>
                      <a:pt x="118" y="53"/>
                      <a:pt x="110" y="53"/>
                    </a:cubicBezTo>
                    <a:cubicBezTo>
                      <a:pt x="76" y="53"/>
                      <a:pt x="76" y="53"/>
                      <a:pt x="76" y="53"/>
                    </a:cubicBezTo>
                    <a:cubicBezTo>
                      <a:pt x="59" y="53"/>
                      <a:pt x="27" y="33"/>
                      <a:pt x="27" y="33"/>
                    </a:cubicBezTo>
                    <a:cubicBezTo>
                      <a:pt x="0" y="33"/>
                      <a:pt x="0" y="33"/>
                      <a:pt x="0" y="33"/>
                    </a:cubicBezTo>
                    <a:cubicBezTo>
                      <a:pt x="0" y="4"/>
                      <a:pt x="0" y="4"/>
                      <a:pt x="0" y="4"/>
                    </a:cubicBezTo>
                    <a:cubicBezTo>
                      <a:pt x="23" y="4"/>
                      <a:pt x="23" y="4"/>
                      <a:pt x="23" y="4"/>
                    </a:cubicBezTo>
                    <a:cubicBezTo>
                      <a:pt x="25" y="4"/>
                      <a:pt x="25" y="4"/>
                      <a:pt x="25" y="4"/>
                    </a:cubicBezTo>
                    <a:cubicBezTo>
                      <a:pt x="42" y="0"/>
                      <a:pt x="42" y="0"/>
                      <a:pt x="42" y="0"/>
                    </a:cubicBezTo>
                    <a:cubicBezTo>
                      <a:pt x="50" y="0"/>
                      <a:pt x="58" y="3"/>
                      <a:pt x="64" y="8"/>
                    </a:cubicBezTo>
                    <a:cubicBezTo>
                      <a:pt x="78" y="22"/>
                      <a:pt x="78" y="22"/>
                      <a:pt x="78" y="22"/>
                    </a:cubicBezTo>
                    <a:cubicBezTo>
                      <a:pt x="87" y="22"/>
                      <a:pt x="87" y="22"/>
                      <a:pt x="87" y="22"/>
                    </a:cubicBezTo>
                    <a:cubicBezTo>
                      <a:pt x="96" y="22"/>
                      <a:pt x="103" y="29"/>
                      <a:pt x="103" y="38"/>
                    </a:cubicBezTo>
                    <a:cubicBezTo>
                      <a:pt x="103" y="39"/>
                      <a:pt x="103" y="39"/>
                      <a:pt x="103" y="39"/>
                    </a:cubicBezTo>
                    <a:cubicBezTo>
                      <a:pt x="70" y="39"/>
                      <a:pt x="70" y="39"/>
                      <a:pt x="70" y="39"/>
                    </a:cubicBezTo>
                    <a:cubicBezTo>
                      <a:pt x="47" y="21"/>
                      <a:pt x="47" y="21"/>
                      <a:pt x="47" y="21"/>
                    </a:cubicBezTo>
                    <a:cubicBezTo>
                      <a:pt x="41" y="21"/>
                      <a:pt x="41" y="21"/>
                      <a:pt x="41" y="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a:solidFill>
                    <a:srgbClr val="505050"/>
                  </a:solidFill>
                  <a:latin typeface="Segoe UI Semilight"/>
                </a:endParaRPr>
              </a:p>
            </p:txBody>
          </p:sp>
          <p:sp>
            <p:nvSpPr>
              <p:cNvPr id="79" name="Freeform 6"/>
              <p:cNvSpPr>
                <a:spLocks noEditPoints="1"/>
              </p:cNvSpPr>
              <p:nvPr/>
            </p:nvSpPr>
            <p:spPr bwMode="auto">
              <a:xfrm>
                <a:off x="3563565" y="3378413"/>
                <a:ext cx="265938" cy="246942"/>
              </a:xfrm>
              <a:custGeom>
                <a:avLst/>
                <a:gdLst>
                  <a:gd name="T0" fmla="*/ 116 w 128"/>
                  <a:gd name="T1" fmla="*/ 11 h 119"/>
                  <a:gd name="T2" fmla="*/ 88 w 128"/>
                  <a:gd name="T3" fmla="*/ 0 h 119"/>
                  <a:gd name="T4" fmla="*/ 64 w 128"/>
                  <a:gd name="T5" fmla="*/ 8 h 119"/>
                  <a:gd name="T6" fmla="*/ 39 w 128"/>
                  <a:gd name="T7" fmla="*/ 0 h 119"/>
                  <a:gd name="T8" fmla="*/ 11 w 128"/>
                  <a:gd name="T9" fmla="*/ 11 h 119"/>
                  <a:gd name="T10" fmla="*/ 0 w 128"/>
                  <a:gd name="T11" fmla="*/ 40 h 119"/>
                  <a:gd name="T12" fmla="*/ 11 w 128"/>
                  <a:gd name="T13" fmla="*/ 68 h 119"/>
                  <a:gd name="T14" fmla="*/ 64 w 128"/>
                  <a:gd name="T15" fmla="*/ 119 h 119"/>
                  <a:gd name="T16" fmla="*/ 116 w 128"/>
                  <a:gd name="T17" fmla="*/ 68 h 119"/>
                  <a:gd name="T18" fmla="*/ 128 w 128"/>
                  <a:gd name="T19" fmla="*/ 40 h 119"/>
                  <a:gd name="T20" fmla="*/ 116 w 128"/>
                  <a:gd name="T21" fmla="*/ 11 h 119"/>
                  <a:gd name="T22" fmla="*/ 116 w 128"/>
                  <a:gd name="T23" fmla="*/ 54 h 119"/>
                  <a:gd name="T24" fmla="*/ 116 w 128"/>
                  <a:gd name="T25" fmla="*/ 55 h 119"/>
                  <a:gd name="T26" fmla="*/ 115 w 128"/>
                  <a:gd name="T27" fmla="*/ 56 h 119"/>
                  <a:gd name="T28" fmla="*/ 115 w 128"/>
                  <a:gd name="T29" fmla="*/ 56 h 119"/>
                  <a:gd name="T30" fmla="*/ 115 w 128"/>
                  <a:gd name="T31" fmla="*/ 56 h 119"/>
                  <a:gd name="T32" fmla="*/ 109 w 128"/>
                  <a:gd name="T33" fmla="*/ 64 h 119"/>
                  <a:gd name="T34" fmla="*/ 109 w 128"/>
                  <a:gd name="T35" fmla="*/ 64 h 119"/>
                  <a:gd name="T36" fmla="*/ 64 w 128"/>
                  <a:gd name="T37" fmla="*/ 108 h 119"/>
                  <a:gd name="T38" fmla="*/ 18 w 128"/>
                  <a:gd name="T39" fmla="*/ 64 h 119"/>
                  <a:gd name="T40" fmla="*/ 18 w 128"/>
                  <a:gd name="T41" fmla="*/ 64 h 119"/>
                  <a:gd name="T42" fmla="*/ 12 w 128"/>
                  <a:gd name="T43" fmla="*/ 56 h 119"/>
                  <a:gd name="T44" fmla="*/ 12 w 128"/>
                  <a:gd name="T45" fmla="*/ 56 h 119"/>
                  <a:gd name="T46" fmla="*/ 12 w 128"/>
                  <a:gd name="T47" fmla="*/ 56 h 119"/>
                  <a:gd name="T48" fmla="*/ 11 w 128"/>
                  <a:gd name="T49" fmla="*/ 55 h 119"/>
                  <a:gd name="T50" fmla="*/ 11 w 128"/>
                  <a:gd name="T51" fmla="*/ 54 h 119"/>
                  <a:gd name="T52" fmla="*/ 8 w 128"/>
                  <a:gd name="T53" fmla="*/ 40 h 119"/>
                  <a:gd name="T54" fmla="*/ 17 w 128"/>
                  <a:gd name="T55" fmla="*/ 17 h 119"/>
                  <a:gd name="T56" fmla="*/ 39 w 128"/>
                  <a:gd name="T57" fmla="*/ 8 h 119"/>
                  <a:gd name="T58" fmla="*/ 61 w 128"/>
                  <a:gd name="T59" fmla="*/ 16 h 119"/>
                  <a:gd name="T60" fmla="*/ 64 w 128"/>
                  <a:gd name="T61" fmla="*/ 18 h 119"/>
                  <a:gd name="T62" fmla="*/ 66 w 128"/>
                  <a:gd name="T63" fmla="*/ 16 h 119"/>
                  <a:gd name="T64" fmla="*/ 88 w 128"/>
                  <a:gd name="T65" fmla="*/ 8 h 119"/>
                  <a:gd name="T66" fmla="*/ 110 w 128"/>
                  <a:gd name="T67" fmla="*/ 17 h 119"/>
                  <a:gd name="T68" fmla="*/ 120 w 128"/>
                  <a:gd name="T69" fmla="*/ 40 h 119"/>
                  <a:gd name="T70" fmla="*/ 116 w 128"/>
                  <a:gd name="T71" fmla="*/ 5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19">
                    <a:moveTo>
                      <a:pt x="116" y="11"/>
                    </a:moveTo>
                    <a:cubicBezTo>
                      <a:pt x="108" y="4"/>
                      <a:pt x="98" y="0"/>
                      <a:pt x="88" y="0"/>
                    </a:cubicBezTo>
                    <a:cubicBezTo>
                      <a:pt x="79" y="0"/>
                      <a:pt x="70" y="3"/>
                      <a:pt x="64" y="8"/>
                    </a:cubicBezTo>
                    <a:cubicBezTo>
                      <a:pt x="57" y="3"/>
                      <a:pt x="48" y="0"/>
                      <a:pt x="39" y="0"/>
                    </a:cubicBezTo>
                    <a:cubicBezTo>
                      <a:pt x="29" y="0"/>
                      <a:pt x="19" y="4"/>
                      <a:pt x="11" y="11"/>
                    </a:cubicBezTo>
                    <a:cubicBezTo>
                      <a:pt x="4" y="19"/>
                      <a:pt x="0" y="29"/>
                      <a:pt x="0" y="40"/>
                    </a:cubicBezTo>
                    <a:cubicBezTo>
                      <a:pt x="0" y="50"/>
                      <a:pt x="4" y="60"/>
                      <a:pt x="11" y="68"/>
                    </a:cubicBezTo>
                    <a:cubicBezTo>
                      <a:pt x="64" y="119"/>
                      <a:pt x="64" y="119"/>
                      <a:pt x="64" y="119"/>
                    </a:cubicBezTo>
                    <a:cubicBezTo>
                      <a:pt x="116" y="68"/>
                      <a:pt x="116" y="68"/>
                      <a:pt x="116" y="68"/>
                    </a:cubicBezTo>
                    <a:cubicBezTo>
                      <a:pt x="123" y="60"/>
                      <a:pt x="128" y="50"/>
                      <a:pt x="128" y="40"/>
                    </a:cubicBezTo>
                    <a:cubicBezTo>
                      <a:pt x="128" y="29"/>
                      <a:pt x="123" y="19"/>
                      <a:pt x="116" y="11"/>
                    </a:cubicBezTo>
                    <a:close/>
                    <a:moveTo>
                      <a:pt x="116" y="54"/>
                    </a:moveTo>
                    <a:cubicBezTo>
                      <a:pt x="116" y="55"/>
                      <a:pt x="116" y="55"/>
                      <a:pt x="116" y="55"/>
                    </a:cubicBezTo>
                    <a:cubicBezTo>
                      <a:pt x="116" y="55"/>
                      <a:pt x="115" y="55"/>
                      <a:pt x="115" y="56"/>
                    </a:cubicBezTo>
                    <a:cubicBezTo>
                      <a:pt x="115" y="56"/>
                      <a:pt x="115" y="56"/>
                      <a:pt x="115" y="56"/>
                    </a:cubicBezTo>
                    <a:cubicBezTo>
                      <a:pt x="115" y="56"/>
                      <a:pt x="115" y="56"/>
                      <a:pt x="115" y="56"/>
                    </a:cubicBezTo>
                    <a:cubicBezTo>
                      <a:pt x="114" y="58"/>
                      <a:pt x="110" y="62"/>
                      <a:pt x="109" y="64"/>
                    </a:cubicBezTo>
                    <a:cubicBezTo>
                      <a:pt x="109" y="64"/>
                      <a:pt x="109" y="64"/>
                      <a:pt x="109" y="64"/>
                    </a:cubicBezTo>
                    <a:cubicBezTo>
                      <a:pt x="64" y="108"/>
                      <a:pt x="64" y="108"/>
                      <a:pt x="64" y="108"/>
                    </a:cubicBezTo>
                    <a:cubicBezTo>
                      <a:pt x="18" y="64"/>
                      <a:pt x="18" y="64"/>
                      <a:pt x="18" y="64"/>
                    </a:cubicBezTo>
                    <a:cubicBezTo>
                      <a:pt x="18" y="64"/>
                      <a:pt x="18" y="64"/>
                      <a:pt x="18" y="64"/>
                    </a:cubicBezTo>
                    <a:cubicBezTo>
                      <a:pt x="17" y="62"/>
                      <a:pt x="13" y="58"/>
                      <a:pt x="12" y="56"/>
                    </a:cubicBezTo>
                    <a:cubicBezTo>
                      <a:pt x="12" y="56"/>
                      <a:pt x="12" y="56"/>
                      <a:pt x="12" y="56"/>
                    </a:cubicBezTo>
                    <a:cubicBezTo>
                      <a:pt x="12" y="56"/>
                      <a:pt x="12" y="56"/>
                      <a:pt x="12" y="56"/>
                    </a:cubicBezTo>
                    <a:cubicBezTo>
                      <a:pt x="12" y="55"/>
                      <a:pt x="11" y="55"/>
                      <a:pt x="11" y="55"/>
                    </a:cubicBezTo>
                    <a:cubicBezTo>
                      <a:pt x="11" y="55"/>
                      <a:pt x="11" y="55"/>
                      <a:pt x="11" y="54"/>
                    </a:cubicBezTo>
                    <a:cubicBezTo>
                      <a:pt x="9" y="50"/>
                      <a:pt x="8" y="45"/>
                      <a:pt x="8" y="40"/>
                    </a:cubicBezTo>
                    <a:cubicBezTo>
                      <a:pt x="8" y="31"/>
                      <a:pt x="11" y="23"/>
                      <a:pt x="17" y="17"/>
                    </a:cubicBezTo>
                    <a:cubicBezTo>
                      <a:pt x="23" y="11"/>
                      <a:pt x="31" y="8"/>
                      <a:pt x="39" y="8"/>
                    </a:cubicBezTo>
                    <a:cubicBezTo>
                      <a:pt x="47" y="8"/>
                      <a:pt x="55" y="11"/>
                      <a:pt x="61" y="16"/>
                    </a:cubicBezTo>
                    <a:cubicBezTo>
                      <a:pt x="64" y="18"/>
                      <a:pt x="64" y="18"/>
                      <a:pt x="64" y="18"/>
                    </a:cubicBezTo>
                    <a:cubicBezTo>
                      <a:pt x="66" y="16"/>
                      <a:pt x="66" y="16"/>
                      <a:pt x="66" y="16"/>
                    </a:cubicBezTo>
                    <a:cubicBezTo>
                      <a:pt x="72" y="11"/>
                      <a:pt x="80" y="8"/>
                      <a:pt x="88" y="8"/>
                    </a:cubicBezTo>
                    <a:cubicBezTo>
                      <a:pt x="96" y="8"/>
                      <a:pt x="104" y="11"/>
                      <a:pt x="110" y="17"/>
                    </a:cubicBezTo>
                    <a:cubicBezTo>
                      <a:pt x="116" y="23"/>
                      <a:pt x="120" y="31"/>
                      <a:pt x="120" y="40"/>
                    </a:cubicBezTo>
                    <a:cubicBezTo>
                      <a:pt x="120" y="45"/>
                      <a:pt x="118" y="50"/>
                      <a:pt x="116" y="54"/>
                    </a:cubicBezTo>
                    <a:close/>
                  </a:path>
                </a:pathLst>
              </a:custGeom>
              <a:solidFill>
                <a:schemeClr val="bg1"/>
              </a:solidFill>
              <a:ln w="0">
                <a:noFill/>
                <a:round/>
                <a:headEnd/>
                <a:tailEnd/>
              </a:ln>
            </p:spPr>
            <p:txBody>
              <a:bodyPr vert="horz" wrap="square" lIns="91427" tIns="45713" rIns="91427" bIns="45713" numCol="1" anchor="t" anchorCtr="0" compatLnSpc="1">
                <a:prstTxWarp prst="textNoShape">
                  <a:avLst/>
                </a:prstTxWarp>
              </a:bodyPr>
              <a:lstStyle/>
              <a:p>
                <a:pPr defTabSz="914224">
                  <a:defRPr/>
                </a:pPr>
                <a:endParaRPr lang="en-US">
                  <a:solidFill>
                    <a:srgbClr val="505050"/>
                  </a:solidFill>
                  <a:latin typeface="Segoe UI Semilight"/>
                </a:endParaRPr>
              </a:p>
            </p:txBody>
          </p:sp>
        </p:grpSp>
      </p:gr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0" y="-1"/>
            <a:ext cx="4470575" cy="6994525"/>
          </a:xfrm>
          <a:prstGeom prst="rect">
            <a:avLst/>
          </a:prstGeom>
        </p:spPr>
      </p:pic>
      <p:grpSp>
        <p:nvGrpSpPr>
          <p:cNvPr id="8" name="Group 7">
            <a:extLst>
              <a:ext uri="{FF2B5EF4-FFF2-40B4-BE49-F238E27FC236}">
                <a16:creationId xmlns:a16="http://schemas.microsoft.com/office/drawing/2014/main" id="{7857B1E2-FDFB-4156-9DAE-1C129732AAFD}"/>
              </a:ext>
            </a:extLst>
          </p:cNvPr>
          <p:cNvGrpSpPr/>
          <p:nvPr/>
        </p:nvGrpSpPr>
        <p:grpSpPr>
          <a:xfrm>
            <a:off x="4860987" y="1594618"/>
            <a:ext cx="4102379" cy="4637827"/>
            <a:chOff x="4860987" y="1594618"/>
            <a:chExt cx="4102379" cy="4637827"/>
          </a:xfrm>
        </p:grpSpPr>
        <p:sp>
          <p:nvSpPr>
            <p:cNvPr id="38" name="TextBox 37"/>
            <p:cNvSpPr txBox="1"/>
            <p:nvPr/>
          </p:nvSpPr>
          <p:spPr>
            <a:xfrm>
              <a:off x="5548018" y="4755887"/>
              <a:ext cx="3415348" cy="341632"/>
            </a:xfrm>
            <a:prstGeom prst="rect">
              <a:avLst/>
            </a:prstGeom>
            <a:noFill/>
          </p:spPr>
          <p:txBody>
            <a:bodyPr wrap="square" lIns="182880" rIns="182880" rtlCol="0" anchor="ctr">
              <a:spAutoFit/>
            </a:bodyPr>
            <a:lstStyle/>
            <a:p>
              <a:pPr defTabSz="914224">
                <a:lnSpc>
                  <a:spcPct val="90000"/>
                </a:lnSpc>
                <a:spcAft>
                  <a:spcPts val="600"/>
                </a:spcAft>
              </a:pPr>
              <a:r>
                <a:rPr lang="en-US" kern="0" spc="70" dirty="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Transparency</a:t>
              </a:r>
            </a:p>
          </p:txBody>
        </p:sp>
        <p:sp>
          <p:nvSpPr>
            <p:cNvPr id="50" name="TextBox 49"/>
            <p:cNvSpPr txBox="1"/>
            <p:nvPr/>
          </p:nvSpPr>
          <p:spPr>
            <a:xfrm>
              <a:off x="5548018" y="1716368"/>
              <a:ext cx="3415348" cy="341632"/>
            </a:xfrm>
            <a:prstGeom prst="rect">
              <a:avLst/>
            </a:prstGeom>
            <a:noFill/>
          </p:spPr>
          <p:txBody>
            <a:bodyPr wrap="square" lIns="182880" rIns="182880" rtlCol="0" anchor="ctr">
              <a:spAutoFit/>
            </a:bodyPr>
            <a:lstStyle/>
            <a:p>
              <a:pPr defTabSz="914224">
                <a:lnSpc>
                  <a:spcPct val="90000"/>
                </a:lnSpc>
                <a:spcAft>
                  <a:spcPts val="600"/>
                </a:spcAft>
              </a:pPr>
              <a:r>
                <a:rPr lang="en-US" kern="0" spc="70" dirty="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Security</a:t>
              </a:r>
            </a:p>
          </p:txBody>
        </p:sp>
        <p:sp>
          <p:nvSpPr>
            <p:cNvPr id="120" name="TextBox 119"/>
            <p:cNvSpPr txBox="1"/>
            <p:nvPr/>
          </p:nvSpPr>
          <p:spPr>
            <a:xfrm>
              <a:off x="5548018" y="3742714"/>
              <a:ext cx="3415348" cy="341632"/>
            </a:xfrm>
            <a:prstGeom prst="rect">
              <a:avLst/>
            </a:prstGeom>
            <a:noFill/>
          </p:spPr>
          <p:txBody>
            <a:bodyPr wrap="square" lIns="182880" rIns="182880" rtlCol="0" anchor="ctr">
              <a:spAutoFit/>
            </a:bodyPr>
            <a:lstStyle/>
            <a:p>
              <a:pPr defTabSz="914224">
                <a:lnSpc>
                  <a:spcPct val="90000"/>
                </a:lnSpc>
                <a:spcAft>
                  <a:spcPts val="600"/>
                </a:spcAft>
              </a:pPr>
              <a:r>
                <a:rPr lang="en-US" kern="0" spc="70" dirty="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Compliance</a:t>
              </a:r>
            </a:p>
          </p:txBody>
        </p:sp>
        <p:sp>
          <p:nvSpPr>
            <p:cNvPr id="119" name="TextBox 118"/>
            <p:cNvSpPr txBox="1"/>
            <p:nvPr/>
          </p:nvSpPr>
          <p:spPr>
            <a:xfrm>
              <a:off x="5548018" y="2729541"/>
              <a:ext cx="3415348" cy="341632"/>
            </a:xfrm>
            <a:prstGeom prst="rect">
              <a:avLst/>
            </a:prstGeom>
            <a:noFill/>
          </p:spPr>
          <p:txBody>
            <a:bodyPr wrap="square" lIns="182880" rIns="182880" rtlCol="0" anchor="ctr">
              <a:spAutoFit/>
            </a:bodyPr>
            <a:lstStyle/>
            <a:p>
              <a:pPr defTabSz="914224">
                <a:lnSpc>
                  <a:spcPct val="90000"/>
                </a:lnSpc>
                <a:spcAft>
                  <a:spcPts val="600"/>
                </a:spcAft>
              </a:pPr>
              <a:r>
                <a:rPr lang="en-US" kern="0" spc="70" dirty="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Privacy &amp; control</a:t>
              </a:r>
            </a:p>
          </p:txBody>
        </p:sp>
        <p:sp>
          <p:nvSpPr>
            <p:cNvPr id="45" name="TextBox 44"/>
            <p:cNvSpPr txBox="1"/>
            <p:nvPr/>
          </p:nvSpPr>
          <p:spPr>
            <a:xfrm>
              <a:off x="5548018" y="5769062"/>
              <a:ext cx="3415348" cy="341632"/>
            </a:xfrm>
            <a:prstGeom prst="rect">
              <a:avLst/>
            </a:prstGeom>
            <a:noFill/>
          </p:spPr>
          <p:txBody>
            <a:bodyPr wrap="square" lIns="182880" rIns="182880" rtlCol="0" anchor="ctr">
              <a:spAutoFit/>
            </a:bodyPr>
            <a:lstStyle/>
            <a:p>
              <a:pPr defTabSz="914224">
                <a:lnSpc>
                  <a:spcPct val="90000"/>
                </a:lnSpc>
                <a:spcAft>
                  <a:spcPts val="600"/>
                </a:spcAft>
              </a:pPr>
              <a:r>
                <a:rPr lang="en-US" kern="0" spc="70" dirty="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rPr>
                <a:t>Reliability</a:t>
              </a:r>
            </a:p>
          </p:txBody>
        </p:sp>
        <p:grpSp>
          <p:nvGrpSpPr>
            <p:cNvPr id="6" name="Group 5">
              <a:extLst>
                <a:ext uri="{FF2B5EF4-FFF2-40B4-BE49-F238E27FC236}">
                  <a16:creationId xmlns:a16="http://schemas.microsoft.com/office/drawing/2014/main" id="{DE7DB7A5-B1AD-4307-BDEB-A136ECD79ECA}"/>
                </a:ext>
              </a:extLst>
            </p:cNvPr>
            <p:cNvGrpSpPr/>
            <p:nvPr/>
          </p:nvGrpSpPr>
          <p:grpSpPr>
            <a:xfrm>
              <a:off x="4860987" y="1594618"/>
              <a:ext cx="595292" cy="4637827"/>
              <a:chOff x="4860987" y="1594618"/>
              <a:chExt cx="595292" cy="4637827"/>
            </a:xfrm>
          </p:grpSpPr>
          <p:sp>
            <p:nvSpPr>
              <p:cNvPr id="40" name="Oval 39"/>
              <p:cNvSpPr/>
              <p:nvPr/>
            </p:nvSpPr>
            <p:spPr bwMode="auto">
              <a:xfrm>
                <a:off x="4871146" y="4634137"/>
                <a:ext cx="585133" cy="585133"/>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p:cNvGrpSpPr/>
              <p:nvPr/>
            </p:nvGrpSpPr>
            <p:grpSpPr>
              <a:xfrm>
                <a:off x="5053281" y="4782831"/>
                <a:ext cx="220863" cy="287746"/>
                <a:chOff x="4530725" y="4845367"/>
                <a:chExt cx="1141495" cy="1487171"/>
              </a:xfrm>
            </p:grpSpPr>
            <p:sp>
              <p:nvSpPr>
                <p:cNvPr id="42" name="Rectangle 25"/>
                <p:cNvSpPr>
                  <a:spLocks noChangeArrowheads="1"/>
                </p:cNvSpPr>
                <p:nvPr/>
              </p:nvSpPr>
              <p:spPr bwMode="auto">
                <a:xfrm>
                  <a:off x="4833945" y="4845367"/>
                  <a:ext cx="838275" cy="1185538"/>
                </a:xfrm>
                <a:prstGeom prst="rect">
                  <a:avLst/>
                </a:prstGeom>
                <a:noFill/>
                <a:ln w="15875" cap="flat">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43" name="Freeform 26"/>
                <p:cNvSpPr>
                  <a:spLocks/>
                </p:cNvSpPr>
                <p:nvPr/>
              </p:nvSpPr>
              <p:spPr bwMode="auto">
                <a:xfrm>
                  <a:off x="4530725" y="5010150"/>
                  <a:ext cx="922338" cy="1322388"/>
                </a:xfrm>
                <a:custGeom>
                  <a:avLst/>
                  <a:gdLst>
                    <a:gd name="T0" fmla="*/ 581 w 581"/>
                    <a:gd name="T1" fmla="*/ 705 h 833"/>
                    <a:gd name="T2" fmla="*/ 581 w 581"/>
                    <a:gd name="T3" fmla="*/ 833 h 833"/>
                    <a:gd name="T4" fmla="*/ 0 w 581"/>
                    <a:gd name="T5" fmla="*/ 833 h 833"/>
                    <a:gd name="T6" fmla="*/ 0 w 581"/>
                    <a:gd name="T7" fmla="*/ 0 h 833"/>
                    <a:gd name="T8" fmla="*/ 129 w 581"/>
                    <a:gd name="T9" fmla="*/ 0 h 833"/>
                  </a:gdLst>
                  <a:ahLst/>
                  <a:cxnLst>
                    <a:cxn ang="0">
                      <a:pos x="T0" y="T1"/>
                    </a:cxn>
                    <a:cxn ang="0">
                      <a:pos x="T2" y="T3"/>
                    </a:cxn>
                    <a:cxn ang="0">
                      <a:pos x="T4" y="T5"/>
                    </a:cxn>
                    <a:cxn ang="0">
                      <a:pos x="T6" y="T7"/>
                    </a:cxn>
                    <a:cxn ang="0">
                      <a:pos x="T8" y="T9"/>
                    </a:cxn>
                  </a:cxnLst>
                  <a:rect l="0" t="0" r="r" b="b"/>
                  <a:pathLst>
                    <a:path w="581" h="833">
                      <a:moveTo>
                        <a:pt x="581" y="705"/>
                      </a:moveTo>
                      <a:lnTo>
                        <a:pt x="581" y="833"/>
                      </a:lnTo>
                      <a:lnTo>
                        <a:pt x="0" y="833"/>
                      </a:lnTo>
                      <a:lnTo>
                        <a:pt x="0" y="0"/>
                      </a:lnTo>
                      <a:lnTo>
                        <a:pt x="129"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grpSp>
          <p:sp>
            <p:nvSpPr>
              <p:cNvPr id="52" name="Oval 51"/>
              <p:cNvSpPr/>
              <p:nvPr/>
            </p:nvSpPr>
            <p:spPr bwMode="auto">
              <a:xfrm>
                <a:off x="4866429" y="1594618"/>
                <a:ext cx="585133" cy="585133"/>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Freeform 16"/>
              <p:cNvSpPr>
                <a:spLocks/>
              </p:cNvSpPr>
              <p:nvPr/>
            </p:nvSpPr>
            <p:spPr bwMode="auto">
              <a:xfrm>
                <a:off x="5043569" y="1783156"/>
                <a:ext cx="230853" cy="24615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37" name="Oval 36"/>
              <p:cNvSpPr/>
              <p:nvPr/>
            </p:nvSpPr>
            <p:spPr bwMode="auto">
              <a:xfrm>
                <a:off x="4866429" y="3620964"/>
                <a:ext cx="585133" cy="585133"/>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cs typeface="Segoe UI" pitchFamily="34" charset="0"/>
                </a:endParaRPr>
              </a:p>
            </p:txBody>
          </p:sp>
          <p:grpSp>
            <p:nvGrpSpPr>
              <p:cNvPr id="18" name="Group 17"/>
              <p:cNvGrpSpPr/>
              <p:nvPr/>
            </p:nvGrpSpPr>
            <p:grpSpPr>
              <a:xfrm>
                <a:off x="5048318" y="3785105"/>
                <a:ext cx="221356" cy="256858"/>
                <a:chOff x="4786313" y="6135688"/>
                <a:chExt cx="2187575" cy="2538412"/>
              </a:xfrm>
            </p:grpSpPr>
            <p:sp>
              <p:nvSpPr>
                <p:cNvPr id="9" name="Freeform 5"/>
                <p:cNvSpPr>
                  <a:spLocks/>
                </p:cNvSpPr>
                <p:nvPr/>
              </p:nvSpPr>
              <p:spPr bwMode="auto">
                <a:xfrm>
                  <a:off x="4786313" y="8315325"/>
                  <a:ext cx="2187575" cy="358775"/>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10" name="Freeform 6"/>
                <p:cNvSpPr>
                  <a:spLocks/>
                </p:cNvSpPr>
                <p:nvPr/>
              </p:nvSpPr>
              <p:spPr bwMode="auto">
                <a:xfrm>
                  <a:off x="4786313" y="6135688"/>
                  <a:ext cx="1922462" cy="2203450"/>
                </a:xfrm>
                <a:custGeom>
                  <a:avLst/>
                  <a:gdLst>
                    <a:gd name="T0" fmla="*/ 0 w 1211"/>
                    <a:gd name="T1" fmla="*/ 1388 h 1388"/>
                    <a:gd name="T2" fmla="*/ 0 w 1211"/>
                    <a:gd name="T3" fmla="*/ 0 h 1388"/>
                    <a:gd name="T4" fmla="*/ 1211 w 1211"/>
                    <a:gd name="T5" fmla="*/ 0 h 1388"/>
                    <a:gd name="T6" fmla="*/ 1211 w 1211"/>
                    <a:gd name="T7" fmla="*/ 1373 h 1388"/>
                  </a:gdLst>
                  <a:ahLst/>
                  <a:cxnLst>
                    <a:cxn ang="0">
                      <a:pos x="T0" y="T1"/>
                    </a:cxn>
                    <a:cxn ang="0">
                      <a:pos x="T2" y="T3"/>
                    </a:cxn>
                    <a:cxn ang="0">
                      <a:pos x="T4" y="T5"/>
                    </a:cxn>
                    <a:cxn ang="0">
                      <a:pos x="T6" y="T7"/>
                    </a:cxn>
                  </a:cxnLst>
                  <a:rect l="0" t="0" r="r" b="b"/>
                  <a:pathLst>
                    <a:path w="1211" h="1388">
                      <a:moveTo>
                        <a:pt x="0" y="1388"/>
                      </a:moveTo>
                      <a:lnTo>
                        <a:pt x="0" y="0"/>
                      </a:lnTo>
                      <a:lnTo>
                        <a:pt x="1211" y="0"/>
                      </a:lnTo>
                      <a:lnTo>
                        <a:pt x="1211" y="13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11" name="Line 7"/>
                <p:cNvSpPr>
                  <a:spLocks noChangeShapeType="1"/>
                </p:cNvSpPr>
                <p:nvPr/>
              </p:nvSpPr>
              <p:spPr bwMode="auto">
                <a:xfrm>
                  <a:off x="5554663" y="6686550"/>
                  <a:ext cx="76993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12" name="Line 8"/>
                <p:cNvSpPr>
                  <a:spLocks noChangeShapeType="1"/>
                </p:cNvSpPr>
                <p:nvPr/>
              </p:nvSpPr>
              <p:spPr bwMode="auto">
                <a:xfrm>
                  <a:off x="5554663" y="7213600"/>
                  <a:ext cx="76993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13" name="Line 9"/>
                <p:cNvSpPr>
                  <a:spLocks noChangeShapeType="1"/>
                </p:cNvSpPr>
                <p:nvPr/>
              </p:nvSpPr>
              <p:spPr bwMode="auto">
                <a:xfrm>
                  <a:off x="5554663" y="7764463"/>
                  <a:ext cx="76993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14" name="Line 10"/>
                <p:cNvSpPr>
                  <a:spLocks noChangeShapeType="1"/>
                </p:cNvSpPr>
                <p:nvPr/>
              </p:nvSpPr>
              <p:spPr bwMode="auto">
                <a:xfrm>
                  <a:off x="5170488" y="6686550"/>
                  <a:ext cx="19208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15" name="Line 11"/>
                <p:cNvSpPr>
                  <a:spLocks noChangeShapeType="1"/>
                </p:cNvSpPr>
                <p:nvPr/>
              </p:nvSpPr>
              <p:spPr bwMode="auto">
                <a:xfrm>
                  <a:off x="5170488" y="7213600"/>
                  <a:ext cx="19208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17" name="Line 12"/>
                <p:cNvSpPr>
                  <a:spLocks noChangeShapeType="1"/>
                </p:cNvSpPr>
                <p:nvPr/>
              </p:nvSpPr>
              <p:spPr bwMode="auto">
                <a:xfrm>
                  <a:off x="5170488" y="7764463"/>
                  <a:ext cx="19208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grpSp>
          <p:sp>
            <p:nvSpPr>
              <p:cNvPr id="59" name="Oval 58"/>
              <p:cNvSpPr/>
              <p:nvPr/>
            </p:nvSpPr>
            <p:spPr bwMode="auto">
              <a:xfrm>
                <a:off x="4860987" y="2607791"/>
                <a:ext cx="585133" cy="585133"/>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0" name="Group 29"/>
              <p:cNvGrpSpPr/>
              <p:nvPr/>
            </p:nvGrpSpPr>
            <p:grpSpPr>
              <a:xfrm>
                <a:off x="5047790" y="2754665"/>
                <a:ext cx="211528" cy="286651"/>
                <a:chOff x="3584575" y="5959476"/>
                <a:chExt cx="339725" cy="460375"/>
              </a:xfrm>
            </p:grpSpPr>
            <p:sp>
              <p:nvSpPr>
                <p:cNvPr id="28" name="Rectangle 20"/>
                <p:cNvSpPr>
                  <a:spLocks noChangeArrowheads="1"/>
                </p:cNvSpPr>
                <p:nvPr/>
              </p:nvSpPr>
              <p:spPr bwMode="auto">
                <a:xfrm>
                  <a:off x="3584575" y="6173788"/>
                  <a:ext cx="339725" cy="246063"/>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sp>
              <p:nvSpPr>
                <p:cNvPr id="29" name="Freeform 21"/>
                <p:cNvSpPr>
                  <a:spLocks/>
                </p:cNvSpPr>
                <p:nvPr/>
              </p:nvSpPr>
              <p:spPr bwMode="auto">
                <a:xfrm>
                  <a:off x="3633788" y="5959476"/>
                  <a:ext cx="241300" cy="214313"/>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endParaRPr lang="en-US" kern="0">
                    <a:solidFill>
                      <a:sysClr val="windowText" lastClr="000000"/>
                    </a:solidFill>
                    <a:latin typeface="Segoe UI"/>
                  </a:endParaRPr>
                </a:p>
              </p:txBody>
            </p:sp>
          </p:grpSp>
          <p:sp>
            <p:nvSpPr>
              <p:cNvPr id="47" name="Oval 46"/>
              <p:cNvSpPr/>
              <p:nvPr/>
            </p:nvSpPr>
            <p:spPr bwMode="auto">
              <a:xfrm>
                <a:off x="4866429" y="5647312"/>
                <a:ext cx="585133" cy="585133"/>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 name="Group 4"/>
              <p:cNvGrpSpPr>
                <a:grpSpLocks noChangeAspect="1"/>
              </p:cNvGrpSpPr>
              <p:nvPr/>
            </p:nvGrpSpPr>
            <p:grpSpPr bwMode="auto">
              <a:xfrm>
                <a:off x="4986906" y="5778249"/>
                <a:ext cx="337189" cy="331920"/>
                <a:chOff x="3789" y="2077"/>
                <a:chExt cx="256" cy="252"/>
              </a:xfrm>
              <a:solidFill>
                <a:schemeClr val="tx1"/>
              </a:solidFill>
            </p:grpSpPr>
            <p:sp>
              <p:nvSpPr>
                <p:cNvPr id="73" name="Freeform 7"/>
                <p:cNvSpPr>
                  <a:spLocks noEditPoints="1"/>
                </p:cNvSpPr>
                <p:nvPr/>
              </p:nvSpPr>
              <p:spPr bwMode="auto">
                <a:xfrm>
                  <a:off x="3789" y="2077"/>
                  <a:ext cx="256" cy="252"/>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w="63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74" name="Freeform 8"/>
                <p:cNvSpPr>
                  <a:spLocks noEditPoints="1"/>
                </p:cNvSpPr>
                <p:nvPr/>
              </p:nvSpPr>
              <p:spPr bwMode="auto">
                <a:xfrm>
                  <a:off x="3849" y="2135"/>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w="63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grpSp>
      <p:sp>
        <p:nvSpPr>
          <p:cNvPr id="2" name="Title 1">
            <a:extLst>
              <a:ext uri="{FF2B5EF4-FFF2-40B4-BE49-F238E27FC236}">
                <a16:creationId xmlns:a16="http://schemas.microsoft.com/office/drawing/2014/main" id="{17376B4D-2CF4-4D05-8629-898C35E125E7}"/>
              </a:ext>
            </a:extLst>
          </p:cNvPr>
          <p:cNvSpPr>
            <a:spLocks noGrp="1"/>
          </p:cNvSpPr>
          <p:nvPr>
            <p:ph type="title"/>
          </p:nvPr>
        </p:nvSpPr>
        <p:spPr>
          <a:xfrm>
            <a:off x="5761038" y="295274"/>
            <a:ext cx="6313716" cy="917575"/>
          </a:xfrm>
        </p:spPr>
        <p:txBody>
          <a:bodyPr/>
          <a:lstStyle/>
          <a:p>
            <a:r>
              <a:rPr lang="en-US" dirty="0"/>
              <a:t>Our commitment to you</a:t>
            </a:r>
          </a:p>
        </p:txBody>
      </p:sp>
    </p:spTree>
    <p:custDataLst>
      <p:tags r:id="rId1"/>
    </p:custDataLst>
    <p:extLst>
      <p:ext uri="{BB962C8B-B14F-4D97-AF65-F5344CB8AC3E}">
        <p14:creationId xmlns:p14="http://schemas.microsoft.com/office/powerpoint/2010/main" val="23348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 -3.00045E-6 L 0 0.02156 " pathEditMode="relative" rAng="0" ptsTypes="AA">
                                      <p:cBhvr>
                                        <p:cTn id="9" dur="750" spd="-100000" fill="hold"/>
                                        <p:tgtEl>
                                          <p:spTgt spid="8"/>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4DB01C0-8D7F-40ED-BF60-1AF50D8BE850}"/>
              </a:ext>
            </a:extLst>
          </p:cNvPr>
          <p:cNvSpPr/>
          <p:nvPr/>
        </p:nvSpPr>
        <p:spPr bwMode="auto">
          <a:xfrm>
            <a:off x="8857352"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 name="TextBox 10">
            <a:extLst>
              <a:ext uri="{FF2B5EF4-FFF2-40B4-BE49-F238E27FC236}">
                <a16:creationId xmlns:a16="http://schemas.microsoft.com/office/drawing/2014/main" id="{E00B206E-FBD1-4006-8A91-04AF155C1450}"/>
              </a:ext>
            </a:extLst>
          </p:cNvPr>
          <p:cNvSpPr txBox="1"/>
          <p:nvPr/>
        </p:nvSpPr>
        <p:spPr>
          <a:xfrm>
            <a:off x="948282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a:t>
            </a:r>
          </a:p>
        </p:txBody>
      </p:sp>
      <p:sp>
        <p:nvSpPr>
          <p:cNvPr id="4" name="Commitments_EC4D">
            <a:extLst>
              <a:ext uri="{FF2B5EF4-FFF2-40B4-BE49-F238E27FC236}">
                <a16:creationId xmlns:a16="http://schemas.microsoft.com/office/drawing/2014/main" id="{BFBF24D7-F20E-4456-AAA3-46429E80C565}"/>
              </a:ext>
            </a:extLst>
          </p:cNvPr>
          <p:cNvSpPr>
            <a:spLocks noChangeAspect="1" noEditPoints="1"/>
          </p:cNvSpPr>
          <p:nvPr/>
        </p:nvSpPr>
        <p:spPr bwMode="auto">
          <a:xfrm>
            <a:off x="10174478" y="2883051"/>
            <a:ext cx="445498" cy="41771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Oval 4">
            <a:extLst>
              <a:ext uri="{FF2B5EF4-FFF2-40B4-BE49-F238E27FC236}">
                <a16:creationId xmlns:a16="http://schemas.microsoft.com/office/drawing/2014/main" id="{4CE71CC8-6C7D-423A-AEC7-1B30DD62800E}"/>
              </a:ext>
            </a:extLst>
          </p:cNvPr>
          <p:cNvSpPr/>
          <p:nvPr/>
        </p:nvSpPr>
        <p:spPr bwMode="auto">
          <a:xfrm>
            <a:off x="4678362"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TextBox 10">
            <a:extLst>
              <a:ext uri="{FF2B5EF4-FFF2-40B4-BE49-F238E27FC236}">
                <a16:creationId xmlns:a16="http://schemas.microsoft.com/office/drawing/2014/main" id="{5C0CD97A-BB85-4499-A8B2-F98C705F377C}"/>
              </a:ext>
            </a:extLst>
          </p:cNvPr>
          <p:cNvSpPr txBox="1"/>
          <p:nvPr/>
        </p:nvSpPr>
        <p:spPr>
          <a:xfrm>
            <a:off x="5303837"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Platform</a:t>
            </a:r>
          </a:p>
        </p:txBody>
      </p:sp>
      <p:sp>
        <p:nvSpPr>
          <p:cNvPr id="8" name="Oval 7">
            <a:extLst>
              <a:ext uri="{FF2B5EF4-FFF2-40B4-BE49-F238E27FC236}">
                <a16:creationId xmlns:a16="http://schemas.microsoft.com/office/drawing/2014/main" id="{9D248F64-EC57-4B2D-9F72-EF051EC8EAE4}"/>
              </a:ext>
            </a:extLst>
          </p:cNvPr>
          <p:cNvSpPr/>
          <p:nvPr/>
        </p:nvSpPr>
        <p:spPr bwMode="auto">
          <a:xfrm>
            <a:off x="499373" y="1948921"/>
            <a:ext cx="3079750" cy="3079750"/>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TextBox 10">
            <a:extLst>
              <a:ext uri="{FF2B5EF4-FFF2-40B4-BE49-F238E27FC236}">
                <a16:creationId xmlns:a16="http://schemas.microsoft.com/office/drawing/2014/main" id="{7E11FC09-B3D6-4DA9-85AE-111BA04CA02D}"/>
              </a:ext>
            </a:extLst>
          </p:cNvPr>
          <p:cNvSpPr txBox="1"/>
          <p:nvPr/>
        </p:nvSpPr>
        <p:spPr>
          <a:xfrm>
            <a:off x="1124848" y="3507058"/>
            <a:ext cx="1828800" cy="4247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3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Intelligence</a:t>
            </a:r>
          </a:p>
        </p:txBody>
      </p:sp>
      <p:sp>
        <p:nvSpPr>
          <p:cNvPr id="11" name="Intelligence">
            <a:extLst>
              <a:ext uri="{FF2B5EF4-FFF2-40B4-BE49-F238E27FC236}">
                <a16:creationId xmlns:a16="http://schemas.microsoft.com/office/drawing/2014/main" id="{D43962B3-2BC4-4AB7-AB30-0A7D19930FBD}"/>
              </a:ext>
            </a:extLst>
          </p:cNvPr>
          <p:cNvSpPr>
            <a:spLocks noChangeAspect="1" noEditPoints="1"/>
          </p:cNvSpPr>
          <p:nvPr/>
        </p:nvSpPr>
        <p:spPr bwMode="auto">
          <a:xfrm>
            <a:off x="1809061" y="2871876"/>
            <a:ext cx="460374" cy="44238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3D">
            <a:extLst>
              <a:ext uri="{FF2B5EF4-FFF2-40B4-BE49-F238E27FC236}">
                <a16:creationId xmlns:a16="http://schemas.microsoft.com/office/drawing/2014/main" id="{F0F85EA4-2F4B-48A7-BD8C-DCF832C4377C}"/>
              </a:ext>
            </a:extLst>
          </p:cNvPr>
          <p:cNvSpPr>
            <a:spLocks noChangeAspect="1" noEditPoints="1"/>
          </p:cNvSpPr>
          <p:nvPr/>
        </p:nvSpPr>
        <p:spPr bwMode="auto">
          <a:xfrm>
            <a:off x="6047208" y="2948496"/>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6A9D3379-91AE-4978-B08E-B1CBB943353A}"/>
              </a:ext>
            </a:extLst>
          </p:cNvPr>
          <p:cNvSpPr>
            <a:spLocks noGrp="1"/>
          </p:cNvSpPr>
          <p:nvPr>
            <p:ph type="title"/>
          </p:nvPr>
        </p:nvSpPr>
        <p:spPr/>
        <p:txBody>
          <a:bodyPr/>
          <a:lstStyle/>
          <a:p>
            <a:r>
              <a:rPr lang="en-US" kern="0" spc="120" dirty="0">
                <a:ln>
                  <a:noFill/>
                </a:ln>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Our </a:t>
            </a:r>
            <a:r>
              <a:rPr lang="en-US" kern="0" spc="120" dirty="0">
                <a:ln>
                  <a:noFill/>
                </a:ln>
                <a:gradFill>
                  <a:gsLst>
                    <a:gs pos="0">
                      <a:srgbClr val="4B4B4B"/>
                    </a:gs>
                    <a:gs pos="100000">
                      <a:srgbClr val="4B4B4B"/>
                    </a:gs>
                  </a:gsLst>
                  <a:lin ang="5400000" scaled="1"/>
                </a:gradFill>
                <a:latin typeface="+mn-lt"/>
                <a:ea typeface="Segoe UI Black" panose="020B0A02040204020203" pitchFamily="34" charset="0"/>
                <a:cs typeface="Segoe UI Black" panose="020B0A02040204020203" pitchFamily="34" charset="0"/>
              </a:rPr>
              <a:t>unique</a:t>
            </a:r>
            <a:r>
              <a:rPr lang="en-US" kern="0" spc="120" dirty="0">
                <a:ln>
                  <a:noFill/>
                </a:ln>
                <a:gradFill>
                  <a:gsLst>
                    <a:gs pos="0">
                      <a:srgbClr val="4B4B4B"/>
                    </a:gs>
                    <a:gs pos="100000">
                      <a:srgbClr val="4B4B4B"/>
                    </a:gs>
                  </a:gsLst>
                  <a:lin ang="5400000" scaled="1"/>
                </a:gradFill>
                <a:ea typeface="Segoe UI Black" panose="020B0A02040204020203" pitchFamily="34" charset="0"/>
                <a:cs typeface="Segoe UI Black" panose="020B0A02040204020203" pitchFamily="34" charset="0"/>
              </a:rPr>
              <a:t> approach</a:t>
            </a:r>
            <a:endParaRPr lang="en-US" dirty="0"/>
          </a:p>
        </p:txBody>
      </p:sp>
    </p:spTree>
    <p:custDataLst>
      <p:tags r:id="rId1"/>
    </p:custDataLst>
    <p:extLst>
      <p:ext uri="{BB962C8B-B14F-4D97-AF65-F5344CB8AC3E}">
        <p14:creationId xmlns:p14="http://schemas.microsoft.com/office/powerpoint/2010/main" val="200568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499"/>
                                          </p:stCondLst>
                                        </p:cTn>
                                        <p:tgtEl>
                                          <p:spTgt spid="6"/>
                                        </p:tgtEl>
                                        <p:attrNameLst>
                                          <p:attrName>style.visibility</p:attrName>
                                        </p:attrNameLst>
                                      </p:cBhvr>
                                      <p:to>
                                        <p:strVal val="visible"/>
                                      </p:to>
                                    </p:set>
                                  </p:childTnLst>
                                </p:cTn>
                              </p:par>
                              <p:par>
                                <p:cTn id="7" presetID="6" presetClass="emph" presetSubtype="0" accel="100000" autoRev="1" fill="hold" grpId="1" nodeType="withEffect">
                                  <p:stCondLst>
                                    <p:cond delay="200"/>
                                  </p:stCondLst>
                                  <p:childTnLst>
                                    <p:animScale>
                                      <p:cBhvr>
                                        <p:cTn id="8" dur="500" fill="hold"/>
                                        <p:tgtEl>
                                          <p:spTgt spid="6"/>
                                        </p:tgtEl>
                                      </p:cBhvr>
                                      <p:by x="0" y="0"/>
                                    </p:animScale>
                                  </p:childTnLst>
                                </p:cTn>
                              </p:par>
                              <p:par>
                                <p:cTn id="9" presetID="1" presetClass="entr" presetSubtype="0" fill="hold" grpId="0" nodeType="withEffect">
                                  <p:stCondLst>
                                    <p:cond delay="200"/>
                                  </p:stCondLst>
                                  <p:childTnLst>
                                    <p:set>
                                      <p:cBhvr>
                                        <p:cTn id="10" dur="1" fill="hold">
                                          <p:stCondLst>
                                            <p:cond delay="499"/>
                                          </p:stCondLst>
                                        </p:cTn>
                                        <p:tgtEl>
                                          <p:spTgt spid="5"/>
                                        </p:tgtEl>
                                        <p:attrNameLst>
                                          <p:attrName>style.visibility</p:attrName>
                                        </p:attrNameLst>
                                      </p:cBhvr>
                                      <p:to>
                                        <p:strVal val="visible"/>
                                      </p:to>
                                    </p:set>
                                  </p:childTnLst>
                                </p:cTn>
                              </p:par>
                              <p:par>
                                <p:cTn id="11" presetID="6" presetClass="emph" presetSubtype="0" accel="100000" autoRev="1" fill="hold" grpId="1" nodeType="withEffect">
                                  <p:stCondLst>
                                    <p:cond delay="200"/>
                                  </p:stCondLst>
                                  <p:childTnLst>
                                    <p:animScale>
                                      <p:cBhvr>
                                        <p:cTn id="12" dur="500" fill="hold"/>
                                        <p:tgtEl>
                                          <p:spTgt spid="5"/>
                                        </p:tgtEl>
                                      </p:cBhvr>
                                      <p:by x="0" y="0"/>
                                    </p:animScale>
                                  </p:childTnLst>
                                </p:cTn>
                              </p:par>
                              <p:par>
                                <p:cTn id="13" presetID="1" presetClass="entr" presetSubtype="0" fill="hold" grpId="0" nodeType="withEffect">
                                  <p:stCondLst>
                                    <p:cond delay="200"/>
                                  </p:stCondLst>
                                  <p:childTnLst>
                                    <p:set>
                                      <p:cBhvr>
                                        <p:cTn id="14" dur="1" fill="hold">
                                          <p:stCondLst>
                                            <p:cond delay="499"/>
                                          </p:stCondLst>
                                        </p:cTn>
                                        <p:tgtEl>
                                          <p:spTgt spid="9"/>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500" fill="hold"/>
                                        <p:tgtEl>
                                          <p:spTgt spid="9"/>
                                        </p:tgtEl>
                                      </p:cBhvr>
                                      <p:by x="0" y="0"/>
                                    </p:animScale>
                                  </p:childTnLst>
                                </p:cTn>
                              </p:par>
                              <p:par>
                                <p:cTn id="17" presetID="1" presetClass="entr" presetSubtype="0" fill="hold" grpId="0" nodeType="withEffect">
                                  <p:stCondLst>
                                    <p:cond delay="200"/>
                                  </p:stCondLst>
                                  <p:childTnLst>
                                    <p:set>
                                      <p:cBhvr>
                                        <p:cTn id="18" dur="1" fill="hold">
                                          <p:stCondLst>
                                            <p:cond delay="499"/>
                                          </p:stCondLst>
                                        </p:cTn>
                                        <p:tgtEl>
                                          <p:spTgt spid="8"/>
                                        </p:tgtEl>
                                        <p:attrNameLst>
                                          <p:attrName>style.visibility</p:attrName>
                                        </p:attrNameLst>
                                      </p:cBhvr>
                                      <p:to>
                                        <p:strVal val="visible"/>
                                      </p:to>
                                    </p:set>
                                  </p:childTnLst>
                                </p:cTn>
                              </p:par>
                              <p:par>
                                <p:cTn id="19" presetID="6" presetClass="emph" presetSubtype="0" accel="100000" autoRev="1" fill="hold" grpId="1" nodeType="withEffect">
                                  <p:stCondLst>
                                    <p:cond delay="200"/>
                                  </p:stCondLst>
                                  <p:childTnLst>
                                    <p:animScale>
                                      <p:cBhvr>
                                        <p:cTn id="20" dur="500" fill="hold"/>
                                        <p:tgtEl>
                                          <p:spTgt spid="8"/>
                                        </p:tgtEl>
                                      </p:cBhvr>
                                      <p:by x="0" y="0"/>
                                    </p:animScale>
                                  </p:childTnLst>
                                </p:cTn>
                              </p:par>
                              <p:par>
                                <p:cTn id="21" presetID="1" presetClass="entr" presetSubtype="0" fill="hold" grpId="0" nodeType="withEffect">
                                  <p:stCondLst>
                                    <p:cond delay="200"/>
                                  </p:stCondLst>
                                  <p:childTnLst>
                                    <p:set>
                                      <p:cBhvr>
                                        <p:cTn id="22" dur="1" fill="hold">
                                          <p:stCondLst>
                                            <p:cond delay="499"/>
                                          </p:stCondLst>
                                        </p:cTn>
                                        <p:tgtEl>
                                          <p:spTgt spid="2"/>
                                        </p:tgtEl>
                                        <p:attrNameLst>
                                          <p:attrName>style.visibility</p:attrName>
                                        </p:attrNameLst>
                                      </p:cBhvr>
                                      <p:to>
                                        <p:strVal val="visible"/>
                                      </p:to>
                                    </p:set>
                                  </p:childTnLst>
                                </p:cTn>
                              </p:par>
                              <p:par>
                                <p:cTn id="23" presetID="6" presetClass="emph" presetSubtype="0" accel="100000" autoRev="1" fill="hold" grpId="1" nodeType="withEffect">
                                  <p:stCondLst>
                                    <p:cond delay="200"/>
                                  </p:stCondLst>
                                  <p:childTnLst>
                                    <p:animScale>
                                      <p:cBhvr>
                                        <p:cTn id="24" dur="500" fill="hold"/>
                                        <p:tgtEl>
                                          <p:spTgt spid="2"/>
                                        </p:tgtEl>
                                      </p:cBhvr>
                                      <p:by x="0" y="0"/>
                                    </p:animScale>
                                  </p:childTnLst>
                                </p:cTn>
                              </p:par>
                              <p:par>
                                <p:cTn id="25" presetID="1" presetClass="entr" presetSubtype="0" fill="hold" grpId="0" nodeType="withEffect">
                                  <p:stCondLst>
                                    <p:cond delay="200"/>
                                  </p:stCondLst>
                                  <p:childTnLst>
                                    <p:set>
                                      <p:cBhvr>
                                        <p:cTn id="26" dur="1" fill="hold">
                                          <p:stCondLst>
                                            <p:cond delay="499"/>
                                          </p:stCondLst>
                                        </p:cTn>
                                        <p:tgtEl>
                                          <p:spTgt spid="4"/>
                                        </p:tgtEl>
                                        <p:attrNameLst>
                                          <p:attrName>style.visibility</p:attrName>
                                        </p:attrNameLst>
                                      </p:cBhvr>
                                      <p:to>
                                        <p:strVal val="visible"/>
                                      </p:to>
                                    </p:set>
                                  </p:childTnLst>
                                </p:cTn>
                              </p:par>
                              <p:par>
                                <p:cTn id="27" presetID="6" presetClass="emph" presetSubtype="0" accel="100000" autoRev="1" fill="hold" grpId="1" nodeType="withEffect">
                                  <p:stCondLst>
                                    <p:cond delay="200"/>
                                  </p:stCondLst>
                                  <p:childTnLst>
                                    <p:animScale>
                                      <p:cBhvr>
                                        <p:cTn id="28" dur="500" fill="hold"/>
                                        <p:tgtEl>
                                          <p:spTgt spid="4"/>
                                        </p:tgtEl>
                                      </p:cBhvr>
                                      <p:by x="0" y="0"/>
                                    </p:animScale>
                                  </p:childTnLst>
                                </p:cTn>
                              </p:par>
                              <p:par>
                                <p:cTn id="29" presetID="1" presetClass="entr" presetSubtype="0" fill="hold" grpId="0" nodeType="withEffect">
                                  <p:stCondLst>
                                    <p:cond delay="200"/>
                                  </p:stCondLst>
                                  <p:childTnLst>
                                    <p:set>
                                      <p:cBhvr>
                                        <p:cTn id="30" dur="1" fill="hold">
                                          <p:stCondLst>
                                            <p:cond delay="499"/>
                                          </p:stCondLst>
                                        </p:cTn>
                                        <p:tgtEl>
                                          <p:spTgt spid="3"/>
                                        </p:tgtEl>
                                        <p:attrNameLst>
                                          <p:attrName>style.visibility</p:attrName>
                                        </p:attrNameLst>
                                      </p:cBhvr>
                                      <p:to>
                                        <p:strVal val="visible"/>
                                      </p:to>
                                    </p:set>
                                  </p:childTnLst>
                                </p:cTn>
                              </p:par>
                              <p:par>
                                <p:cTn id="31" presetID="6" presetClass="emph" presetSubtype="0" accel="100000" autoRev="1" fill="hold" grpId="1" nodeType="withEffect">
                                  <p:stCondLst>
                                    <p:cond delay="200"/>
                                  </p:stCondLst>
                                  <p:childTnLst>
                                    <p:animScale>
                                      <p:cBhvr>
                                        <p:cTn id="32" dur="500" fill="hold"/>
                                        <p:tgtEl>
                                          <p:spTgt spid="3"/>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11"/>
                                        </p:tgtEl>
                                        <p:attrNameLst>
                                          <p:attrName>style.visibility</p:attrName>
                                        </p:attrNameLst>
                                      </p:cBhvr>
                                      <p:to>
                                        <p:strVal val="visible"/>
                                      </p:to>
                                    </p:set>
                                  </p:childTnLst>
                                </p:cTn>
                              </p:par>
                              <p:par>
                                <p:cTn id="35" presetID="6" presetClass="emph" presetSubtype="0" accel="100000" autoRev="1" fill="hold" grpId="1" nodeType="withEffect">
                                  <p:stCondLst>
                                    <p:cond delay="200"/>
                                  </p:stCondLst>
                                  <p:childTnLst>
                                    <p:animScale>
                                      <p:cBhvr>
                                        <p:cTn id="36" dur="500" fill="hold"/>
                                        <p:tgtEl>
                                          <p:spTgt spid="11"/>
                                        </p:tgtEl>
                                      </p:cBhvr>
                                      <p:by x="0" y="0"/>
                                    </p:animScale>
                                  </p:childTnLst>
                                </p:cTn>
                              </p:par>
                              <p:par>
                                <p:cTn id="37" presetID="1" presetClass="entr" presetSubtype="0" fill="hold" grpId="0" nodeType="withEffect">
                                  <p:stCondLst>
                                    <p:cond delay="200"/>
                                  </p:stCondLst>
                                  <p:childTnLst>
                                    <p:set>
                                      <p:cBhvr>
                                        <p:cTn id="38" dur="1" fill="hold">
                                          <p:stCondLst>
                                            <p:cond delay="499"/>
                                          </p:stCondLst>
                                        </p:cTn>
                                        <p:tgtEl>
                                          <p:spTgt spid="12"/>
                                        </p:tgtEl>
                                        <p:attrNameLst>
                                          <p:attrName>style.visibility</p:attrName>
                                        </p:attrNameLst>
                                      </p:cBhvr>
                                      <p:to>
                                        <p:strVal val="visible"/>
                                      </p:to>
                                    </p:set>
                                  </p:childTnLst>
                                </p:cTn>
                              </p:par>
                              <p:par>
                                <p:cTn id="39" presetID="6" presetClass="emph" presetSubtype="0" accel="100000" autoRev="1" fill="hold" grpId="1" nodeType="withEffect">
                                  <p:stCondLst>
                                    <p:cond delay="200"/>
                                  </p:stCondLst>
                                  <p:childTnLst>
                                    <p:animScale>
                                      <p:cBhvr>
                                        <p:cTn id="40" dur="500" fill="hold"/>
                                        <p:tgtEl>
                                          <p:spTgt spid="12"/>
                                        </p:tgtEl>
                                      </p:cBhvr>
                                      <p:by x="0" y="0"/>
                                    </p:animScale>
                                  </p:childTnLst>
                                </p:cTn>
                              </p:par>
                              <p:par>
                                <p:cTn id="41" presetID="10" presetClass="entr" presetSubtype="0" fill="hold" grpId="0" nodeType="withEffect">
                                  <p:stCondLst>
                                    <p:cond delay="9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childTnLst>
                                </p:cTn>
                              </p:par>
                              <p:par>
                                <p:cTn id="44" presetID="42" presetClass="path" presetSubtype="0" decel="100000" fill="hold" grpId="1" nodeType="withEffect">
                                  <p:stCondLst>
                                    <p:cond delay="500"/>
                                  </p:stCondLst>
                                  <p:childTnLst>
                                    <p:animMotion origin="layout" path="M 0 -3.25465E-6 L 0 0.25012 " pathEditMode="relative" rAng="0" ptsTypes="AA">
                                      <p:cBhvr>
                                        <p:cTn id="45" dur="750" spd="-100000" fill="hold"/>
                                        <p:tgtEl>
                                          <p:spTgt spid="7"/>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4" grpId="0" animBg="1"/>
      <p:bldP spid="4" grpId="1" animBg="1"/>
      <p:bldP spid="5" grpId="0" animBg="1"/>
      <p:bldP spid="5" grpId="1" animBg="1"/>
      <p:bldP spid="6" grpId="0"/>
      <p:bldP spid="6" grpId="1"/>
      <p:bldP spid="8" grpId="0" animBg="1"/>
      <p:bldP spid="8" grpId="1" animBg="1"/>
      <p:bldP spid="9" grpId="0"/>
      <p:bldP spid="9" grpId="1"/>
      <p:bldP spid="11" grpId="0" animBg="1"/>
      <p:bldP spid="11" grpId="1" animBg="1"/>
      <p:bldP spid="12" grpId="0" animBg="1"/>
      <p:bldP spid="12" grpId="1" animBg="1"/>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B5A0DAB4-4160-4F36-B3B5-75A55285BBB5}"/>
              </a:ext>
            </a:extLst>
          </p:cNvPr>
          <p:cNvSpPr/>
          <p:nvPr/>
        </p:nvSpPr>
        <p:spPr bwMode="auto">
          <a:xfrm flipH="1" flipV="1">
            <a:off x="8047037" y="3040062"/>
            <a:ext cx="152400" cy="91440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Microsoft Intelligent Security Graph</a:t>
            </a:r>
            <a:br>
              <a:rPr lang="en-US" dirty="0"/>
            </a:br>
            <a:r>
              <a:rPr lang="en-US" sz="2000"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Unique insights, informed by trillions of signals</a:t>
            </a:r>
            <a:endParaRPr lang="en-US" spc="100"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endParaRPr>
          </a:p>
        </p:txBody>
      </p:sp>
      <p:sp>
        <p:nvSpPr>
          <p:cNvPr id="35" name="Freeform: Shape 34">
            <a:extLst>
              <a:ext uri="{FF2B5EF4-FFF2-40B4-BE49-F238E27FC236}">
                <a16:creationId xmlns:a16="http://schemas.microsoft.com/office/drawing/2014/main" id="{203C24F6-6F6D-44B7-8F53-4EB008B6E44A}"/>
              </a:ext>
            </a:extLst>
          </p:cNvPr>
          <p:cNvSpPr/>
          <p:nvPr/>
        </p:nvSpPr>
        <p:spPr bwMode="auto">
          <a:xfrm>
            <a:off x="1456402" y="2386468"/>
            <a:ext cx="578110" cy="4848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E88F5CAA-9248-4696-92AA-EAE22BF31905}"/>
              </a:ext>
            </a:extLst>
          </p:cNvPr>
          <p:cNvSpPr/>
          <p:nvPr/>
        </p:nvSpPr>
        <p:spPr bwMode="auto">
          <a:xfrm>
            <a:off x="1760543" y="3893345"/>
            <a:ext cx="96828" cy="72707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8B067FE1-A055-47FC-B56C-234977759B50}"/>
              </a:ext>
            </a:extLst>
          </p:cNvPr>
          <p:cNvSpPr/>
          <p:nvPr/>
        </p:nvSpPr>
        <p:spPr bwMode="auto">
          <a:xfrm>
            <a:off x="2386832" y="4212430"/>
            <a:ext cx="538586" cy="63575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F7B7389C-E9D6-40DE-8F56-BAC6BCBF372D}"/>
              </a:ext>
            </a:extLst>
          </p:cNvPr>
          <p:cNvSpPr/>
          <p:nvPr/>
        </p:nvSpPr>
        <p:spPr bwMode="auto">
          <a:xfrm flipH="1">
            <a:off x="996277" y="3893346"/>
            <a:ext cx="334750" cy="71297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3A9516F3-5F93-42AD-811F-622B97E91CE2}"/>
              </a:ext>
            </a:extLst>
          </p:cNvPr>
          <p:cNvSpPr/>
          <p:nvPr/>
        </p:nvSpPr>
        <p:spPr bwMode="auto">
          <a:xfrm>
            <a:off x="4123492" y="2293226"/>
            <a:ext cx="754102" cy="52886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157CF8F6-FCD0-4E5B-8F3B-BACBD68EFC23}"/>
              </a:ext>
            </a:extLst>
          </p:cNvPr>
          <p:cNvSpPr/>
          <p:nvPr/>
        </p:nvSpPr>
        <p:spPr bwMode="auto">
          <a:xfrm flipV="1">
            <a:off x="4262943" y="3507967"/>
            <a:ext cx="1176914" cy="32466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67DEC835-2D13-494C-9CB7-A31C6D7A30D8}"/>
              </a:ext>
            </a:extLst>
          </p:cNvPr>
          <p:cNvSpPr/>
          <p:nvPr/>
        </p:nvSpPr>
        <p:spPr bwMode="auto">
          <a:xfrm flipH="1" flipV="1">
            <a:off x="4243735" y="5249661"/>
            <a:ext cx="166819" cy="48175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1C138923-EE40-4CDF-95A2-CE7169E15F36}"/>
              </a:ext>
            </a:extLst>
          </p:cNvPr>
          <p:cNvSpPr/>
          <p:nvPr/>
        </p:nvSpPr>
        <p:spPr bwMode="auto">
          <a:xfrm flipH="1">
            <a:off x="3459046" y="5311140"/>
            <a:ext cx="262054" cy="45465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8AD0B98A-C3DF-4703-9D6E-20856FDBE4D8}"/>
              </a:ext>
            </a:extLst>
          </p:cNvPr>
          <p:cNvSpPr/>
          <p:nvPr/>
        </p:nvSpPr>
        <p:spPr bwMode="auto">
          <a:xfrm>
            <a:off x="4680202" y="4813300"/>
            <a:ext cx="983998" cy="114331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66564F1F-8023-421A-9A38-B47262441FD7}"/>
              </a:ext>
            </a:extLst>
          </p:cNvPr>
          <p:cNvSpPr/>
          <p:nvPr/>
        </p:nvSpPr>
        <p:spPr bwMode="auto">
          <a:xfrm>
            <a:off x="5664800" y="4921251"/>
            <a:ext cx="317499" cy="59563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88072653-1A32-424D-BDC8-EF0030373BD0}"/>
              </a:ext>
            </a:extLst>
          </p:cNvPr>
          <p:cNvSpPr/>
          <p:nvPr/>
        </p:nvSpPr>
        <p:spPr bwMode="auto">
          <a:xfrm flipH="1">
            <a:off x="6268048" y="4864100"/>
            <a:ext cx="51923" cy="60034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F71DB373-0CCD-4D45-BF52-D89C3AEA4C85}"/>
              </a:ext>
            </a:extLst>
          </p:cNvPr>
          <p:cNvSpPr/>
          <p:nvPr/>
        </p:nvSpPr>
        <p:spPr bwMode="auto">
          <a:xfrm>
            <a:off x="6274680" y="2183619"/>
            <a:ext cx="64208" cy="90961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8D84B323-97C3-4D97-B98E-BC4D17AF4453}"/>
              </a:ext>
            </a:extLst>
          </p:cNvPr>
          <p:cNvSpPr/>
          <p:nvPr/>
        </p:nvSpPr>
        <p:spPr bwMode="auto">
          <a:xfrm>
            <a:off x="6817438" y="2499360"/>
            <a:ext cx="241821" cy="61768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C3467332-1E43-4315-B0DB-D6F30ABE8E5E}"/>
              </a:ext>
            </a:extLst>
          </p:cNvPr>
          <p:cNvSpPr/>
          <p:nvPr/>
        </p:nvSpPr>
        <p:spPr bwMode="auto">
          <a:xfrm flipV="1">
            <a:off x="6908800" y="4165600"/>
            <a:ext cx="2679700" cy="67310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891BBB19-4BD5-43C7-9DFF-514AA0063852}"/>
              </a:ext>
            </a:extLst>
          </p:cNvPr>
          <p:cNvSpPr/>
          <p:nvPr/>
        </p:nvSpPr>
        <p:spPr bwMode="auto">
          <a:xfrm>
            <a:off x="8616809" y="4813299"/>
            <a:ext cx="868079" cy="56799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E523D327-C057-4CCC-9D54-0796C54BA812}"/>
              </a:ext>
            </a:extLst>
          </p:cNvPr>
          <p:cNvSpPr/>
          <p:nvPr/>
        </p:nvSpPr>
        <p:spPr bwMode="auto">
          <a:xfrm flipH="1">
            <a:off x="8686232" y="2666334"/>
            <a:ext cx="773236" cy="82428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1D5CB8EC-FFB4-4BBB-9BD8-14D4EB6B4154}"/>
              </a:ext>
            </a:extLst>
          </p:cNvPr>
          <p:cNvSpPr/>
          <p:nvPr/>
        </p:nvSpPr>
        <p:spPr bwMode="auto">
          <a:xfrm>
            <a:off x="10289870" y="2419623"/>
            <a:ext cx="373204" cy="91757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F6A52158-A3A8-40E0-B8A6-C0D28E4395B0}"/>
              </a:ext>
            </a:extLst>
          </p:cNvPr>
          <p:cNvSpPr/>
          <p:nvPr/>
        </p:nvSpPr>
        <p:spPr bwMode="auto">
          <a:xfrm flipH="1">
            <a:off x="10443055" y="4813594"/>
            <a:ext cx="139219" cy="71090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CCEB501D-3C7B-4FAE-BB1C-1783BCDF65EF}"/>
              </a:ext>
            </a:extLst>
          </p:cNvPr>
          <p:cNvSpPr/>
          <p:nvPr/>
        </p:nvSpPr>
        <p:spPr bwMode="auto">
          <a:xfrm flipH="1">
            <a:off x="8504353" y="5584149"/>
            <a:ext cx="668222" cy="7981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BAC8FCAB-7342-46DE-9478-372232DF97A7}"/>
              </a:ext>
            </a:extLst>
          </p:cNvPr>
          <p:cNvSpPr/>
          <p:nvPr/>
        </p:nvSpPr>
        <p:spPr bwMode="auto">
          <a:xfrm flipH="1">
            <a:off x="8620124" y="6181726"/>
            <a:ext cx="574311" cy="37401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7B662248-85E4-4F72-81CD-D27EC00404D4}"/>
              </a:ext>
            </a:extLst>
          </p:cNvPr>
          <p:cNvSpPr/>
          <p:nvPr/>
        </p:nvSpPr>
        <p:spPr bwMode="auto">
          <a:xfrm>
            <a:off x="11316115" y="5540250"/>
            <a:ext cx="345872" cy="30049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C2AB408E-8846-4114-9BC8-56E46ABDDAB6}"/>
              </a:ext>
            </a:extLst>
          </p:cNvPr>
          <p:cNvSpPr/>
          <p:nvPr/>
        </p:nvSpPr>
        <p:spPr bwMode="auto">
          <a:xfrm flipH="1" flipV="1">
            <a:off x="10921999" y="3855719"/>
            <a:ext cx="660399" cy="11786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7A444C24-8177-4047-953F-91DD2A207F77}"/>
              </a:ext>
            </a:extLst>
          </p:cNvPr>
          <p:cNvSpPr/>
          <p:nvPr/>
        </p:nvSpPr>
        <p:spPr bwMode="auto">
          <a:xfrm flipH="1" flipV="1">
            <a:off x="8781769" y="1009075"/>
            <a:ext cx="596117" cy="72153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03R"/>
          <p:cNvSpPr/>
          <p:nvPr/>
        </p:nvSpPr>
        <p:spPr bwMode="auto">
          <a:xfrm>
            <a:off x="9753600" y="5362400"/>
            <a:ext cx="1925281" cy="1925281"/>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b="1"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450B </a:t>
            </a:r>
            <a:br>
              <a:rPr lang="en-US" sz="1400" kern="0" spc="-31" dirty="0">
                <a:gradFill>
                  <a:gsLst>
                    <a:gs pos="0">
                      <a:schemeClr val="tx1"/>
                    </a:gs>
                    <a:gs pos="100000">
                      <a:schemeClr val="tx1"/>
                    </a:gs>
                  </a:gsLst>
                  <a:lin ang="5400000" scaled="0"/>
                </a:gradFill>
                <a:latin typeface="Segoe UI"/>
                <a:ea typeface="Segoe UI" pitchFamily="34" charset="0"/>
                <a:cs typeface="Segoe UI Semilight" panose="020B0402040204020203" pitchFamily="34" charset="0"/>
              </a:rPr>
            </a:br>
            <a:r>
              <a:rPr lang="en-US" sz="1400" spc="30" dirty="0">
                <a:gradFill>
                  <a:gsLst>
                    <a:gs pos="0">
                      <a:srgbClr val="353535"/>
                    </a:gs>
                    <a:gs pos="100000">
                      <a:srgbClr val="353535"/>
                    </a:gs>
                  </a:gsLst>
                  <a:lin ang="5400000" scaled="0"/>
                </a:gradFill>
                <a:latin typeface="Segoe UI Semilight"/>
                <a:cs typeface="Segoe UI" pitchFamily="34" charset="0"/>
              </a:rPr>
              <a:t>monthly </a:t>
            </a:r>
            <a:br>
              <a:rPr lang="en-US" sz="1400" spc="30" dirty="0">
                <a:gradFill>
                  <a:gsLst>
                    <a:gs pos="0">
                      <a:srgbClr val="353535"/>
                    </a:gs>
                    <a:gs pos="100000">
                      <a:srgbClr val="353535"/>
                    </a:gs>
                  </a:gsLst>
                  <a:lin ang="5400000" scaled="0"/>
                </a:gradFill>
                <a:latin typeface="Segoe UI Semilight"/>
                <a:cs typeface="Segoe UI" pitchFamily="34" charset="0"/>
              </a:rPr>
            </a:br>
            <a:r>
              <a:rPr lang="en-US" sz="1400" spc="30" dirty="0">
                <a:gradFill>
                  <a:gsLst>
                    <a:gs pos="0">
                      <a:srgbClr val="353535"/>
                    </a:gs>
                    <a:gs pos="100000">
                      <a:srgbClr val="353535"/>
                    </a:gs>
                  </a:gsLst>
                  <a:lin ang="5400000" scaled="0"/>
                </a:gradFill>
                <a:latin typeface="Segoe UI Semilight"/>
                <a:cs typeface="Segoe UI" pitchFamily="34" charset="0"/>
              </a:rPr>
              <a:t>authentications</a:t>
            </a:r>
          </a:p>
        </p:txBody>
      </p:sp>
      <p:sp>
        <p:nvSpPr>
          <p:cNvPr id="7" name="06R"/>
          <p:cNvSpPr/>
          <p:nvPr/>
        </p:nvSpPr>
        <p:spPr bwMode="auto">
          <a:xfrm>
            <a:off x="6806947" y="4775201"/>
            <a:ext cx="2019824" cy="2019824"/>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b="1"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18B+ </a:t>
            </a:r>
            <a:r>
              <a:rPr lang="en-US" sz="1400" spc="30" dirty="0">
                <a:gradFill>
                  <a:gsLst>
                    <a:gs pos="0">
                      <a:srgbClr val="353535"/>
                    </a:gs>
                    <a:gs pos="100000">
                      <a:srgbClr val="353535"/>
                    </a:gs>
                  </a:gsLst>
                  <a:lin ang="5400000" scaled="0"/>
                </a:gradFill>
                <a:latin typeface="Segoe UI Semilight"/>
                <a:cs typeface="Segoe UI" pitchFamily="34" charset="0"/>
              </a:rPr>
              <a:t>Bing web pages 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196749" y="5551240"/>
            <a:ext cx="1777995" cy="1777995"/>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b="1"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750M</a:t>
            </a:r>
            <a:r>
              <a:rPr lang="en-US" sz="1400" spc="30" dirty="0">
                <a:gradFill>
                  <a:gsLst>
                    <a:gs pos="0">
                      <a:srgbClr val="353535"/>
                    </a:gs>
                    <a:gs pos="100000">
                      <a:srgbClr val="353535"/>
                    </a:gs>
                  </a:gsLst>
                  <a:lin ang="5400000" scaled="0"/>
                </a:gradFill>
                <a:latin typeface="Segoe UI Semilight"/>
                <a:cs typeface="Segoe UI" pitchFamily="34" charset="0"/>
              </a:rPr>
              <a:t>+ Azure user 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537029" y="4445001"/>
            <a:ext cx="2249032" cy="2249032"/>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spc="30" dirty="0">
                <a:gradFill>
                  <a:gsLst>
                    <a:gs pos="0">
                      <a:srgbClr val="353535"/>
                    </a:gs>
                    <a:gs pos="100000">
                      <a:srgbClr val="353535"/>
                    </a:gs>
                  </a:gsLst>
                  <a:lin ang="5400000" scaled="0"/>
                </a:gradFill>
                <a:latin typeface="Segoe UI Semilight"/>
                <a:cs typeface="Segoe UI" pitchFamily="34" charset="0"/>
              </a:rPr>
              <a:t>Enterprise security for</a:t>
            </a:r>
            <a:r>
              <a:rPr lang="en-US" sz="1400" kern="0" spc="-31" dirty="0">
                <a:gradFill>
                  <a:gsLst>
                    <a:gs pos="0">
                      <a:schemeClr val="tx1"/>
                    </a:gs>
                    <a:gs pos="100000">
                      <a:schemeClr val="tx1"/>
                    </a:gs>
                  </a:gsLst>
                  <a:lin ang="5400000" scaled="0"/>
                </a:gradFill>
                <a:latin typeface="Segoe UI"/>
                <a:ea typeface="Segoe UI" pitchFamily="34" charset="0"/>
                <a:cs typeface="Segoe UI Semilight" panose="020B0402040204020203" pitchFamily="34" charset="0"/>
              </a:rPr>
              <a:t> </a:t>
            </a:r>
            <a:r>
              <a:rPr lang="en-US" sz="2800" b="1"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90%</a:t>
            </a:r>
            <a:r>
              <a:rPr lang="en-US" sz="2800" b="1" kern="0" spc="-31"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a:t>
            </a:r>
            <a:r>
              <a:rPr lang="en-US" sz="1400" spc="30" dirty="0">
                <a:gradFill>
                  <a:gsLst>
                    <a:gs pos="0">
                      <a:srgbClr val="353535"/>
                    </a:gs>
                    <a:gs pos="100000">
                      <a:srgbClr val="353535"/>
                    </a:gs>
                  </a:gsLst>
                  <a:lin ang="5400000" scaled="0"/>
                </a:gradFill>
                <a:latin typeface="Segoe UI Semilight"/>
                <a:cs typeface="Segoe UI"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391270" y="1401659"/>
            <a:ext cx="1846218" cy="1846218"/>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b="1"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930M </a:t>
            </a:r>
            <a:br>
              <a:rPr lang="en-US" sz="2000" kern="0" spc="-31"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spc="30" dirty="0">
                <a:gradFill>
                  <a:gsLst>
                    <a:gs pos="0">
                      <a:srgbClr val="353535"/>
                    </a:gs>
                    <a:gs pos="100000">
                      <a:srgbClr val="353535"/>
                    </a:gs>
                  </a:gsLst>
                  <a:lin ang="5400000" scaled="0"/>
                </a:gradFill>
                <a:latin typeface="Segoe UI Semilight"/>
                <a:cs typeface="Segoe UI" pitchFamily="34" charset="0"/>
              </a:rPr>
              <a:t>threats detected on devices every month</a:t>
            </a:r>
          </a:p>
        </p:txBody>
      </p:sp>
      <p:sp>
        <p:nvSpPr>
          <p:cNvPr id="37" name="04R">
            <a:extLst>
              <a:ext uri="{FF2B5EF4-FFF2-40B4-BE49-F238E27FC236}">
                <a16:creationId xmlns:a16="http://schemas.microsoft.com/office/drawing/2014/main" id="{0882439B-95F9-4070-878F-1FD15FCDFDD3}"/>
              </a:ext>
            </a:extLst>
          </p:cNvPr>
          <p:cNvSpPr/>
          <p:nvPr/>
        </p:nvSpPr>
        <p:spPr bwMode="auto">
          <a:xfrm>
            <a:off x="9728339" y="268420"/>
            <a:ext cx="2411924" cy="2411924"/>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spc="30" dirty="0">
                <a:gradFill>
                  <a:gsLst>
                    <a:gs pos="0">
                      <a:srgbClr val="353535"/>
                    </a:gs>
                    <a:gs pos="100000">
                      <a:srgbClr val="353535"/>
                    </a:gs>
                  </a:gsLst>
                  <a:lin ang="5400000" scaled="0"/>
                </a:gradFill>
                <a:latin typeface="Segoe UI Semilight"/>
                <a:cs typeface="Segoe UI" pitchFamily="34" charset="0"/>
              </a:rPr>
              <a:t>Shared threat data from partners, researchers, and law enforcement 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9048751" y="3078299"/>
            <a:ext cx="2122628" cy="2122630"/>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spc="30" dirty="0">
                <a:gradFill>
                  <a:gsLst>
                    <a:gs pos="0">
                      <a:srgbClr val="353535"/>
                    </a:gs>
                    <a:gs pos="100000">
                      <a:srgbClr val="353535"/>
                    </a:gs>
                  </a:gsLst>
                  <a:lin ang="5400000" scaled="0"/>
                </a:gradFill>
                <a:latin typeface="Segoe UI Semilight"/>
                <a:cs typeface="Segoe UI" pitchFamily="34" charset="0"/>
              </a:rPr>
              <a:t>Botnet data from Microsoft Digital Crimes Unit</a:t>
            </a:r>
          </a:p>
        </p:txBody>
      </p:sp>
      <p:sp>
        <p:nvSpPr>
          <p:cNvPr id="19" name="02R"/>
          <p:cNvSpPr/>
          <p:nvPr/>
        </p:nvSpPr>
        <p:spPr bwMode="auto">
          <a:xfrm>
            <a:off x="2387431" y="2293953"/>
            <a:ext cx="2168940" cy="2167380"/>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3200" b="1"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1.2B </a:t>
            </a:r>
            <a:br>
              <a:rPr lang="en-US" sz="1400" kern="0" spc="-31" dirty="0">
                <a:gradFill>
                  <a:gsLst>
                    <a:gs pos="0">
                      <a:schemeClr val="tx1"/>
                    </a:gs>
                    <a:gs pos="100000">
                      <a:schemeClr val="tx1"/>
                    </a:gs>
                  </a:gsLst>
                  <a:lin ang="5400000" scaled="0"/>
                </a:gradFill>
                <a:latin typeface="Segoe UI"/>
                <a:ea typeface="Segoe UI" pitchFamily="34" charset="0"/>
                <a:cs typeface="Segoe UI Semilight" panose="020B0402040204020203" pitchFamily="34" charset="0"/>
              </a:rPr>
            </a:br>
            <a:r>
              <a:rPr lang="en-US" sz="1400" spc="30" dirty="0">
                <a:gradFill>
                  <a:gsLst>
                    <a:gs pos="0">
                      <a:srgbClr val="353535"/>
                    </a:gs>
                    <a:gs pos="100000">
                      <a:srgbClr val="353535"/>
                    </a:gs>
                  </a:gsLst>
                  <a:lin ang="5400000" scaled="0"/>
                </a:gradFill>
                <a:latin typeface="Segoe UI Semilight"/>
                <a:cs typeface="Segoe UI" pitchFamily="34" charset="0"/>
              </a:rPr>
              <a:t>devices scanned each month</a:t>
            </a:r>
          </a:p>
        </p:txBody>
      </p:sp>
      <p:sp>
        <p:nvSpPr>
          <p:cNvPr id="13" name="04R"/>
          <p:cNvSpPr/>
          <p:nvPr/>
        </p:nvSpPr>
        <p:spPr bwMode="auto">
          <a:xfrm>
            <a:off x="-131665" y="2330450"/>
            <a:ext cx="1766229" cy="1766229"/>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b="1"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400B </a:t>
            </a:r>
            <a:br>
              <a:rPr lang="en-US" sz="2400" b="1"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400" spc="30" dirty="0">
                <a:gradFill>
                  <a:gsLst>
                    <a:gs pos="0">
                      <a:srgbClr val="353535"/>
                    </a:gs>
                    <a:gs pos="100000">
                      <a:srgbClr val="353535"/>
                    </a:gs>
                  </a:gsLst>
                  <a:lin ang="5400000" scaled="0"/>
                </a:gradFill>
                <a:latin typeface="Segoe UI Semilight"/>
                <a:cs typeface="Segoe UI" pitchFamily="34" charset="0"/>
              </a:rPr>
              <a:t>emails </a:t>
            </a:r>
            <a:br>
              <a:rPr lang="en-US" sz="1400" spc="30" dirty="0">
                <a:gradFill>
                  <a:gsLst>
                    <a:gs pos="0">
                      <a:srgbClr val="353535"/>
                    </a:gs>
                    <a:gs pos="100000">
                      <a:srgbClr val="353535"/>
                    </a:gs>
                  </a:gsLst>
                  <a:lin ang="5400000" scaled="0"/>
                </a:gradFill>
                <a:latin typeface="Segoe UI Semilight"/>
                <a:cs typeface="Segoe UI" pitchFamily="34" charset="0"/>
              </a:rPr>
            </a:br>
            <a:r>
              <a:rPr lang="en-US" sz="1400" spc="30" dirty="0">
                <a:gradFill>
                  <a:gsLst>
                    <a:gs pos="0">
                      <a:srgbClr val="353535"/>
                    </a:gs>
                    <a:gs pos="100000">
                      <a:srgbClr val="353535"/>
                    </a:gs>
                  </a:gsLst>
                  <a:lin ang="5400000" scaled="0"/>
                </a:gradFill>
                <a:latin typeface="Segoe UI Semilight"/>
                <a:cs typeface="Segoe UI" pitchFamily="34" charset="0"/>
              </a:rPr>
              <a:t>analyzed</a:t>
            </a:r>
            <a:endParaRPr lang="en-US" sz="2400" spc="30" dirty="0">
              <a:gradFill>
                <a:gsLst>
                  <a:gs pos="0">
                    <a:srgbClr val="353535"/>
                  </a:gs>
                  <a:gs pos="100000">
                    <a:srgbClr val="353535"/>
                  </a:gs>
                </a:gsLst>
                <a:lin ang="5400000" scaled="0"/>
              </a:gradFill>
              <a:latin typeface="Segoe UI Semilight"/>
              <a:cs typeface="Segoe UI" pitchFamily="34" charset="0"/>
            </a:endParaRPr>
          </a:p>
        </p:txBody>
      </p:sp>
      <p:sp>
        <p:nvSpPr>
          <p:cNvPr id="22" name="01R"/>
          <p:cNvSpPr/>
          <p:nvPr/>
        </p:nvSpPr>
        <p:spPr bwMode="auto">
          <a:xfrm>
            <a:off x="5135235" y="2806699"/>
            <a:ext cx="2260417" cy="2260417"/>
          </a:xfrm>
          <a:prstGeom prst="ellipse">
            <a:avLst/>
          </a:prstGeom>
          <a:solidFill>
            <a:schemeClr val="bg1"/>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3200" b="1" spc="30" dirty="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200+ </a:t>
            </a:r>
            <a:br>
              <a:rPr lang="en-US" sz="1400" kern="0" spc="-31" dirty="0">
                <a:gradFill>
                  <a:gsLst>
                    <a:gs pos="0">
                      <a:schemeClr val="tx1"/>
                    </a:gs>
                    <a:gs pos="100000">
                      <a:schemeClr val="tx1"/>
                    </a:gs>
                  </a:gsLst>
                  <a:lin ang="5400000" scaled="0"/>
                </a:gradFill>
                <a:latin typeface="Segoe UI"/>
                <a:ea typeface="Segoe UI" pitchFamily="34" charset="0"/>
                <a:cs typeface="Segoe UI Semilight" panose="020B0402040204020203" pitchFamily="34" charset="0"/>
              </a:rPr>
            </a:br>
            <a:r>
              <a:rPr lang="en-US" sz="1400" spc="30" dirty="0">
                <a:gradFill>
                  <a:gsLst>
                    <a:gs pos="0">
                      <a:srgbClr val="353535"/>
                    </a:gs>
                    <a:gs pos="100000">
                      <a:srgbClr val="353535"/>
                    </a:gs>
                  </a:gsLst>
                  <a:lin ang="5400000" scaled="0"/>
                </a:gradFill>
                <a:latin typeface="Segoe UI Semilight"/>
                <a:cs typeface="Segoe UI" pitchFamily="34" charset="0"/>
              </a:rPr>
              <a:t>global cloud consumer </a:t>
            </a:r>
            <a:br>
              <a:rPr lang="en-US" sz="1400" spc="30" dirty="0">
                <a:gradFill>
                  <a:gsLst>
                    <a:gs pos="0">
                      <a:srgbClr val="353535"/>
                    </a:gs>
                    <a:gs pos="100000">
                      <a:srgbClr val="353535"/>
                    </a:gs>
                  </a:gsLst>
                  <a:lin ang="5400000" scaled="0"/>
                </a:gradFill>
                <a:latin typeface="Segoe UI Semilight"/>
                <a:cs typeface="Segoe UI" pitchFamily="34" charset="0"/>
              </a:rPr>
            </a:br>
            <a:r>
              <a:rPr lang="en-US" sz="1400" spc="30" dirty="0">
                <a:gradFill>
                  <a:gsLst>
                    <a:gs pos="0">
                      <a:srgbClr val="353535"/>
                    </a:gs>
                    <a:gs pos="100000">
                      <a:srgbClr val="353535"/>
                    </a:gs>
                  </a:gsLst>
                  <a:lin ang="5400000" scaled="0"/>
                </a:gradFill>
                <a:latin typeface="Segoe UI Semilight"/>
                <a:cs typeface="Segoe UI" pitchFamily="34" charset="0"/>
              </a:rPr>
              <a:t>and commercial</a:t>
            </a:r>
            <a:br>
              <a:rPr lang="en-US" sz="1400" spc="30" dirty="0">
                <a:gradFill>
                  <a:gsLst>
                    <a:gs pos="0">
                      <a:srgbClr val="353535"/>
                    </a:gs>
                    <a:gs pos="100000">
                      <a:srgbClr val="353535"/>
                    </a:gs>
                  </a:gsLst>
                  <a:lin ang="5400000" scaled="0"/>
                </a:gradFill>
                <a:latin typeface="Segoe UI Semilight"/>
                <a:cs typeface="Segoe UI" pitchFamily="34" charset="0"/>
              </a:rPr>
            </a:br>
            <a:r>
              <a:rPr lang="en-US" sz="1400" spc="30" dirty="0">
                <a:gradFill>
                  <a:gsLst>
                    <a:gs pos="0">
                      <a:srgbClr val="353535"/>
                    </a:gs>
                    <a:gs pos="100000">
                      <a:srgbClr val="353535"/>
                    </a:gs>
                  </a:gsLst>
                  <a:lin ang="5400000" scaled="0"/>
                </a:gradFill>
                <a:latin typeface="Segoe UI Semilight"/>
                <a:cs typeface="Segoe UI" pitchFamily="34" charset="0"/>
              </a:rPr>
              <a:t>services</a:t>
            </a:r>
          </a:p>
        </p:txBody>
      </p:sp>
      <p:sp>
        <p:nvSpPr>
          <p:cNvPr id="80" name="Oval 79"/>
          <p:cNvSpPr/>
          <p:nvPr/>
        </p:nvSpPr>
        <p:spPr bwMode="auto">
          <a:xfrm>
            <a:off x="1716240" y="3740151"/>
            <a:ext cx="300824" cy="300824"/>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82" name="Oval 81"/>
          <p:cNvSpPr/>
          <p:nvPr/>
        </p:nvSpPr>
        <p:spPr bwMode="auto">
          <a:xfrm>
            <a:off x="3226438" y="5055441"/>
            <a:ext cx="310309" cy="310309"/>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84" name="Oval 83"/>
          <p:cNvSpPr/>
          <p:nvPr/>
        </p:nvSpPr>
        <p:spPr bwMode="auto">
          <a:xfrm>
            <a:off x="9060386" y="6408315"/>
            <a:ext cx="317500" cy="3175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85" name="Oval 84"/>
          <p:cNvSpPr/>
          <p:nvPr/>
        </p:nvSpPr>
        <p:spPr bwMode="auto">
          <a:xfrm>
            <a:off x="9186445" y="800100"/>
            <a:ext cx="382488" cy="38248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chemeClr val="tx1"/>
                  </a:gs>
                  <a:gs pos="100000">
                    <a:schemeClr val="tx1"/>
                  </a:gs>
                </a:gsLst>
                <a:lin ang="5400000" scaled="0"/>
              </a:gradFill>
              <a:latin typeface="Segoe UI"/>
            </a:endParaRPr>
          </a:p>
        </p:txBody>
      </p:sp>
      <p:sp>
        <p:nvSpPr>
          <p:cNvPr id="86" name="Oval 85"/>
          <p:cNvSpPr/>
          <p:nvPr/>
        </p:nvSpPr>
        <p:spPr bwMode="auto">
          <a:xfrm>
            <a:off x="11458499" y="3708400"/>
            <a:ext cx="311415" cy="31141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88" name="Oval 87"/>
          <p:cNvSpPr/>
          <p:nvPr/>
        </p:nvSpPr>
        <p:spPr bwMode="auto">
          <a:xfrm>
            <a:off x="5459034" y="5422900"/>
            <a:ext cx="308513" cy="3085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90" name="Oval 89"/>
          <p:cNvSpPr/>
          <p:nvPr/>
        </p:nvSpPr>
        <p:spPr bwMode="auto">
          <a:xfrm>
            <a:off x="6899588" y="2407377"/>
            <a:ext cx="294824" cy="294824"/>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grpSp>
        <p:nvGrpSpPr>
          <p:cNvPr id="52" name="Group 51">
            <a:extLst>
              <a:ext uri="{FF2B5EF4-FFF2-40B4-BE49-F238E27FC236}">
                <a16:creationId xmlns:a16="http://schemas.microsoft.com/office/drawing/2014/main" id="{A14FE694-A9DD-43F4-B41D-3D6F1A62AD6B}"/>
              </a:ext>
            </a:extLst>
          </p:cNvPr>
          <p:cNvGrpSpPr/>
          <p:nvPr/>
        </p:nvGrpSpPr>
        <p:grpSpPr>
          <a:xfrm>
            <a:off x="5911110" y="1464372"/>
            <a:ext cx="838115" cy="1009090"/>
            <a:chOff x="1746166" y="1628155"/>
            <a:chExt cx="838115" cy="1009090"/>
          </a:xfrm>
        </p:grpSpPr>
        <p:sp>
          <p:nvSpPr>
            <p:cNvPr id="123" name="User log in text">
              <a:extLst>
                <a:ext uri="{FF2B5EF4-FFF2-40B4-BE49-F238E27FC236}">
                  <a16:creationId xmlns:a16="http://schemas.microsoft.com/office/drawing/2014/main" id="{F2F179AE-08D0-4BD8-B620-70B387A73A5F}"/>
                </a:ext>
              </a:extLst>
            </p:cNvPr>
            <p:cNvSpPr/>
            <p:nvPr/>
          </p:nvSpPr>
          <p:spPr>
            <a:xfrm>
              <a:off x="1746166" y="1628155"/>
              <a:ext cx="838115" cy="276999"/>
            </a:xfrm>
            <a:prstGeom prst="rect">
              <a:avLst/>
            </a:prstGeom>
          </p:spPr>
          <p:txBody>
            <a:bodyPr wrap="none">
              <a:spAutoFit/>
            </a:bodyPr>
            <a:lstStyle/>
            <a:p>
              <a:pPr defTabSz="913926" fontAlgn="base">
                <a:spcBef>
                  <a:spcPct val="0"/>
                </a:spcBef>
                <a:spcAft>
                  <a:spcPct val="0"/>
                </a:spcAft>
              </a:pPr>
              <a:r>
                <a:rPr lang="en-US" sz="1200" spc="30" dirty="0">
                  <a:gradFill>
                    <a:gsLst>
                      <a:gs pos="0">
                        <a:srgbClr val="353535"/>
                      </a:gs>
                      <a:gs pos="100000">
                        <a:srgbClr val="353535"/>
                      </a:gs>
                    </a:gsLst>
                    <a:lin ang="5400000" scaled="0"/>
                  </a:gradFill>
                  <a:latin typeface="Segoe UI Semilight"/>
                  <a:cs typeface="Segoe UI" pitchFamily="34" charset="0"/>
                </a:rPr>
                <a:t>OneDrive</a:t>
              </a:r>
            </a:p>
          </p:txBody>
        </p:sp>
        <p:grpSp>
          <p:nvGrpSpPr>
            <p:cNvPr id="44" name="Group 43">
              <a:extLst>
                <a:ext uri="{FF2B5EF4-FFF2-40B4-BE49-F238E27FC236}">
                  <a16:creationId xmlns:a16="http://schemas.microsoft.com/office/drawing/2014/main" id="{649D885D-43C8-4A90-A654-450B44A9FE05}"/>
                </a:ext>
              </a:extLst>
            </p:cNvPr>
            <p:cNvGrpSpPr/>
            <p:nvPr/>
          </p:nvGrpSpPr>
          <p:grpSpPr>
            <a:xfrm>
              <a:off x="1788412" y="1903885"/>
              <a:ext cx="733360" cy="733360"/>
              <a:chOff x="1788412" y="1903885"/>
              <a:chExt cx="733360" cy="733360"/>
            </a:xfrm>
          </p:grpSpPr>
          <p:sp>
            <p:nvSpPr>
              <p:cNvPr id="81" name="Oval 80"/>
              <p:cNvSpPr/>
              <p:nvPr/>
            </p:nvSpPr>
            <p:spPr bwMode="auto">
              <a:xfrm>
                <a:off x="1788412" y="1903885"/>
                <a:ext cx="733360" cy="73336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127" name="Freeform 22">
                <a:extLst>
                  <a:ext uri="{FF2B5EF4-FFF2-40B4-BE49-F238E27FC236}">
                    <a16:creationId xmlns:a16="http://schemas.microsoft.com/office/drawing/2014/main" id="{5B62034E-75AC-426F-B38B-25228850BBA5}"/>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grpSp>
        <p:nvGrpSpPr>
          <p:cNvPr id="57" name="Group 56">
            <a:extLst>
              <a:ext uri="{FF2B5EF4-FFF2-40B4-BE49-F238E27FC236}">
                <a16:creationId xmlns:a16="http://schemas.microsoft.com/office/drawing/2014/main" id="{403719B2-2C27-4F15-94FD-ADBA0E41E2F3}"/>
              </a:ext>
            </a:extLst>
          </p:cNvPr>
          <p:cNvGrpSpPr/>
          <p:nvPr/>
        </p:nvGrpSpPr>
        <p:grpSpPr>
          <a:xfrm>
            <a:off x="5924010" y="5318639"/>
            <a:ext cx="846514" cy="994764"/>
            <a:chOff x="5924010" y="5318639"/>
            <a:chExt cx="846514" cy="994764"/>
          </a:xfrm>
        </p:grpSpPr>
        <p:sp>
          <p:nvSpPr>
            <p:cNvPr id="128" name="User log in text">
              <a:extLst>
                <a:ext uri="{FF2B5EF4-FFF2-40B4-BE49-F238E27FC236}">
                  <a16:creationId xmlns:a16="http://schemas.microsoft.com/office/drawing/2014/main" id="{AC6D3FEB-24AF-4294-BC9B-8AFDAFEC0AA4}"/>
                </a:ext>
              </a:extLst>
            </p:cNvPr>
            <p:cNvSpPr/>
            <p:nvPr/>
          </p:nvSpPr>
          <p:spPr>
            <a:xfrm>
              <a:off x="5924010" y="6036404"/>
              <a:ext cx="846514" cy="276999"/>
            </a:xfrm>
            <a:prstGeom prst="rect">
              <a:avLst/>
            </a:prstGeom>
          </p:spPr>
          <p:txBody>
            <a:bodyPr wrap="none">
              <a:spAutoFit/>
            </a:bodyPr>
            <a:lstStyle/>
            <a:p>
              <a:pPr defTabSz="913926" fontAlgn="base">
                <a:spcBef>
                  <a:spcPct val="0"/>
                </a:spcBef>
                <a:spcAft>
                  <a:spcPct val="0"/>
                </a:spcAft>
              </a:pPr>
              <a:r>
                <a:rPr lang="en-US" sz="1200" spc="30" dirty="0">
                  <a:gradFill>
                    <a:gsLst>
                      <a:gs pos="0">
                        <a:srgbClr val="353535"/>
                      </a:gs>
                      <a:gs pos="100000">
                        <a:srgbClr val="353535"/>
                      </a:gs>
                    </a:gsLst>
                    <a:lin ang="5400000" scaled="0"/>
                  </a:gradFill>
                  <a:latin typeface="Segoe UI Semilight"/>
                  <a:cs typeface="Segoe UI" pitchFamily="34" charset="0"/>
                </a:rPr>
                <a:t>Xbox Live</a:t>
              </a:r>
            </a:p>
          </p:txBody>
        </p:sp>
        <p:grpSp>
          <p:nvGrpSpPr>
            <p:cNvPr id="47" name="Group 46">
              <a:extLst>
                <a:ext uri="{FF2B5EF4-FFF2-40B4-BE49-F238E27FC236}">
                  <a16:creationId xmlns:a16="http://schemas.microsoft.com/office/drawing/2014/main" id="{EB72D5D3-1408-4556-82E7-F7803B3BF9B5}"/>
                </a:ext>
              </a:extLst>
            </p:cNvPr>
            <p:cNvGrpSpPr/>
            <p:nvPr/>
          </p:nvGrpSpPr>
          <p:grpSpPr>
            <a:xfrm>
              <a:off x="5978493" y="5318639"/>
              <a:ext cx="721710" cy="721710"/>
              <a:chOff x="5978493" y="5318639"/>
              <a:chExt cx="721710" cy="721710"/>
            </a:xfrm>
          </p:grpSpPr>
          <p:sp>
            <p:nvSpPr>
              <p:cNvPr id="83" name="Oval 82"/>
              <p:cNvSpPr/>
              <p:nvPr/>
            </p:nvSpPr>
            <p:spPr bwMode="auto">
              <a:xfrm>
                <a:off x="5978493" y="5318639"/>
                <a:ext cx="721710" cy="7217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133" name="Freeform 112">
                <a:extLst>
                  <a:ext uri="{FF2B5EF4-FFF2-40B4-BE49-F238E27FC236}">
                    <a16:creationId xmlns:a16="http://schemas.microsoft.com/office/drawing/2014/main" id="{2840F9E1-EA9D-40B2-9AA8-B2BED872191E}"/>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grpSp>
        <p:nvGrpSpPr>
          <p:cNvPr id="55" name="Group 54">
            <a:extLst>
              <a:ext uri="{FF2B5EF4-FFF2-40B4-BE49-F238E27FC236}">
                <a16:creationId xmlns:a16="http://schemas.microsoft.com/office/drawing/2014/main" id="{E8A16248-FE5B-4AE7-93F7-CE0AADDCD172}"/>
              </a:ext>
            </a:extLst>
          </p:cNvPr>
          <p:cNvGrpSpPr/>
          <p:nvPr/>
        </p:nvGrpSpPr>
        <p:grpSpPr>
          <a:xfrm>
            <a:off x="11398840" y="4501274"/>
            <a:ext cx="839204" cy="1211598"/>
            <a:chOff x="11296492" y="2952751"/>
            <a:chExt cx="839204" cy="1211598"/>
          </a:xfrm>
        </p:grpSpPr>
        <p:sp>
          <p:nvSpPr>
            <p:cNvPr id="134" name="User log in text">
              <a:extLst>
                <a:ext uri="{FF2B5EF4-FFF2-40B4-BE49-F238E27FC236}">
                  <a16:creationId xmlns:a16="http://schemas.microsoft.com/office/drawing/2014/main" id="{B9F13D2E-9154-424A-9206-06C70EC779CE}"/>
                </a:ext>
              </a:extLst>
            </p:cNvPr>
            <p:cNvSpPr/>
            <p:nvPr/>
          </p:nvSpPr>
          <p:spPr>
            <a:xfrm>
              <a:off x="11296492" y="2952751"/>
              <a:ext cx="839204" cy="461665"/>
            </a:xfrm>
            <a:prstGeom prst="rect">
              <a:avLst/>
            </a:prstGeom>
          </p:spPr>
          <p:txBody>
            <a:bodyPr wrap="none">
              <a:spAutoFit/>
            </a:bodyPr>
            <a:lstStyle/>
            <a:p>
              <a:pPr defTabSz="913926" fontAlgn="base">
                <a:spcBef>
                  <a:spcPct val="0"/>
                </a:spcBef>
                <a:spcAft>
                  <a:spcPct val="0"/>
                </a:spcAft>
              </a:pPr>
              <a:r>
                <a:rPr lang="en-US" sz="1200" spc="30" dirty="0">
                  <a:gradFill>
                    <a:gsLst>
                      <a:gs pos="0">
                        <a:srgbClr val="353535"/>
                      </a:gs>
                      <a:gs pos="100000">
                        <a:srgbClr val="353535"/>
                      </a:gs>
                    </a:gsLst>
                    <a:lin ang="5400000" scaled="0"/>
                  </a:gradFill>
                  <a:latin typeface="Segoe UI Semilight"/>
                  <a:cs typeface="Segoe UI" pitchFamily="34" charset="0"/>
                </a:rPr>
                <a:t>Microsoft</a:t>
              </a:r>
              <a:br>
                <a:rPr lang="en-US" sz="1200" spc="30" dirty="0">
                  <a:gradFill>
                    <a:gsLst>
                      <a:gs pos="0">
                        <a:srgbClr val="353535"/>
                      </a:gs>
                      <a:gs pos="100000">
                        <a:srgbClr val="353535"/>
                      </a:gs>
                    </a:gsLst>
                    <a:lin ang="5400000" scaled="0"/>
                  </a:gradFill>
                  <a:latin typeface="Segoe UI Semilight"/>
                  <a:cs typeface="Segoe UI" pitchFamily="34" charset="0"/>
                </a:rPr>
              </a:br>
              <a:r>
                <a:rPr lang="en-US" sz="1200" spc="30" dirty="0">
                  <a:gradFill>
                    <a:gsLst>
                      <a:gs pos="0">
                        <a:srgbClr val="353535"/>
                      </a:gs>
                      <a:gs pos="100000">
                        <a:srgbClr val="353535"/>
                      </a:gs>
                    </a:gsLst>
                    <a:lin ang="5400000" scaled="0"/>
                  </a:gradFill>
                  <a:latin typeface="Segoe UI Semilight"/>
                  <a:cs typeface="Segoe UI" pitchFamily="34" charset="0"/>
                </a:rPr>
                <a:t>accounts</a:t>
              </a:r>
            </a:p>
          </p:txBody>
        </p:sp>
        <p:grpSp>
          <p:nvGrpSpPr>
            <p:cNvPr id="49" name="Group 48">
              <a:extLst>
                <a:ext uri="{FF2B5EF4-FFF2-40B4-BE49-F238E27FC236}">
                  <a16:creationId xmlns:a16="http://schemas.microsoft.com/office/drawing/2014/main" id="{A19E45CD-DE1C-412D-AF6E-39B4562EEBFD}"/>
                </a:ext>
              </a:extLst>
            </p:cNvPr>
            <p:cNvGrpSpPr/>
            <p:nvPr/>
          </p:nvGrpSpPr>
          <p:grpSpPr>
            <a:xfrm>
              <a:off x="11339221" y="3420733"/>
              <a:ext cx="743616" cy="743616"/>
              <a:chOff x="11339221" y="3420733"/>
              <a:chExt cx="743616" cy="743616"/>
            </a:xfrm>
          </p:grpSpPr>
          <p:sp>
            <p:nvSpPr>
              <p:cNvPr id="91" name="Oval 90"/>
              <p:cNvSpPr/>
              <p:nvPr/>
            </p:nvSpPr>
            <p:spPr bwMode="auto">
              <a:xfrm>
                <a:off x="11339221" y="3420733"/>
                <a:ext cx="743616" cy="74361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grpSp>
            <p:nvGrpSpPr>
              <p:cNvPr id="135" name="5">
                <a:extLst>
                  <a:ext uri="{FF2B5EF4-FFF2-40B4-BE49-F238E27FC236}">
                    <a16:creationId xmlns:a16="http://schemas.microsoft.com/office/drawing/2014/main" id="{B1F973D8-0001-4589-B31B-B9E2D875D2B1}"/>
                  </a:ext>
                </a:extLst>
              </p:cNvPr>
              <p:cNvGrpSpPr/>
              <p:nvPr/>
            </p:nvGrpSpPr>
            <p:grpSpPr>
              <a:xfrm>
                <a:off x="11491581" y="3573094"/>
                <a:ext cx="438896" cy="438894"/>
                <a:chOff x="6083429" y="835188"/>
                <a:chExt cx="547610" cy="547608"/>
              </a:xfrm>
            </p:grpSpPr>
            <p:sp>
              <p:nvSpPr>
                <p:cNvPr id="138" name="Freeform 7">
                  <a:extLst>
                    <a:ext uri="{FF2B5EF4-FFF2-40B4-BE49-F238E27FC236}">
                      <a16:creationId xmlns:a16="http://schemas.microsoft.com/office/drawing/2014/main" id="{AA852F7B-72EC-48D8-BEEE-6ADC23E2DE38}"/>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cap="sq">
                  <a:solidFill>
                    <a:schemeClr val="accent1"/>
                  </a:solidFill>
                  <a:miter lim="800000"/>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40" name="Oval 139">
                  <a:extLst>
                    <a:ext uri="{FF2B5EF4-FFF2-40B4-BE49-F238E27FC236}">
                      <a16:creationId xmlns:a16="http://schemas.microsoft.com/office/drawing/2014/main" id="{DD9DEBF1-0033-4FD4-B73E-CA9CFFE79A62}"/>
                    </a:ext>
                  </a:extLst>
                </p:cNvPr>
                <p:cNvSpPr/>
                <p:nvPr/>
              </p:nvSpPr>
              <p:spPr bwMode="auto">
                <a:xfrm>
                  <a:off x="6083429" y="835188"/>
                  <a:ext cx="547610" cy="547608"/>
                </a:xfrm>
                <a:prstGeom prst="ellipse">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grpSp>
        </p:grpSp>
      </p:grpSp>
      <p:grpSp>
        <p:nvGrpSpPr>
          <p:cNvPr id="54" name="Group 53">
            <a:extLst>
              <a:ext uri="{FF2B5EF4-FFF2-40B4-BE49-F238E27FC236}">
                <a16:creationId xmlns:a16="http://schemas.microsoft.com/office/drawing/2014/main" id="{30D947A2-1312-4FBF-9CE4-BE372A3D6646}"/>
              </a:ext>
            </a:extLst>
          </p:cNvPr>
          <p:cNvGrpSpPr/>
          <p:nvPr/>
        </p:nvGrpSpPr>
        <p:grpSpPr>
          <a:xfrm>
            <a:off x="9048748" y="5119542"/>
            <a:ext cx="616288" cy="901474"/>
            <a:chOff x="9048748" y="5119542"/>
            <a:chExt cx="616288" cy="901474"/>
          </a:xfrm>
        </p:grpSpPr>
        <p:sp>
          <p:nvSpPr>
            <p:cNvPr id="141" name="User log in text">
              <a:extLst>
                <a:ext uri="{FF2B5EF4-FFF2-40B4-BE49-F238E27FC236}">
                  <a16:creationId xmlns:a16="http://schemas.microsoft.com/office/drawing/2014/main" id="{3FB7CD6D-8999-43FE-983A-BBD7A0CCB617}"/>
                </a:ext>
              </a:extLst>
            </p:cNvPr>
            <p:cNvSpPr/>
            <p:nvPr/>
          </p:nvSpPr>
          <p:spPr>
            <a:xfrm>
              <a:off x="9113075" y="5119542"/>
              <a:ext cx="493405" cy="276999"/>
            </a:xfrm>
            <a:prstGeom prst="rect">
              <a:avLst/>
            </a:prstGeom>
          </p:spPr>
          <p:txBody>
            <a:bodyPr wrap="none">
              <a:spAutoFit/>
            </a:bodyPr>
            <a:lstStyle/>
            <a:p>
              <a:pPr defTabSz="913926" fontAlgn="base">
                <a:spcBef>
                  <a:spcPct val="0"/>
                </a:spcBef>
                <a:spcAft>
                  <a:spcPct val="0"/>
                </a:spcAft>
              </a:pPr>
              <a:r>
                <a:rPr lang="en-US" sz="1200" spc="30" dirty="0">
                  <a:gradFill>
                    <a:gsLst>
                      <a:gs pos="0">
                        <a:srgbClr val="353535"/>
                      </a:gs>
                      <a:gs pos="100000">
                        <a:srgbClr val="353535"/>
                      </a:gs>
                    </a:gsLst>
                    <a:lin ang="5400000" scaled="0"/>
                  </a:gradFill>
                  <a:latin typeface="Segoe UI Semilight"/>
                  <a:cs typeface="Segoe UI" pitchFamily="34" charset="0"/>
                </a:rPr>
                <a:t>Bing</a:t>
              </a:r>
            </a:p>
          </p:txBody>
        </p:sp>
        <p:grpSp>
          <p:nvGrpSpPr>
            <p:cNvPr id="51" name="Group 50">
              <a:extLst>
                <a:ext uri="{FF2B5EF4-FFF2-40B4-BE49-F238E27FC236}">
                  <a16:creationId xmlns:a16="http://schemas.microsoft.com/office/drawing/2014/main" id="{E6A55C1B-7506-4CBD-ADC9-A33CCF816F2F}"/>
                </a:ext>
              </a:extLst>
            </p:cNvPr>
            <p:cNvGrpSpPr/>
            <p:nvPr/>
          </p:nvGrpSpPr>
          <p:grpSpPr>
            <a:xfrm>
              <a:off x="9048748" y="5404728"/>
              <a:ext cx="616288" cy="616288"/>
              <a:chOff x="9048748" y="5404728"/>
              <a:chExt cx="616288" cy="616288"/>
            </a:xfrm>
          </p:grpSpPr>
          <p:sp>
            <p:nvSpPr>
              <p:cNvPr id="87" name="Oval 86"/>
              <p:cNvSpPr/>
              <p:nvPr/>
            </p:nvSpPr>
            <p:spPr bwMode="auto">
              <a:xfrm>
                <a:off x="9048748" y="5404728"/>
                <a:ext cx="616288" cy="61628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145" name="Freeform 17">
                <a:extLst>
                  <a:ext uri="{FF2B5EF4-FFF2-40B4-BE49-F238E27FC236}">
                    <a16:creationId xmlns:a16="http://schemas.microsoft.com/office/drawing/2014/main" id="{90C032EB-6C62-4CD3-A98F-B135158DE302}"/>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grpSp>
        <p:nvGrpSpPr>
          <p:cNvPr id="56" name="Group 55">
            <a:extLst>
              <a:ext uri="{FF2B5EF4-FFF2-40B4-BE49-F238E27FC236}">
                <a16:creationId xmlns:a16="http://schemas.microsoft.com/office/drawing/2014/main" id="{AD61B030-4AEC-4341-8A8B-087E3CBD39E3}"/>
              </a:ext>
            </a:extLst>
          </p:cNvPr>
          <p:cNvGrpSpPr/>
          <p:nvPr/>
        </p:nvGrpSpPr>
        <p:grpSpPr>
          <a:xfrm>
            <a:off x="4130435" y="4323017"/>
            <a:ext cx="687320" cy="985265"/>
            <a:chOff x="3755857" y="4477255"/>
            <a:chExt cx="687320" cy="985265"/>
          </a:xfrm>
        </p:grpSpPr>
        <p:grpSp>
          <p:nvGrpSpPr>
            <p:cNvPr id="48" name="Group 47">
              <a:extLst>
                <a:ext uri="{FF2B5EF4-FFF2-40B4-BE49-F238E27FC236}">
                  <a16:creationId xmlns:a16="http://schemas.microsoft.com/office/drawing/2014/main" id="{1CF7594D-8191-4EDE-86FA-88BE7BEA841D}"/>
                </a:ext>
              </a:extLst>
            </p:cNvPr>
            <p:cNvGrpSpPr/>
            <p:nvPr/>
          </p:nvGrpSpPr>
          <p:grpSpPr>
            <a:xfrm>
              <a:off x="3755857" y="4775200"/>
              <a:ext cx="687320" cy="687320"/>
              <a:chOff x="3755857" y="4775200"/>
              <a:chExt cx="687320" cy="687320"/>
            </a:xfrm>
          </p:grpSpPr>
          <p:sp>
            <p:nvSpPr>
              <p:cNvPr id="79" name="Oval 78"/>
              <p:cNvSpPr/>
              <p:nvPr/>
            </p:nvSpPr>
            <p:spPr bwMode="auto">
              <a:xfrm>
                <a:off x="3755857" y="4775200"/>
                <a:ext cx="687320" cy="68732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pic>
            <p:nvPicPr>
              <p:cNvPr id="42" name="Picture 41">
                <a:extLst>
                  <a:ext uri="{FF2B5EF4-FFF2-40B4-BE49-F238E27FC236}">
                    <a16:creationId xmlns:a16="http://schemas.microsoft.com/office/drawing/2014/main" id="{A76BFBF6-DB99-4F79-8F00-F7DA2F4D0D66}"/>
                  </a:ext>
                </a:extLst>
              </p:cNvPr>
              <p:cNvPicPr>
                <a:picLocks noChangeAspect="1"/>
              </p:cNvPicPr>
              <p:nvPr/>
            </p:nvPicPr>
            <p:blipFill>
              <a:blip r:embed="rId4"/>
              <a:stretch>
                <a:fillRect/>
              </a:stretch>
            </p:blipFill>
            <p:spPr>
              <a:xfrm>
                <a:off x="3869158" y="4911321"/>
                <a:ext cx="460718" cy="357928"/>
              </a:xfrm>
              <a:prstGeom prst="rect">
                <a:avLst/>
              </a:prstGeom>
            </p:spPr>
          </p:pic>
        </p:grpSp>
        <p:sp>
          <p:nvSpPr>
            <p:cNvPr id="146" name="User log in text">
              <a:extLst>
                <a:ext uri="{FF2B5EF4-FFF2-40B4-BE49-F238E27FC236}">
                  <a16:creationId xmlns:a16="http://schemas.microsoft.com/office/drawing/2014/main" id="{16B1BB2F-2FE2-4CAD-9682-D1586DCD89BB}"/>
                </a:ext>
              </a:extLst>
            </p:cNvPr>
            <p:cNvSpPr/>
            <p:nvPr/>
          </p:nvSpPr>
          <p:spPr>
            <a:xfrm>
              <a:off x="3806007" y="4477255"/>
              <a:ext cx="586571" cy="276999"/>
            </a:xfrm>
            <a:prstGeom prst="rect">
              <a:avLst/>
            </a:prstGeom>
          </p:spPr>
          <p:txBody>
            <a:bodyPr wrap="none">
              <a:spAutoFit/>
            </a:bodyPr>
            <a:lstStyle/>
            <a:p>
              <a:pPr defTabSz="913926" fontAlgn="base">
                <a:spcBef>
                  <a:spcPct val="0"/>
                </a:spcBef>
                <a:spcAft>
                  <a:spcPct val="0"/>
                </a:spcAft>
                <a:defRPr/>
              </a:pPr>
              <a:r>
                <a:rPr lang="en-US" sz="1200" spc="30" dirty="0">
                  <a:gradFill>
                    <a:gsLst>
                      <a:gs pos="0">
                        <a:srgbClr val="353535"/>
                      </a:gs>
                      <a:gs pos="100000">
                        <a:srgbClr val="353535"/>
                      </a:gs>
                    </a:gsLst>
                    <a:lin ang="5400000" scaled="0"/>
                  </a:gradFill>
                  <a:latin typeface="Segoe UI Semilight"/>
                  <a:cs typeface="Segoe UI" pitchFamily="34" charset="0"/>
                </a:rPr>
                <a:t>Azure</a:t>
              </a:r>
            </a:p>
          </p:txBody>
        </p:sp>
      </p:grpSp>
      <p:sp>
        <p:nvSpPr>
          <p:cNvPr id="93" name="Oval 92">
            <a:extLst>
              <a:ext uri="{FF2B5EF4-FFF2-40B4-BE49-F238E27FC236}">
                <a16:creationId xmlns:a16="http://schemas.microsoft.com/office/drawing/2014/main" id="{023A7125-2606-461F-89E2-E3F443F23BFA}"/>
              </a:ext>
            </a:extLst>
          </p:cNvPr>
          <p:cNvSpPr/>
          <p:nvPr/>
        </p:nvSpPr>
        <p:spPr bwMode="auto">
          <a:xfrm>
            <a:off x="4776532" y="2118670"/>
            <a:ext cx="294824" cy="294824"/>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grpSp>
        <p:nvGrpSpPr>
          <p:cNvPr id="3" name="Group 2">
            <a:extLst>
              <a:ext uri="{FF2B5EF4-FFF2-40B4-BE49-F238E27FC236}">
                <a16:creationId xmlns:a16="http://schemas.microsoft.com/office/drawing/2014/main" id="{B2F41267-C2B2-43B4-AB0C-8A336BB289D2}"/>
              </a:ext>
            </a:extLst>
          </p:cNvPr>
          <p:cNvGrpSpPr/>
          <p:nvPr/>
        </p:nvGrpSpPr>
        <p:grpSpPr>
          <a:xfrm>
            <a:off x="1712090" y="1641356"/>
            <a:ext cx="745397" cy="1009090"/>
            <a:chOff x="1712090" y="1641356"/>
            <a:chExt cx="745397" cy="1009090"/>
          </a:xfrm>
        </p:grpSpPr>
        <p:sp>
          <p:nvSpPr>
            <p:cNvPr id="99" name="User log in text">
              <a:extLst>
                <a:ext uri="{FF2B5EF4-FFF2-40B4-BE49-F238E27FC236}">
                  <a16:creationId xmlns:a16="http://schemas.microsoft.com/office/drawing/2014/main" id="{14012EC3-4A24-45AA-AAA9-658B134175CE}"/>
                </a:ext>
              </a:extLst>
            </p:cNvPr>
            <p:cNvSpPr/>
            <p:nvPr/>
          </p:nvSpPr>
          <p:spPr>
            <a:xfrm>
              <a:off x="1712090" y="1641356"/>
              <a:ext cx="745397" cy="276999"/>
            </a:xfrm>
            <a:prstGeom prst="rect">
              <a:avLst/>
            </a:prstGeom>
          </p:spPr>
          <p:txBody>
            <a:bodyPr wrap="none">
              <a:spAutoFit/>
            </a:bodyPr>
            <a:lstStyle/>
            <a:p>
              <a:pPr defTabSz="913926" fontAlgn="base">
                <a:spcBef>
                  <a:spcPct val="0"/>
                </a:spcBef>
                <a:spcAft>
                  <a:spcPct val="0"/>
                </a:spcAft>
              </a:pPr>
              <a:r>
                <a:rPr lang="en-US" sz="1200" spc="30" dirty="0">
                  <a:gradFill>
                    <a:gsLst>
                      <a:gs pos="0">
                        <a:srgbClr val="353535"/>
                      </a:gs>
                      <a:gs pos="100000">
                        <a:srgbClr val="353535"/>
                      </a:gs>
                    </a:gsLst>
                    <a:lin ang="5400000" scaled="0"/>
                  </a:gradFill>
                  <a:latin typeface="Segoe UI Semilight"/>
                  <a:cs typeface="Segoe UI" pitchFamily="34" charset="0"/>
                </a:rPr>
                <a:t>Outlook</a:t>
              </a:r>
            </a:p>
          </p:txBody>
        </p:sp>
        <p:sp>
          <p:nvSpPr>
            <p:cNvPr id="104" name="Oval 103">
              <a:extLst>
                <a:ext uri="{FF2B5EF4-FFF2-40B4-BE49-F238E27FC236}">
                  <a16:creationId xmlns:a16="http://schemas.microsoft.com/office/drawing/2014/main" id="{0FA9D7FF-A3A1-43D1-8BA9-2339D4F811DB}"/>
                </a:ext>
              </a:extLst>
            </p:cNvPr>
            <p:cNvSpPr/>
            <p:nvPr/>
          </p:nvSpPr>
          <p:spPr bwMode="auto">
            <a:xfrm>
              <a:off x="1718108" y="1917086"/>
              <a:ext cx="733360" cy="73336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113" name="Freeform 9">
              <a:extLst>
                <a:ext uri="{FF2B5EF4-FFF2-40B4-BE49-F238E27FC236}">
                  <a16:creationId xmlns:a16="http://schemas.microsoft.com/office/drawing/2014/main" id="{D6D46F29-FA26-4A74-9164-48AB6B5B951F}"/>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DE2173BB-7653-4E5B-A299-80376990C9A2}"/>
              </a:ext>
            </a:extLst>
          </p:cNvPr>
          <p:cNvGrpSpPr/>
          <p:nvPr/>
        </p:nvGrpSpPr>
        <p:grpSpPr>
          <a:xfrm>
            <a:off x="7712841" y="3373655"/>
            <a:ext cx="817531" cy="994764"/>
            <a:chOff x="7712841" y="3373655"/>
            <a:chExt cx="817531" cy="994764"/>
          </a:xfrm>
        </p:grpSpPr>
        <p:sp>
          <p:nvSpPr>
            <p:cNvPr id="120" name="User log in text">
              <a:extLst>
                <a:ext uri="{FF2B5EF4-FFF2-40B4-BE49-F238E27FC236}">
                  <a16:creationId xmlns:a16="http://schemas.microsoft.com/office/drawing/2014/main" id="{ED89345E-FB9A-40A4-9069-BEA594D40FE1}"/>
                </a:ext>
              </a:extLst>
            </p:cNvPr>
            <p:cNvSpPr/>
            <p:nvPr/>
          </p:nvSpPr>
          <p:spPr>
            <a:xfrm>
              <a:off x="7712841" y="4091420"/>
              <a:ext cx="817531" cy="276999"/>
            </a:xfrm>
            <a:prstGeom prst="rect">
              <a:avLst/>
            </a:prstGeom>
          </p:spPr>
          <p:txBody>
            <a:bodyPr wrap="none">
              <a:spAutoFit/>
            </a:bodyPr>
            <a:lstStyle/>
            <a:p>
              <a:pPr defTabSz="913926" fontAlgn="base">
                <a:spcBef>
                  <a:spcPct val="0"/>
                </a:spcBef>
                <a:spcAft>
                  <a:spcPct val="0"/>
                </a:spcAft>
              </a:pPr>
              <a:r>
                <a:rPr lang="en-US" sz="1200" spc="30" dirty="0">
                  <a:gradFill>
                    <a:gsLst>
                      <a:gs pos="0">
                        <a:srgbClr val="353535"/>
                      </a:gs>
                      <a:gs pos="100000">
                        <a:srgbClr val="353535"/>
                      </a:gs>
                    </a:gsLst>
                    <a:lin ang="5400000" scaled="0"/>
                  </a:gradFill>
                  <a:latin typeface="Segoe UI Semilight"/>
                  <a:cs typeface="Segoe UI" pitchFamily="34" charset="0"/>
                </a:rPr>
                <a:t>Windows</a:t>
              </a:r>
            </a:p>
          </p:txBody>
        </p:sp>
        <p:sp>
          <p:nvSpPr>
            <p:cNvPr id="124" name="Oval 123">
              <a:extLst>
                <a:ext uri="{FF2B5EF4-FFF2-40B4-BE49-F238E27FC236}">
                  <a16:creationId xmlns:a16="http://schemas.microsoft.com/office/drawing/2014/main" id="{88439548-D74A-4764-AB4B-E3CA3C6BA931}"/>
                </a:ext>
              </a:extLst>
            </p:cNvPr>
            <p:cNvSpPr/>
            <p:nvPr/>
          </p:nvSpPr>
          <p:spPr bwMode="auto">
            <a:xfrm>
              <a:off x="7760751" y="3373655"/>
              <a:ext cx="721710" cy="7217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1028"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126" name="Freeform 15">
              <a:extLst>
                <a:ext uri="{FF2B5EF4-FFF2-40B4-BE49-F238E27FC236}">
                  <a16:creationId xmlns:a16="http://schemas.microsoft.com/office/drawing/2014/main" id="{8D8DDAC8-5D2E-4A18-9E22-CC55010B948F}"/>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Tree>
    <p:custDataLst>
      <p:tags r:id="rId1"/>
    </p:custDataLst>
    <p:extLst>
      <p:ext uri="{BB962C8B-B14F-4D97-AF65-F5344CB8AC3E}">
        <p14:creationId xmlns:p14="http://schemas.microsoft.com/office/powerpoint/2010/main" val="818879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3"/>
                                        </p:tgtEl>
                                      </p:cBhvr>
                                      <p:by x="0" y="0"/>
                                    </p:animScale>
                                  </p:childTnLst>
                                </p:cTn>
                              </p:par>
                              <p:par>
                                <p:cTn id="9" presetID="6" presetClass="emph" presetSubtype="0" decel="100000" fill="hold" grpId="2" nodeType="withEffect">
                                  <p:stCondLst>
                                    <p:cond delay="700"/>
                                  </p:stCondLst>
                                  <p:childTnLst>
                                    <p:animScale>
                                      <p:cBhvr>
                                        <p:cTn id="10" dur="500" fill="hold"/>
                                        <p:tgtEl>
                                          <p:spTgt spid="13"/>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7"/>
                                        </p:tgtEl>
                                      </p:cBhvr>
                                      <p:by x="0" y="0"/>
                                    </p:animScale>
                                  </p:childTnLst>
                                </p:cTn>
                              </p:par>
                              <p:par>
                                <p:cTn id="15" presetID="6" presetClass="emph" presetSubtype="0" decel="100000" fill="hold" nodeType="withEffect">
                                  <p:stCondLst>
                                    <p:cond delay="700"/>
                                  </p:stCondLst>
                                  <p:childTnLst>
                                    <p:animScale>
                                      <p:cBhvr>
                                        <p:cTn id="16" dur="500" fill="hold"/>
                                        <p:tgtEl>
                                          <p:spTgt spid="57"/>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37"/>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37"/>
                                        </p:tgtEl>
                                      </p:cBhvr>
                                      <p:by x="0" y="0"/>
                                    </p:animScale>
                                  </p:childTnLst>
                                </p:cTn>
                              </p:par>
                              <p:par>
                                <p:cTn id="21" presetID="6" presetClass="emph" presetSubtype="0" decel="100000" fill="hold" grpId="2" nodeType="withEffect">
                                  <p:stCondLst>
                                    <p:cond delay="700"/>
                                  </p:stCondLst>
                                  <p:childTnLst>
                                    <p:animScale>
                                      <p:cBhvr>
                                        <p:cTn id="22" dur="500" fill="hold"/>
                                        <p:tgtEl>
                                          <p:spTgt spid="37"/>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31"/>
                                        </p:tgtEl>
                                      </p:cBhvr>
                                      <p:by x="0" y="0"/>
                                    </p:animScale>
                                  </p:childTnLst>
                                </p:cTn>
                              </p:par>
                              <p:par>
                                <p:cTn id="27" presetID="6" presetClass="emph" presetSubtype="0" decel="100000" fill="hold" grpId="2" nodeType="withEffect">
                                  <p:stCondLst>
                                    <p:cond delay="800"/>
                                  </p:stCondLst>
                                  <p:childTnLst>
                                    <p:animScale>
                                      <p:cBhvr>
                                        <p:cTn id="28" dur="500" fill="hold"/>
                                        <p:tgtEl>
                                          <p:spTgt spid="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36"/>
                                        </p:tgtEl>
                                      </p:cBhvr>
                                      <p:by x="0" y="0"/>
                                    </p:animScale>
                                  </p:childTnLst>
                                </p:cTn>
                              </p:par>
                              <p:par>
                                <p:cTn id="33" presetID="6" presetClass="emph" presetSubtype="0" decel="100000" fill="hold" grpId="2" nodeType="withEffect">
                                  <p:stCondLst>
                                    <p:cond delay="800"/>
                                  </p:stCondLst>
                                  <p:childTnLst>
                                    <p:animScale>
                                      <p:cBhvr>
                                        <p:cTn id="34" dur="500" fill="hold"/>
                                        <p:tgtEl>
                                          <p:spTgt spid="36"/>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88"/>
                                        </p:tgtEl>
                                      </p:cBhvr>
                                      <p:by x="0" y="0"/>
                                    </p:animScale>
                                  </p:childTnLst>
                                </p:cTn>
                              </p:par>
                              <p:par>
                                <p:cTn id="39" presetID="6" presetClass="emph" presetSubtype="0" decel="100000" fill="hold" grpId="2" nodeType="withEffect">
                                  <p:stCondLst>
                                    <p:cond delay="800"/>
                                  </p:stCondLst>
                                  <p:childTnLst>
                                    <p:animScale>
                                      <p:cBhvr>
                                        <p:cTn id="40" dur="500" fill="hold"/>
                                        <p:tgtEl>
                                          <p:spTgt spid="8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86"/>
                                        </p:tgtEl>
                                      </p:cBhvr>
                                      <p:by x="0" y="0"/>
                                    </p:animScale>
                                  </p:childTnLst>
                                </p:cTn>
                              </p:par>
                              <p:par>
                                <p:cTn id="45" presetID="6" presetClass="emph" presetSubtype="0" decel="100000" fill="hold" grpId="2" nodeType="withEffect">
                                  <p:stCondLst>
                                    <p:cond delay="800"/>
                                  </p:stCondLst>
                                  <p:childTnLst>
                                    <p:animScale>
                                      <p:cBhvr>
                                        <p:cTn id="46" dur="500" fill="hold"/>
                                        <p:tgtEl>
                                          <p:spTgt spid="86"/>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55"/>
                                        </p:tgtEl>
                                      </p:cBhvr>
                                      <p:by x="0" y="0"/>
                                    </p:animScale>
                                  </p:childTnLst>
                                </p:cTn>
                              </p:par>
                              <p:par>
                                <p:cTn id="51" presetID="6" presetClass="emph" presetSubtype="0" decel="100000" fill="hold" nodeType="withEffect">
                                  <p:stCondLst>
                                    <p:cond delay="900"/>
                                  </p:stCondLst>
                                  <p:childTnLst>
                                    <p:animScale>
                                      <p:cBhvr>
                                        <p:cTn id="52" dur="500" fill="hold"/>
                                        <p:tgtEl>
                                          <p:spTgt spid="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2"/>
                                        </p:tgtEl>
                                      </p:cBhvr>
                                      <p:by x="0" y="0"/>
                                    </p:animScale>
                                  </p:childTnLst>
                                </p:cTn>
                              </p:par>
                              <p:par>
                                <p:cTn id="57" presetID="6" presetClass="emph" presetSubtype="0" decel="100000" fill="hold" grpId="2" nodeType="withEffect">
                                  <p:stCondLst>
                                    <p:cond delay="900"/>
                                  </p:stCondLst>
                                  <p:childTnLst>
                                    <p:animScale>
                                      <p:cBhvr>
                                        <p:cTn id="58" dur="500" fill="hold"/>
                                        <p:tgtEl>
                                          <p:spTgt spid="2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16"/>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16"/>
                                        </p:tgtEl>
                                      </p:cBhvr>
                                      <p:by x="0" y="0"/>
                                    </p:animScale>
                                  </p:childTnLst>
                                </p:cTn>
                              </p:par>
                              <p:par>
                                <p:cTn id="63" presetID="6" presetClass="emph" presetSubtype="0" decel="100000" fill="hold" grpId="2" nodeType="withEffect">
                                  <p:stCondLst>
                                    <p:cond delay="1000"/>
                                  </p:stCondLst>
                                  <p:childTnLst>
                                    <p:animScale>
                                      <p:cBhvr>
                                        <p:cTn id="64" dur="500" fill="hold"/>
                                        <p:tgtEl>
                                          <p:spTgt spid="16"/>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19"/>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19"/>
                                        </p:tgtEl>
                                      </p:cBhvr>
                                      <p:by x="0" y="0"/>
                                    </p:animScale>
                                  </p:childTnLst>
                                </p:cTn>
                              </p:par>
                              <p:par>
                                <p:cTn id="69" presetID="6" presetClass="emph" presetSubtype="0" decel="100000" fill="hold" grpId="2" nodeType="withEffect">
                                  <p:stCondLst>
                                    <p:cond delay="1000"/>
                                  </p:stCondLst>
                                  <p:childTnLst>
                                    <p:animScale>
                                      <p:cBhvr>
                                        <p:cTn id="70" dur="500" fill="hold"/>
                                        <p:tgtEl>
                                          <p:spTgt spid="19"/>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56"/>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56"/>
                                        </p:tgtEl>
                                      </p:cBhvr>
                                      <p:by x="0" y="0"/>
                                    </p:animScale>
                                  </p:childTnLst>
                                </p:cTn>
                              </p:par>
                              <p:par>
                                <p:cTn id="75" presetID="6" presetClass="emph" presetSubtype="0" decel="100000" fill="hold" nodeType="withEffect">
                                  <p:stCondLst>
                                    <p:cond delay="1000"/>
                                  </p:stCondLst>
                                  <p:childTnLst>
                                    <p:animScale>
                                      <p:cBhvr>
                                        <p:cTn id="76" dur="500" fill="hold"/>
                                        <p:tgtEl>
                                          <p:spTgt spid="56"/>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38"/>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38"/>
                                        </p:tgtEl>
                                      </p:cBhvr>
                                      <p:by x="0" y="0"/>
                                    </p:animScale>
                                  </p:childTnLst>
                                </p:cTn>
                              </p:par>
                              <p:par>
                                <p:cTn id="81" presetID="6" presetClass="emph" presetSubtype="0" decel="100000" fill="hold" grpId="2" nodeType="withEffect">
                                  <p:stCondLst>
                                    <p:cond delay="1100"/>
                                  </p:stCondLst>
                                  <p:childTnLst>
                                    <p:animScale>
                                      <p:cBhvr>
                                        <p:cTn id="82" dur="500" fill="hold"/>
                                        <p:tgtEl>
                                          <p:spTgt spid="38"/>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30"/>
                                        </p:tgtEl>
                                      </p:cBhvr>
                                      <p:by x="0" y="0"/>
                                    </p:animScale>
                                  </p:childTnLst>
                                </p:cTn>
                              </p:par>
                              <p:par>
                                <p:cTn id="87" presetID="6" presetClass="emph" presetSubtype="0" decel="100000" fill="hold" grpId="2" nodeType="withEffect">
                                  <p:stCondLst>
                                    <p:cond delay="1100"/>
                                  </p:stCondLst>
                                  <p:childTnLst>
                                    <p:animScale>
                                      <p:cBhvr>
                                        <p:cTn id="88" dur="500" fill="hold"/>
                                        <p:tgtEl>
                                          <p:spTgt spid="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85"/>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85"/>
                                        </p:tgtEl>
                                      </p:cBhvr>
                                      <p:by x="0" y="0"/>
                                    </p:animScale>
                                  </p:childTnLst>
                                </p:cTn>
                              </p:par>
                              <p:par>
                                <p:cTn id="93" presetID="6" presetClass="emph" presetSubtype="0" decel="100000" fill="hold" grpId="2" nodeType="withEffect">
                                  <p:stCondLst>
                                    <p:cond delay="1100"/>
                                  </p:stCondLst>
                                  <p:childTnLst>
                                    <p:animScale>
                                      <p:cBhvr>
                                        <p:cTn id="94" dur="500" fill="hold"/>
                                        <p:tgtEl>
                                          <p:spTgt spid="85"/>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84"/>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84"/>
                                        </p:tgtEl>
                                      </p:cBhvr>
                                      <p:by x="0" y="0"/>
                                    </p:animScale>
                                  </p:childTnLst>
                                </p:cTn>
                              </p:par>
                              <p:par>
                                <p:cTn id="99" presetID="6" presetClass="emph" presetSubtype="0" decel="100000" fill="hold" grpId="2" nodeType="withEffect">
                                  <p:stCondLst>
                                    <p:cond delay="1200"/>
                                  </p:stCondLst>
                                  <p:childTnLst>
                                    <p:animScale>
                                      <p:cBhvr>
                                        <p:cTn id="100" dur="500" fill="hold"/>
                                        <p:tgtEl>
                                          <p:spTgt spid="84"/>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80"/>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80"/>
                                        </p:tgtEl>
                                      </p:cBhvr>
                                      <p:by x="0" y="0"/>
                                    </p:animScale>
                                  </p:childTnLst>
                                </p:cTn>
                              </p:par>
                              <p:par>
                                <p:cTn id="105" presetID="6" presetClass="emph" presetSubtype="0" decel="100000" fill="hold" grpId="2" nodeType="withEffect">
                                  <p:stCondLst>
                                    <p:cond delay="1200"/>
                                  </p:stCondLst>
                                  <p:childTnLst>
                                    <p:animScale>
                                      <p:cBhvr>
                                        <p:cTn id="106" dur="500" fill="hold"/>
                                        <p:tgtEl>
                                          <p:spTgt spid="80"/>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90"/>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90"/>
                                        </p:tgtEl>
                                      </p:cBhvr>
                                      <p:by x="0" y="0"/>
                                    </p:animScale>
                                  </p:childTnLst>
                                </p:cTn>
                              </p:par>
                              <p:par>
                                <p:cTn id="111" presetID="6" presetClass="emph" presetSubtype="0" decel="100000" fill="hold" grpId="2" nodeType="withEffect">
                                  <p:stCondLst>
                                    <p:cond delay="1200"/>
                                  </p:stCondLst>
                                  <p:childTnLst>
                                    <p:animScale>
                                      <p:cBhvr>
                                        <p:cTn id="112" dur="500" fill="hold"/>
                                        <p:tgtEl>
                                          <p:spTgt spid="90"/>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54"/>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54"/>
                                        </p:tgtEl>
                                      </p:cBhvr>
                                      <p:by x="0" y="0"/>
                                    </p:animScale>
                                  </p:childTnLst>
                                </p:cTn>
                              </p:par>
                              <p:par>
                                <p:cTn id="117" presetID="6" presetClass="emph" presetSubtype="0" decel="100000" fill="hold" nodeType="withEffect">
                                  <p:stCondLst>
                                    <p:cond delay="1300"/>
                                  </p:stCondLst>
                                  <p:childTnLst>
                                    <p:animScale>
                                      <p:cBhvr>
                                        <p:cTn id="118" dur="500" fill="hold"/>
                                        <p:tgtEl>
                                          <p:spTgt spid="54"/>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82"/>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82"/>
                                        </p:tgtEl>
                                      </p:cBhvr>
                                      <p:by x="0" y="0"/>
                                    </p:animScale>
                                  </p:childTnLst>
                                </p:cTn>
                              </p:par>
                              <p:par>
                                <p:cTn id="123" presetID="6" presetClass="emph" presetSubtype="0" decel="100000" fill="hold" grpId="2" nodeType="withEffect">
                                  <p:stCondLst>
                                    <p:cond delay="1300"/>
                                  </p:stCondLst>
                                  <p:childTnLst>
                                    <p:animScale>
                                      <p:cBhvr>
                                        <p:cTn id="124" dur="500" fill="hold"/>
                                        <p:tgtEl>
                                          <p:spTgt spid="82"/>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7"/>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7"/>
                                        </p:tgtEl>
                                      </p:cBhvr>
                                      <p:by x="0" y="0"/>
                                    </p:animScale>
                                  </p:childTnLst>
                                </p:cTn>
                              </p:par>
                              <p:par>
                                <p:cTn id="129" presetID="6" presetClass="emph" presetSubtype="0" decel="100000" fill="hold" grpId="2" nodeType="withEffect">
                                  <p:stCondLst>
                                    <p:cond delay="700"/>
                                  </p:stCondLst>
                                  <p:childTnLst>
                                    <p:animScale>
                                      <p:cBhvr>
                                        <p:cTn id="130" dur="500" fill="hold"/>
                                        <p:tgtEl>
                                          <p:spTgt spid="7"/>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35"/>
                                        </p:tgtEl>
                                        <p:attrNameLst>
                                          <p:attrName>style.visibility</p:attrName>
                                        </p:attrNameLst>
                                      </p:cBhvr>
                                      <p:to>
                                        <p:strVal val="visible"/>
                                      </p:to>
                                    </p:set>
                                    <p:animEffect transition="in" filter="wipe(down)">
                                      <p:cBhvr>
                                        <p:cTn id="133" dur="250"/>
                                        <p:tgtEl>
                                          <p:spTgt spid="3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76"/>
                                        </p:tgtEl>
                                        <p:attrNameLst>
                                          <p:attrName>style.visibility</p:attrName>
                                        </p:attrNameLst>
                                      </p:cBhvr>
                                      <p:to>
                                        <p:strVal val="visible"/>
                                      </p:to>
                                    </p:set>
                                    <p:animEffect transition="in" filter="wipe(down)">
                                      <p:cBhvr>
                                        <p:cTn id="136" dur="250"/>
                                        <p:tgtEl>
                                          <p:spTgt spid="76"/>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74"/>
                                        </p:tgtEl>
                                        <p:attrNameLst>
                                          <p:attrName>style.visibility</p:attrName>
                                        </p:attrNameLst>
                                      </p:cBhvr>
                                      <p:to>
                                        <p:strVal val="visible"/>
                                      </p:to>
                                    </p:set>
                                    <p:animEffect transition="in" filter="wipe(down)">
                                      <p:cBhvr>
                                        <p:cTn id="139" dur="250"/>
                                        <p:tgtEl>
                                          <p:spTgt spid="74"/>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250"/>
                                        <p:tgtEl>
                                          <p:spTgt spid="75"/>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77"/>
                                        </p:tgtEl>
                                        <p:attrNameLst>
                                          <p:attrName>style.visibility</p:attrName>
                                        </p:attrNameLst>
                                      </p:cBhvr>
                                      <p:to>
                                        <p:strVal val="visible"/>
                                      </p:to>
                                    </p:set>
                                    <p:animEffect transition="in" filter="wipe(down)">
                                      <p:cBhvr>
                                        <p:cTn id="145" dur="250"/>
                                        <p:tgtEl>
                                          <p:spTgt spid="77"/>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78"/>
                                        </p:tgtEl>
                                        <p:attrNameLst>
                                          <p:attrName>style.visibility</p:attrName>
                                        </p:attrNameLst>
                                      </p:cBhvr>
                                      <p:to>
                                        <p:strVal val="visible"/>
                                      </p:to>
                                    </p:set>
                                    <p:animEffect transition="in" filter="wipe(up)">
                                      <p:cBhvr>
                                        <p:cTn id="148" dur="250"/>
                                        <p:tgtEl>
                                          <p:spTgt spid="78"/>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250"/>
                                        <p:tgtEl>
                                          <p:spTgt spid="102"/>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103"/>
                                        </p:tgtEl>
                                        <p:attrNameLst>
                                          <p:attrName>style.visibility</p:attrName>
                                        </p:attrNameLst>
                                      </p:cBhvr>
                                      <p:to>
                                        <p:strVal val="visible"/>
                                      </p:to>
                                    </p:set>
                                    <p:animEffect transition="in" filter="wipe(down)">
                                      <p:cBhvr>
                                        <p:cTn id="154" dur="250"/>
                                        <p:tgtEl>
                                          <p:spTgt spid="103"/>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107"/>
                                        </p:tgtEl>
                                        <p:attrNameLst>
                                          <p:attrName>style.visibility</p:attrName>
                                        </p:attrNameLst>
                                      </p:cBhvr>
                                      <p:to>
                                        <p:strVal val="visible"/>
                                      </p:to>
                                    </p:set>
                                    <p:animEffect transition="in" filter="wipe(down)">
                                      <p:cBhvr>
                                        <p:cTn id="157" dur="250"/>
                                        <p:tgtEl>
                                          <p:spTgt spid="107"/>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116"/>
                                        </p:tgtEl>
                                        <p:attrNameLst>
                                          <p:attrName>style.visibility</p:attrName>
                                        </p:attrNameLst>
                                      </p:cBhvr>
                                      <p:to>
                                        <p:strVal val="visible"/>
                                      </p:to>
                                    </p:set>
                                    <p:animEffect transition="in" filter="wipe(down)">
                                      <p:cBhvr>
                                        <p:cTn id="160" dur="250"/>
                                        <p:tgtEl>
                                          <p:spTgt spid="116"/>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108"/>
                                        </p:tgtEl>
                                        <p:attrNameLst>
                                          <p:attrName>style.visibility</p:attrName>
                                        </p:attrNameLst>
                                      </p:cBhvr>
                                      <p:to>
                                        <p:strVal val="visible"/>
                                      </p:to>
                                    </p:set>
                                    <p:animEffect transition="in" filter="wipe(down)">
                                      <p:cBhvr>
                                        <p:cTn id="163" dur="250"/>
                                        <p:tgtEl>
                                          <p:spTgt spid="108"/>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115"/>
                                        </p:tgtEl>
                                        <p:attrNameLst>
                                          <p:attrName>style.visibility</p:attrName>
                                        </p:attrNameLst>
                                      </p:cBhvr>
                                      <p:to>
                                        <p:strVal val="visible"/>
                                      </p:to>
                                    </p:set>
                                    <p:animEffect transition="in" filter="wipe(down)">
                                      <p:cBhvr>
                                        <p:cTn id="166" dur="250"/>
                                        <p:tgtEl>
                                          <p:spTgt spid="115"/>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105"/>
                                        </p:tgtEl>
                                        <p:attrNameLst>
                                          <p:attrName>style.visibility</p:attrName>
                                        </p:attrNameLst>
                                      </p:cBhvr>
                                      <p:to>
                                        <p:strVal val="visible"/>
                                      </p:to>
                                    </p:set>
                                    <p:animEffect transition="in" filter="wipe(up)">
                                      <p:cBhvr>
                                        <p:cTn id="169" dur="250"/>
                                        <p:tgtEl>
                                          <p:spTgt spid="105"/>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101"/>
                                        </p:tgtEl>
                                        <p:attrNameLst>
                                          <p:attrName>style.visibility</p:attrName>
                                        </p:attrNameLst>
                                      </p:cBhvr>
                                      <p:to>
                                        <p:strVal val="visible"/>
                                      </p:to>
                                    </p:set>
                                    <p:animEffect transition="in" filter="wipe(down)">
                                      <p:cBhvr>
                                        <p:cTn id="172" dur="250"/>
                                        <p:tgtEl>
                                          <p:spTgt spid="101"/>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98"/>
                                        </p:tgtEl>
                                        <p:attrNameLst>
                                          <p:attrName>style.visibility</p:attrName>
                                        </p:attrNameLst>
                                      </p:cBhvr>
                                      <p:to>
                                        <p:strVal val="visible"/>
                                      </p:to>
                                    </p:set>
                                    <p:animEffect transition="in" filter="wipe(down)">
                                      <p:cBhvr>
                                        <p:cTn id="175" dur="250"/>
                                        <p:tgtEl>
                                          <p:spTgt spid="98"/>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96"/>
                                        </p:tgtEl>
                                        <p:attrNameLst>
                                          <p:attrName>style.visibility</p:attrName>
                                        </p:attrNameLst>
                                      </p:cBhvr>
                                      <p:to>
                                        <p:strVal val="visible"/>
                                      </p:to>
                                    </p:set>
                                    <p:animEffect transition="in" filter="wipe(down)">
                                      <p:cBhvr>
                                        <p:cTn id="178" dur="250"/>
                                        <p:tgtEl>
                                          <p:spTgt spid="96"/>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94"/>
                                        </p:tgtEl>
                                        <p:attrNameLst>
                                          <p:attrName>style.visibility</p:attrName>
                                        </p:attrNameLst>
                                      </p:cBhvr>
                                      <p:to>
                                        <p:strVal val="visible"/>
                                      </p:to>
                                    </p:set>
                                    <p:animEffect transition="in" filter="wipe(down)">
                                      <p:cBhvr>
                                        <p:cTn id="181" dur="250"/>
                                        <p:tgtEl>
                                          <p:spTgt spid="94"/>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95"/>
                                        </p:tgtEl>
                                        <p:attrNameLst>
                                          <p:attrName>style.visibility</p:attrName>
                                        </p:attrNameLst>
                                      </p:cBhvr>
                                      <p:to>
                                        <p:strVal val="visible"/>
                                      </p:to>
                                    </p:set>
                                    <p:animEffect transition="in" filter="wipe(down)">
                                      <p:cBhvr>
                                        <p:cTn id="184" dur="250"/>
                                        <p:tgtEl>
                                          <p:spTgt spid="95"/>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112"/>
                                        </p:tgtEl>
                                        <p:attrNameLst>
                                          <p:attrName>style.visibility</p:attrName>
                                        </p:attrNameLst>
                                      </p:cBhvr>
                                      <p:to>
                                        <p:strVal val="visible"/>
                                      </p:to>
                                    </p:set>
                                    <p:animEffect transition="in" filter="wipe(up)">
                                      <p:cBhvr>
                                        <p:cTn id="187" dur="250"/>
                                        <p:tgtEl>
                                          <p:spTgt spid="112"/>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106"/>
                                        </p:tgtEl>
                                        <p:attrNameLst>
                                          <p:attrName>style.visibility</p:attrName>
                                        </p:attrNameLst>
                                      </p:cBhvr>
                                      <p:to>
                                        <p:strVal val="visible"/>
                                      </p:to>
                                    </p:set>
                                    <p:animEffect transition="in" filter="wipe(down)">
                                      <p:cBhvr>
                                        <p:cTn id="190" dur="250"/>
                                        <p:tgtEl>
                                          <p:spTgt spid="106"/>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110"/>
                                        </p:tgtEl>
                                        <p:attrNameLst>
                                          <p:attrName>style.visibility</p:attrName>
                                        </p:attrNameLst>
                                      </p:cBhvr>
                                      <p:to>
                                        <p:strVal val="visible"/>
                                      </p:to>
                                    </p:set>
                                    <p:animEffect transition="in" filter="wipe(down)">
                                      <p:cBhvr>
                                        <p:cTn id="193" dur="250"/>
                                        <p:tgtEl>
                                          <p:spTgt spid="110"/>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114"/>
                                        </p:tgtEl>
                                        <p:attrNameLst>
                                          <p:attrName>style.visibility</p:attrName>
                                        </p:attrNameLst>
                                      </p:cBhvr>
                                      <p:to>
                                        <p:strVal val="visible"/>
                                      </p:to>
                                    </p:set>
                                    <p:animEffect transition="in" filter="wipe(down)">
                                      <p:cBhvr>
                                        <p:cTn id="196" dur="250"/>
                                        <p:tgtEl>
                                          <p:spTgt spid="114"/>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111"/>
                                        </p:tgtEl>
                                        <p:attrNameLst>
                                          <p:attrName>style.visibility</p:attrName>
                                        </p:attrNameLst>
                                      </p:cBhvr>
                                      <p:to>
                                        <p:strVal val="visible"/>
                                      </p:to>
                                    </p:set>
                                    <p:animEffect transition="in" filter="wipe(up)">
                                      <p:cBhvr>
                                        <p:cTn id="199" dur="250"/>
                                        <p:tgtEl>
                                          <p:spTgt spid="111"/>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93"/>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93"/>
                                        </p:tgtEl>
                                      </p:cBhvr>
                                      <p:by x="0" y="0"/>
                                    </p:animScale>
                                  </p:childTnLst>
                                </p:cTn>
                              </p:par>
                              <p:par>
                                <p:cTn id="204" presetID="6" presetClass="emph" presetSubtype="0" decel="100000" fill="hold" grpId="2" nodeType="withEffect">
                                  <p:stCondLst>
                                    <p:cond delay="1000"/>
                                  </p:stCondLst>
                                  <p:childTnLst>
                                    <p:animScale>
                                      <p:cBhvr>
                                        <p:cTn id="205" dur="500" fill="hold"/>
                                        <p:tgtEl>
                                          <p:spTgt spid="93"/>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117"/>
                                        </p:tgtEl>
                                        <p:attrNameLst>
                                          <p:attrName>style.visibility</p:attrName>
                                        </p:attrNameLst>
                                      </p:cBhvr>
                                      <p:to>
                                        <p:strVal val="visible"/>
                                      </p:to>
                                    </p:set>
                                    <p:animEffect transition="in" filter="wipe(down)">
                                      <p:cBhvr>
                                        <p:cTn id="208" dur="250"/>
                                        <p:tgtEl>
                                          <p:spTgt spid="117"/>
                                        </p:tgtEl>
                                      </p:cBhvr>
                                    </p:animEffect>
                                  </p:childTnLst>
                                </p:cTn>
                              </p:par>
                              <p:par>
                                <p:cTn id="209" presetID="1" presetClass="entr" presetSubtype="0" fill="hold" nodeType="withEffect">
                                  <p:stCondLst>
                                    <p:cond delay="700"/>
                                  </p:stCondLst>
                                  <p:childTnLst>
                                    <p:set>
                                      <p:cBhvr>
                                        <p:cTn id="210" dur="1" fill="hold">
                                          <p:stCondLst>
                                            <p:cond delay="0"/>
                                          </p:stCondLst>
                                        </p:cTn>
                                        <p:tgtEl>
                                          <p:spTgt spid="4"/>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4"/>
                                        </p:tgtEl>
                                      </p:cBhvr>
                                      <p:by x="0" y="0"/>
                                    </p:animScale>
                                  </p:childTnLst>
                                </p:cTn>
                              </p:par>
                              <p:par>
                                <p:cTn id="213" presetID="6" presetClass="emph" presetSubtype="0" decel="100000" fill="hold" nodeType="withEffect">
                                  <p:stCondLst>
                                    <p:cond delay="900"/>
                                  </p:stCondLst>
                                  <p:childTnLst>
                                    <p:animScale>
                                      <p:cBhvr>
                                        <p:cTn id="214" dur="500" fill="hold"/>
                                        <p:tgtEl>
                                          <p:spTgt spid="4"/>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52"/>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52"/>
                                        </p:tgtEl>
                                      </p:cBhvr>
                                      <p:by x="0" y="0"/>
                                    </p:animScale>
                                  </p:childTnLst>
                                </p:cTn>
                              </p:par>
                              <p:par>
                                <p:cTn id="219" presetID="6" presetClass="emph" presetSubtype="0" decel="100000" fill="hold" nodeType="withEffect">
                                  <p:stCondLst>
                                    <p:cond delay="1200"/>
                                  </p:stCondLst>
                                  <p:childTnLst>
                                    <p:animScale>
                                      <p:cBhvr>
                                        <p:cTn id="220" dur="500" fill="hold"/>
                                        <p:tgtEl>
                                          <p:spTgt spid="52"/>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3"/>
                                        </p:tgtEl>
                                      </p:cBhvr>
                                      <p:by x="0" y="0"/>
                                    </p:animScale>
                                  </p:childTnLst>
                                </p:cTn>
                              </p:par>
                              <p:par>
                                <p:cTn id="225" presetID="6" presetClass="emph" presetSubtype="0" decel="100000" fill="hold" nodeType="withEffect">
                                  <p:stCondLst>
                                    <p:cond delay="1300"/>
                                  </p:stCondLst>
                                  <p:childTnLst>
                                    <p:animScale>
                                      <p:cBhvr>
                                        <p:cTn id="226" dur="5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5" grpId="0" animBg="1"/>
      <p:bldP spid="74" grpId="0" animBg="1"/>
      <p:bldP spid="75" grpId="0" animBg="1"/>
      <p:bldP spid="76" grpId="0" animBg="1"/>
      <p:bldP spid="77" grpId="0" animBg="1"/>
      <p:bldP spid="78" grpId="0" animBg="1"/>
      <p:bldP spid="94" grpId="0" animBg="1"/>
      <p:bldP spid="95" grpId="0" animBg="1"/>
      <p:bldP spid="96" grpId="0" animBg="1"/>
      <p:bldP spid="98" grpId="0" animBg="1"/>
      <p:bldP spid="101" grpId="0" animBg="1"/>
      <p:bldP spid="102" grpId="0" animBg="1"/>
      <p:bldP spid="103" grpId="0" animBg="1"/>
      <p:bldP spid="105"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6" grpId="0" animBg="1"/>
      <p:bldP spid="16" grpId="1" animBg="1"/>
      <p:bldP spid="16" grpId="2" animBg="1"/>
      <p:bldP spid="7" grpId="0" animBg="1"/>
      <p:bldP spid="7" grpId="1" animBg="1"/>
      <p:bldP spid="7" grpId="2" animBg="1"/>
      <p:bldP spid="30" grpId="0" animBg="1"/>
      <p:bldP spid="30" grpId="1" animBg="1"/>
      <p:bldP spid="30" grpId="2" animBg="1"/>
      <p:bldP spid="31" grpId="0" animBg="1"/>
      <p:bldP spid="31" grpId="1" animBg="1"/>
      <p:bldP spid="31" grpId="2" animBg="1"/>
      <p:bldP spid="36" grpId="0" animBg="1"/>
      <p:bldP spid="36" grpId="1" animBg="1"/>
      <p:bldP spid="36" grpId="2" animBg="1"/>
      <p:bldP spid="37" grpId="0" animBg="1"/>
      <p:bldP spid="37" grpId="1" animBg="1"/>
      <p:bldP spid="37" grpId="2" animBg="1"/>
      <p:bldP spid="38" grpId="0" animBg="1"/>
      <p:bldP spid="38" grpId="1" animBg="1"/>
      <p:bldP spid="38" grpId="2" animBg="1"/>
      <p:bldP spid="19" grpId="0" animBg="1"/>
      <p:bldP spid="19" grpId="1" animBg="1"/>
      <p:bldP spid="19" grpId="2" animBg="1"/>
      <p:bldP spid="13" grpId="0" animBg="1"/>
      <p:bldP spid="13" grpId="1" animBg="1"/>
      <p:bldP spid="13" grpId="2" animBg="1"/>
      <p:bldP spid="22" grpId="0" animBg="1"/>
      <p:bldP spid="22" grpId="1" animBg="1"/>
      <p:bldP spid="22" grpId="2" animBg="1"/>
      <p:bldP spid="80" grpId="0" animBg="1"/>
      <p:bldP spid="80" grpId="1" animBg="1"/>
      <p:bldP spid="80"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8" grpId="0" animBg="1"/>
      <p:bldP spid="88" grpId="1" animBg="1"/>
      <p:bldP spid="88" grpId="2" animBg="1"/>
      <p:bldP spid="90" grpId="0" animBg="1"/>
      <p:bldP spid="90" grpId="1" animBg="1"/>
      <p:bldP spid="90" grpId="2" animBg="1"/>
      <p:bldP spid="93" grpId="0" animBg="1"/>
      <p:bldP spid="93" grpId="1" animBg="1"/>
      <p:bldP spid="93"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fa1ce4fc994b6946762f59f69972b205&quot;,&quot;LanguageCode&quot;:&quot;en-US&quot;,&quot;SlideGuids&quot;:[&quot;7c271320-c09f-4d45-a010-3c45db9c3322&quot;,&quot;3569718d-93c7-41b5-8bcd-6a3d6e1b3845&quot;,&quot;e6456f75-a052-46b7-bd55-4992d62eb004&quot;,&quot;b3500e87-38e9-400e-a462-3e0ebc653e61&quot;,&quot;a2b3a943-0615-48ec-9938-21be5a32a2d3&quot;,&quot;1b078a8e-1d97-4fd5-8f69-959f8e50d565&quot;,&quot;5be31b10-67fa-42a6-aff1-98bf8cb71bfb&quot;,&quot;914ed5d0-876f-46a2-9bbe-f9869b474886&quot;,&quot;ee012a7c-c60f-4a9c-beb3-ba96405f8210&quot;,&quot;c5f9e2ba-65fd-4931-a1a5-30aedda50c54&quot;,&quot;ca9fe531-4426-4078-9d8e-22f1b6004f8c&quot;,&quot;49b7dc9b-c020-4e98-9464-4bd71f1054ba&quot;,&quot;7ed32600-f608-4a4f-b6c3-28003bda478c&quot;,&quot;574836ce-8dc3-4e61-b45b-7f332ab0df6e&quot;,&quot;df442141-d784-420a-ad8c-1b194d86ba33&quot;,&quot;47d675c1-29be-4611-847f-1797de2bea8d&quot;,&quot;bb5e3435-fbe9-413c-a43d-ce59add54ae0&quot;,&quot;02384210-cfa3-46e9-b16a-ed52e4e3e919&quot;,&quot;c5211bfc-e8a7-4508-a6b9-d6cacb4f71bd&quot;,&quot;22f6db99-94fe-4613-b022-094847132b15&quot;,&quot;ae39b96f-1c78-4a06-a2f3-029f68824c61&quot;,&quot;eb004ace-846a-422d-8c08-e4b6cdb037b5&quot;,&quot;c168bff2-140f-4fba-a33f-b1e9ad83932a&quot;,&quot;e655f27d-806f-4999-a4a4-9ba7667a89e0&quot;,&quot;028a0c49-4787-4d57-b7e4-6b301b8b1b4e&quot;,&quot;359e3df3-4bdf-48b8-a1c4-9d0409b91a10&quot;,&quot;a1a57704-6682-4e89-a913-9095b4ed6a0c&quot;,&quot;8d86a639-7808-4d3a-9e30-fe42128e039e&quot;,&quot;ae81095a-e41b-433b-9e2c-d7ea526b3d38&quot;,&quot;d2935578-c27b-48e6-b00d-1cc8e8503b87&quot;,&quot;88e287f5-d650-4fbc-8a8f-f518e6e488e0&quot;,&quot;2b5a94e8-3537-42b0-bbc3-fe46202cec97&quot;,&quot;2070df0c-da1b-49b0-8b78-a58326a12df3&quot;,&quot;095043b1-cecb-453e-a903-f10bb87ce586&quot;,&quot;b5e9180e-9010-4903-93cb-87b125235b64&quot;,&quot;9dd509ea-8e6e-4ee2-9901-e259c938ed1b&quot;,&quot;493e7568-7c0d-49a8-9d0f-d19b18757bc6&quot;,&quot;9374766c-caca-4351-b869-39d455edad14&quot;,&quot;3d1b9781-acea-485a-8ca3-49600f4c23b8&quot;,&quot;6b048572-7012-4723-a6b2-cd85d1ee43c0&quot;,&quot;32ef1cc6-c4d9-4108-8042-00729b737969&quot;,&quot;0d765689-e6b8-42ba-afb5-ffb2e0cda102&quot;,&quot;66c1f578-a2e3-4753-a924-cc9d4b969c27&quot;,&quot;4fa645c7-3fa3-410b-b8c6-3aba4b84d38d&quot;,&quot;f14c3b7e-5496-46b3-9a77-eb4c147b024d&quot;,&quot;a6483071-0b2c-4eb4-9768-3b6d683d7bc9&quot;,&quot;b90de170-2435-4f44-a3bd-689869c672af&quot;,&quot;412d0182-b60b-416c-be61-837e6f837b62&quot;,&quot;005e03e8-f7cb-40ab-9cea-fc0ca8fd8e10&quot;,&quot;46ec043e-fb6c-4a1d-9c0e-fe731427d14e&quot;,&quot;5a690cf0-3c74-473e-9a0f-77eab7e41b06&quot;,&quot;bc56b526-40e7-4127-ac3b-c69d967d6075&quot;,&quot;e7049553-9f69-43eb-8527-806f0cf12ea6&quot;,&quot;ee2fd499-607e-4f23-8d06-9cf7f85e075b&quot;,&quot;ed816253-3a0c-4dda-9bae-f8ecb08017e6&quot;,&quot;a7286f7c-19d5-4de3-94fd-28a4acda5a90&quot;,&quot;80d8cae5-d727-443a-bfe0-a70365613f98&quot;,&quot;b2a35174-ce81-4ff0-a3ca-7b72618efed1&quot;,&quot;0c97b56c-1abc-45ea-a58f-aa2eea4658e3&quot;],&quot;TimeStamp&quot;:&quot;2018-11-15T14:17:41.1471352-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012a7c-c60f-4a9c-beb3-ba96405f8210&quot;,&quot;TimeStamp&quot;:&quot;2018-11-15T14:17:41.115135-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f9e2ba-65fd-4931-a1a5-30aedda50c54&quot;,&quot;TimeStamp&quot;:&quot;2018-11-15T14:17:41.115135-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a9fe531-4426-4078-9d8e-22f1b6004f8c&quot;,&quot;TimeStamp&quot;:&quot;2018-11-15T14:17:41.1161377-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b7dc9b-c020-4e98-9464-4bd71f1054ba&quot;,&quot;TimeStamp&quot;:&quot;2018-11-15T14:17:41.117138-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ed32600-f608-4a4f-b6c3-28003bda478c&quot;,&quot;TimeStamp&quot;:&quot;2018-11-15T14:17:41.1181387-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74836ce-8dc3-4e61-b45b-7f332ab0df6e&quot;,&quot;TimeStamp&quot;:&quot;2018-11-15T14:17:41.1181387-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df442141-d784-420a-ad8c-1b194d86ba33&quot;,&quot;TimeStamp&quot;:&quot;2018-11-15T14:17:41.1191374-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d675c1-29be-4611-847f-1797de2bea8d&quot;,&quot;TimeStamp&quot;:&quot;2018-11-15T14:17:41.1201375-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bb5e3435-fbe9-413c-a43d-ce59add54ae0&quot;,&quot;TimeStamp&quot;:&quot;2018-11-15T14:17:41.1201375-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2384210-cfa3-46e9-b16a-ed52e4e3e919&quot;,&quot;TimeStamp&quot;:&quot;2018-11-15T14:17:41.121135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c271320-c09f-4d45-a010-3c45db9c3322&quot;,&quot;TimeStamp&quot;:&quot;2018-11-15T14:17:40.9781529-07: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5211bfc-e8a7-4508-a6b9-d6cacb4f71bd&quot;,&quot;TimeStamp&quot;:&quot;2018-11-15T14:17:41.1211356-07: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2f6db99-94fe-4613-b022-094847132b15&quot;,&quot;TimeStamp&quot;:&quot;2018-11-15T14:17:41.1221369-07: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e39b96f-1c78-4a06-a2f3-029f68824c61&quot;,&quot;TimeStamp&quot;:&quot;2018-11-15T14:17:41.1221369-07: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004ace-846a-422d-8c08-e4b6cdb037b5&quot;,&quot;TimeStamp&quot;:&quot;2018-11-15T14:17:41.1221369-07: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168bff2-140f-4fba-a33f-b1e9ad83932a&quot;,&quot;TimeStamp&quot;:&quot;2018-11-15T14:17:41.1231342-07: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655f27d-806f-4999-a4a4-9ba7667a89e0&quot;,&quot;TimeStamp&quot;:&quot;2018-11-15T14:17:41.1231342-07: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028a0c49-4787-4d57-b7e4-6b301b8b1b4e&quot;,&quot;TimeStamp&quot;:&quot;2018-11-15T14:17:41.1241363-07: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9e3df3-4bdf-48b8-a1c4-9d0409b91a10&quot;,&quot;TimeStamp&quot;:&quot;2018-11-15T14:17:41.1251358-07: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1a57704-6682-4e89-a913-9095b4ed6a0c&quot;,&quot;TimeStamp&quot;:&quot;2018-11-15T14:17:41.1251358-07:00&quot;}"/>
</p:tagLst>
</file>

<file path=ppt/tags/tag29.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86a639-7808-4d3a-9e30-fe42128e039e&quot;,&quot;TimeStamp&quot;:&quot;2018-11-15T14:17:41.1261336-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69718d-93c7-41b5-8bcd-6a3d6e1b3845&quot;,&quot;TimeStamp&quot;:&quot;2018-11-15T14:17:41.1101362-07:00&quot;}"/>
</p:tagLst>
</file>

<file path=ppt/tags/tag30.xml><?xml version="1.0" encoding="utf-8"?>
<p:tagLst xmlns:a="http://schemas.openxmlformats.org/drawingml/2006/main" xmlns:r="http://schemas.openxmlformats.org/officeDocument/2006/relationships" xmlns:p="http://schemas.openxmlformats.org/presentationml/2006/main">
  <p:tag name="__MICROSOFT_TRANSLATOR_CLM_SLIDEINFO" val="{&quot;Guid&quot;:&quot;ae81095a-e41b-433b-9e2c-d7ea526b3d38&quot;,&quot;TimeStamp&quot;:&quot;2018-11-15T14:17:41.1261336-07:00&quot;}"/>
</p:tagLst>
</file>

<file path=ppt/tags/tag3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2935578-c27b-48e6-b00d-1cc8e8503b87&quot;,&quot;TimeStamp&quot;:&quot;2018-11-15T14:17:41.1271343-07:00&quot;}"/>
</p:tagLst>
</file>

<file path=ppt/tags/tag3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8e287f5-d650-4fbc-8a8f-f518e6e488e0&quot;,&quot;TimeStamp&quot;:&quot;2018-11-15T14:17:41.1281338-07:00&quot;}"/>
</p:tagLst>
</file>

<file path=ppt/tags/tag3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b5a94e8-3537-42b0-bbc3-fe46202cec97&quot;,&quot;TimeStamp&quot;:&quot;2018-11-15T14:17:41.129138-07:00&quot;}"/>
</p:tagLst>
</file>

<file path=ppt/tags/tag34.xml><?xml version="1.0" encoding="utf-8"?>
<p:tagLst xmlns:a="http://schemas.openxmlformats.org/drawingml/2006/main" xmlns:r="http://schemas.openxmlformats.org/officeDocument/2006/relationships" xmlns:p="http://schemas.openxmlformats.org/presentationml/2006/main">
  <p:tag name="__MICROSOFT_TRANSLATOR_CLM_SLIDEINFO" val="{&quot;Guid&quot;:&quot;2070df0c-da1b-49b0-8b78-a58326a12df3&quot;,&quot;TimeStamp&quot;:&quot;2018-11-15T14:17:41.129138-07:00&quot;}"/>
</p:tagLst>
</file>

<file path=ppt/tags/tag3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95043b1-cecb-453e-a903-f10bb87ce586&quot;,&quot;TimeStamp&quot;:&quot;2018-11-15T14:17:41.1301355-07:00&quot;}"/>
</p:tagLst>
</file>

<file path=ppt/tags/tag3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5e9180e-9010-4903-93cb-87b125235b64&quot;,&quot;TimeStamp&quot;:&quot;2018-11-15T14:17:41.1311362-07:00&quot;}"/>
</p:tagLst>
</file>

<file path=ppt/tags/tag37.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d509ea-8e6e-4ee2-9901-e259c938ed1b&quot;,&quot;TimeStamp&quot;:&quot;2018-11-15T14:17:41.132136-07:00&quot;}"/>
</p:tagLst>
</file>

<file path=ppt/tags/tag3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3e7568-7c0d-49a8-9d0f-d19b18757bc6&quot;,&quot;TimeStamp&quot;:&quot;2018-11-15T14:17:41.132136-07:00&quot;}"/>
</p:tagLst>
</file>

<file path=ppt/tags/tag39.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74766c-caca-4351-b869-39d455edad14&quot;,&quot;TimeStamp&quot;:&quot;2018-11-15T14:17:41.1331358-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e6456f75-a052-46b7-bd55-4992d62eb004&quot;,&quot;TimeStamp&quot;:&quot;2018-11-15T14:17:41.1111379-07:00&quot;}"/>
</p:tagLst>
</file>

<file path=ppt/tags/tag4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d1b9781-acea-485a-8ca3-49600f4c23b8&quot;,&quot;TimeStamp&quot;:&quot;2018-11-15T14:17:41.1331358-07:00&quot;}"/>
</p:tagLst>
</file>

<file path=ppt/tags/tag4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b048572-7012-4723-a6b2-cd85d1ee43c0&quot;,&quot;TimeStamp&quot;:&quot;2018-11-15T14:17:41.1331358-07:00&quot;}"/>
</p:tagLst>
</file>

<file path=ppt/tags/tag4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2ef1cc6-c4d9-4108-8042-00729b737969&quot;,&quot;TimeStamp&quot;:&quot;2018-11-15T14:17:41.1341354-07:00&quot;}"/>
</p:tagLst>
</file>

<file path=ppt/tags/tag4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d765689-e6b8-42ba-afb5-ffb2e0cda102&quot;,&quot;TimeStamp&quot;:&quot;2018-11-15T14:17:41.1351359-07:00&quot;}"/>
</p:tagLst>
</file>

<file path=ppt/tags/tag4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c1f578-a2e3-4753-a924-cc9d4b969c27&quot;,&quot;TimeStamp&quot;:&quot;2018-11-15T14:17:41.1361336-07:00&quot;}"/>
</p:tagLst>
</file>

<file path=ppt/tags/tag4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fa645c7-3fa3-410b-b8c6-3aba4b84d38d&quot;,&quot;TimeStamp&quot;:&quot;2018-11-15T14:17:41.1361336-07:00&quot;}"/>
</p:tagLst>
</file>

<file path=ppt/tags/tag46.xml><?xml version="1.0" encoding="utf-8"?>
<p:tagLst xmlns:a="http://schemas.openxmlformats.org/drawingml/2006/main" xmlns:r="http://schemas.openxmlformats.org/officeDocument/2006/relationships" xmlns:p="http://schemas.openxmlformats.org/presentationml/2006/main">
  <p:tag name="__MICROSOFT_TRANSLATOR_CLM_SLIDEINFO" val="{&quot;Guid&quot;:&quot;f14c3b7e-5496-46b3-9a77-eb4c147b024d&quot;,&quot;TimeStamp&quot;:&quot;2018-11-15T14:17:41.1371328-07:00&quot;}"/>
</p:tagLst>
</file>

<file path=ppt/tags/tag47.xml><?xml version="1.0" encoding="utf-8"?>
<p:tagLst xmlns:a="http://schemas.openxmlformats.org/drawingml/2006/main" xmlns:r="http://schemas.openxmlformats.org/officeDocument/2006/relationships" xmlns:p="http://schemas.openxmlformats.org/presentationml/2006/main">
  <p:tag name="__MICROSOFT_TRANSLATOR_CLM_SLIDEINFO" val="{&quot;Guid&quot;:&quot;a6483071-0b2c-4eb4-9768-3b6d683d7bc9&quot;,&quot;TimeStamp&quot;:&quot;2018-11-15T14:17:41.1381324-07:00&quot;}"/>
</p:tagLst>
</file>

<file path=ppt/tags/tag48.xml><?xml version="1.0" encoding="utf-8"?>
<p:tagLst xmlns:a="http://schemas.openxmlformats.org/drawingml/2006/main" xmlns:r="http://schemas.openxmlformats.org/officeDocument/2006/relationships" xmlns:p="http://schemas.openxmlformats.org/presentationml/2006/main">
  <p:tag name="__MICROSOFT_TRANSLATOR_CLM_SLIDEINFO" val="{&quot;Guid&quot;:&quot;b90de170-2435-4f44-a3bd-689869c672af&quot;,&quot;TimeStamp&quot;:&quot;2018-11-15T14:17:41.1391347-07:00&quot;}"/>
</p:tagLst>
</file>

<file path=ppt/tags/tag49.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2d0182-b60b-416c-be61-837e6f837b62&quot;,&quot;TimeStamp&quot;:&quot;2018-11-15T14:17:41.1391347-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3500e87-38e9-400e-a462-3e0ebc653e61&quot;,&quot;TimeStamp&quot;:&quot;2018-11-15T14:17:41.1121402-07:00&quot;}"/>
</p:tagLst>
</file>

<file path=ppt/tags/tag50.xml><?xml version="1.0" encoding="utf-8"?>
<p:tagLst xmlns:a="http://schemas.openxmlformats.org/drawingml/2006/main" xmlns:r="http://schemas.openxmlformats.org/officeDocument/2006/relationships" xmlns:p="http://schemas.openxmlformats.org/presentationml/2006/main">
  <p:tag name="__MICROSOFT_TRANSLATOR_CLM_SLIDEINFO" val="{&quot;Guid&quot;:&quot;005e03e8-f7cb-40ab-9cea-fc0ca8fd8e10&quot;,&quot;TimeStamp&quot;:&quot;2018-11-15T14:17:41.1401349-07:00&quot;}"/>
</p:tagLst>
</file>

<file path=ppt/tags/tag5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ec043e-fb6c-4a1d-9c0e-fe731427d14e&quot;,&quot;TimeStamp&quot;:&quot;2018-11-15T14:17:41.141133-07:00&quot;}"/>
</p:tagLst>
</file>

<file path=ppt/tags/tag5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a690cf0-3c74-473e-9a0f-77eab7e41b06&quot;,&quot;TimeStamp&quot;:&quot;2018-11-15T14:17:41.1421325-07:00&quot;}"/>
</p:tagLst>
</file>

<file path=ppt/tags/tag5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c56b526-40e7-4127-ac3b-c69d967d6075&quot;,&quot;TimeStamp&quot;:&quot;2018-11-15T14:17:41.1421325-07:00&quot;}"/>
</p:tagLst>
</file>

<file path=ppt/tags/tag54.xml><?xml version="1.0" encoding="utf-8"?>
<p:tagLst xmlns:a="http://schemas.openxmlformats.org/drawingml/2006/main" xmlns:r="http://schemas.openxmlformats.org/officeDocument/2006/relationships" xmlns:p="http://schemas.openxmlformats.org/presentationml/2006/main">
  <p:tag name="__MICROSOFT_TRANSLATOR_CLM_SLIDEINFO" val="{&quot;Guid&quot;:&quot;e7049553-9f69-43eb-8527-806f0cf12ea6&quot;,&quot;TimeStamp&quot;:&quot;2018-11-15T14:17:41.1431328-07:00&quot;}"/>
</p:tagLst>
</file>

<file path=ppt/tags/tag5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e2fd499-607e-4f23-8d06-9cf7f85e075b&quot;,&quot;TimeStamp&quot;:&quot;2018-11-15T14:17:41.1431328-07:00&quot;}"/>
</p:tagLst>
</file>

<file path=ppt/tags/tag56.xml><?xml version="1.0" encoding="utf-8"?>
<p:tagLst xmlns:a="http://schemas.openxmlformats.org/drawingml/2006/main" xmlns:r="http://schemas.openxmlformats.org/officeDocument/2006/relationships" xmlns:p="http://schemas.openxmlformats.org/presentationml/2006/main">
  <p:tag name="__MICROSOFT_TRANSLATOR_CLM_SLIDEINFO" val="{&quot;Guid&quot;:&quot;ed816253-3a0c-4dda-9bae-f8ecb08017e6&quot;,&quot;TimeStamp&quot;:&quot;2018-11-15T14:17:41.1441347-07:00&quot;}"/>
</p:tagLst>
</file>

<file path=ppt/tags/tag57.xml><?xml version="1.0" encoding="utf-8"?>
<p:tagLst xmlns:a="http://schemas.openxmlformats.org/drawingml/2006/main" xmlns:r="http://schemas.openxmlformats.org/officeDocument/2006/relationships" xmlns:p="http://schemas.openxmlformats.org/presentationml/2006/main">
  <p:tag name="__MICROSOFT_TRANSLATOR_CLM_SLIDEINFO" val="{&quot;Guid&quot;:&quot;a7286f7c-19d5-4de3-94fd-28a4acda5a90&quot;,&quot;TimeStamp&quot;:&quot;2018-11-15T14:17:41.1441347-07:00&quot;}"/>
</p:tagLst>
</file>

<file path=ppt/tags/tag58.xml><?xml version="1.0" encoding="utf-8"?>
<p:tagLst xmlns:a="http://schemas.openxmlformats.org/drawingml/2006/main" xmlns:r="http://schemas.openxmlformats.org/officeDocument/2006/relationships" xmlns:p="http://schemas.openxmlformats.org/presentationml/2006/main">
  <p:tag name="__MICROSOFT_TRANSLATOR_CLM_SLIDEINFO" val="{&quot;Guid&quot;:&quot;80d8cae5-d727-443a-bfe0-a70365613f98&quot;,&quot;TimeStamp&quot;:&quot;2018-11-15T14:17:41.1451324-07:00&quot;}"/>
</p:tagLst>
</file>

<file path=ppt/tags/tag59.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a35174-ce81-4ff0-a3ca-7b72618efed1&quot;,&quot;TimeStamp&quot;:&quot;2018-11-15T14:17:41.1451324-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a2b3a943-0615-48ec-9938-21be5a32a2d3&quot;,&quot;TimeStamp&quot;:&quot;2018-11-15T14:17:41.1121402-07:00&quot;}"/>
</p:tagLst>
</file>

<file path=ppt/tags/tag60.xml><?xml version="1.0" encoding="utf-8"?>
<p:tagLst xmlns:a="http://schemas.openxmlformats.org/drawingml/2006/main" xmlns:r="http://schemas.openxmlformats.org/officeDocument/2006/relationships" xmlns:p="http://schemas.openxmlformats.org/presentationml/2006/main">
  <p:tag name="__MICROSOFT_TRANSLATOR_CLM_SLIDEINFO" val="{&quot;Guid&quot;:&quot;0c97b56c-1abc-45ea-a58f-aa2eea4658e3&quot;,&quot;TimeStamp&quot;:&quot;2018-11-15T14:17:41.1461345-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078a8e-1d97-4fd5-8f69-959f8e50d565&quot;,&quot;TimeStamp&quot;:&quot;2018-11-15T14:17:41.113139-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e31b10-67fa-42a6-aff1-98bf8cb71bfb&quot;,&quot;TimeStamp&quot;:&quot;2018-11-15T14:17:41.113139-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914ed5d0-876f-46a2-9bbe-f9869b474886&quot;,&quot;TimeStamp&quot;:&quot;2018-11-15T14:17:41.1141351-07:00&quot;}"/>
</p:tagLst>
</file>

<file path=ppt/theme/theme1.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163887025105364D8153C6080327FC09" ma:contentTypeVersion="32" ma:contentTypeDescription="" ma:contentTypeScope="" ma:versionID="62f75c939e5150c0385ec15b851990d5">
  <xsd:schema xmlns:xsd="http://www.w3.org/2001/XMLSchema" xmlns:xs="http://www.w3.org/2001/XMLSchema" xmlns:p="http://schemas.microsoft.com/office/2006/metadata/properties" xmlns:ns1="http://schemas.microsoft.com/sharepoint/v3" xmlns:ns2="230e9df3-be65-4c73-a93b-d1236ebd677e" xmlns:ns3="230E9DF3-BE65-4C73-A93B-D1236EBD677E" xmlns:ns4="b618e6b4-47fe-42e5-aeb1-b3107e5af189" targetNamespace="http://schemas.microsoft.com/office/2006/metadata/properties" ma:root="true" ma:fieldsID="746061f7daa27423bcd9bc9d3b1bedd6" ns1:_="" ns2:_="" ns3:_="" ns4:_="">
    <xsd:import namespace="http://schemas.microsoft.com/sharepoint/v3"/>
    <xsd:import namespace="230e9df3-be65-4c73-a93b-d1236ebd677e"/>
    <xsd:import namespace="230E9DF3-BE65-4C73-A93B-D1236EBD677E"/>
    <xsd:import namespace="b618e6b4-47fe-42e5-aeb1-b3107e5af18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AverageRating" minOccurs="0"/>
                <xsd:element ref="ns1:RatingCount" minOccurs="0"/>
                <xsd:element ref="ns2:FolderExtensions" minOccurs="0"/>
                <xsd:element ref="ns2:ParentID1" minOccurs="0"/>
                <xsd:element ref="ns2:GenericText2" minOccurs="0"/>
                <xsd:element ref="ns2:GenericHTML1"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_dlc_DocIdPersistId" minOccurs="0"/>
                <xsd:element ref="ns2:eb54ac91059940029a3cc8a4ff5af673" minOccurs="0"/>
                <xsd:element ref="ns2:_dlc_DocIdUrl" minOccurs="0"/>
                <xsd:element ref="ns1:ReportOwner" minOccurs="0"/>
                <xsd:element ref="ns2:bf80e81150e248c48aa8cffdf0021a1f"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AverageRating" ma:index="28"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ReportOwner" ma:index="70"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 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5" nillable="true" ma:displayName="Folder Extensions" ma:description="On-DocSet sub folder to support inactive documents views." ma:internalName="FolderExtensions">
      <xsd:simpleType>
        <xsd:restriction base="dms:Unknown"/>
      </xsd:simpleType>
    </xsd:element>
    <xsd:element name="ParentID1" ma:index="36"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8"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9" nillable="true" ma:displayName="GenericHTML1" ma:description="Generic field for future features in implementation" ma:internalName="GenericHTML1">
      <xsd:simpleType>
        <xsd:restriction base="dms:Unknown"/>
      </xsd:simple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79eb6d77-6000-4a3e-94a1-02065c4843b2}" ma:internalName="TaxCatchAll" ma:showField="CatchAllData"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79eb6d77-6000-4a3e-94a1-02065c4843b2}" ma:internalName="TaxCatchAllLabel" ma:readOnly="true" ma:showField="CatchAllDataLabel" ma:web="968a269b-7438-4d12-9dc1-e5dc1b26ce59">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SMSG Extended 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_dlc_DocIdPersistId" ma:index="67" nillable="true" ma:displayName="Persist ID" ma:description="Keep ID on add." ma:hidden="true" ma:internalName="_dlc_DocIdPersistId" ma:readOnly="true">
      <xsd:simpleType>
        <xsd:restriction base="dms:Boolean"/>
      </xsd:simpleType>
    </xsd:element>
    <xsd:element name="eb54ac91059940029a3cc8a4ff5af673" ma:index="68"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bf80e81150e248c48aa8cffdf0021a1f" ma:index="71"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618e6b4-47fe-42e5-aeb1-b3107e5af189" elementFormDefault="qualified">
    <xsd:import namespace="http://schemas.microsoft.com/office/2006/documentManagement/types"/>
    <xsd:import namespace="http://schemas.microsoft.com/office/infopath/2007/PartnerControls"/>
    <xsd:element name="MediaServiceEventHashCode" ma:index="73" nillable="true" ma:displayName="MediaServiceEventHashCode" ma:hidden="true" ma:internalName="MediaServiceEventHashCode" ma:readOnly="true">
      <xsd:simpleType>
        <xsd:restriction base="dms:Text"/>
      </xsd:simpleType>
    </xsd:element>
    <xsd:element name="MediaServiceGenerationTime" ma:index="7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DocumentDescription xmlns="230e9df3-be65-4c73-a93b-d1236ebd677e">Continue the security conversation with this deck and &lt;a href="https://learn.microsoft.com/activity/S1759001/launch#/"&gt;sample delivery&lt;/a&gt;.</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talking points</TermName>
          <TermId xmlns="http://schemas.microsoft.com/office/infopath/2007/PartnerControls">c81c3c99-48f6-4e96-9f2d-e1b12d2e9ada</TermId>
        </TermInfo>
        <TermInfo xmlns="http://schemas.microsoft.com/office/infopath/2007/PartnerControls">
          <TermName xmlns="http://schemas.microsoft.com/office/infopath/2007/PartnerControls">narrative scripts</TermName>
          <TermId xmlns="http://schemas.microsoft.com/office/infopath/2007/PartnerControls">f8b4ebca-6230-4e46-8b5c-b6b462c16da6</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TermInfo xmlns="http://schemas.microsoft.com/office/infopath/2007/PartnerControls">
          <TermName xmlns="http://schemas.microsoft.com/office/infopath/2007/PartnerControls">Enterprise and Partner Group</TermName>
          <TermId xmlns="http://schemas.microsoft.com/office/infopath/2007/PartnerControls">b6e10940-8c6c-40cf-9dc4-c224c7da837a</TermId>
        </TermInfo>
        <TermInfo xmlns="http://schemas.microsoft.com/office/infopath/2007/PartnerControls">
          <TermName xmlns="http://schemas.microsoft.com/office/infopath/2007/PartnerControls">Small and Midmarket Solutions and Partners Group</TermName>
          <TermId xmlns="http://schemas.microsoft.com/office/infopath/2007/PartnerControls">875b5634-8e42-451b-a7c1-05de2539eb5f</TermId>
        </TermInfo>
        <TermInfo xmlns="http://schemas.microsoft.com/office/infopath/2007/PartnerControls">
          <TermName xmlns="http://schemas.microsoft.com/office/infopath/2007/PartnerControls">Small and Medium Business Domain</TermName>
          <TermId xmlns="http://schemas.microsoft.com/office/infopath/2007/PartnerControls">c262cd15-1afc-42be-a9b1-8c944415ebf5</TermId>
        </TermInfo>
      </Terms>
    </k20e0dfa74bf4e44818db03027b0ccd8>
    <Owner xmlns="230e9df3-be65-4c73-a93b-d1236ebd677e">
      <UserInfo>
        <DisplayName>Alexander Bradley</DisplayName>
        <AccountId>61</AccountId>
        <AccountType/>
      </UserInfo>
    </Owner>
    <PublishDate xmlns="230E9DF3-BE65-4C73-A93B-D1236EBD677E">2018-03-08T08:00:00+00:00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Enterprise and Partner Group</TermName>
          <TermId xmlns="http://schemas.microsoft.com/office/infopath/2007/PartnerControls">b6e10940-8c6c-40cf-9dc4-c224c7da837a</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i:0#.f|membership|v-brisch@microsoft.com</DisplayName>
        <AccountId>41</AccountId>
        <AccountType/>
      </UserInfo>
      <UserInfo>
        <DisplayName>i:0#.f|membership|v-anmarv@microsoft.com</DisplayName>
        <AccountId>46</AccountId>
        <AccountType/>
      </UserInfo>
      <UserInfo>
        <DisplayName>i:0#.f|membership|rmcgee@microsoft.com</DisplayName>
        <AccountId>34040</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Office 365</TermName>
          <TermId xmlns="http://schemas.microsoft.com/office/infopath/2007/PartnerControls">79b3b58e-e806-4c92-b1ab-8c086f06098a</TermId>
        </TermInfo>
        <TermInfo xmlns="http://schemas.microsoft.com/office/infopath/2007/PartnerControls">
          <TermName xmlns="http://schemas.microsoft.com/office/infopath/2007/PartnerControls">Windows 10</TermName>
          <TermId xmlns="http://schemas.microsoft.com/office/infopath/2007/PartnerControls">d367191d-72a3-43b9-a75c-4ec35baf2ce8</TermId>
        </TermInfo>
        <TermInfo xmlns="http://schemas.microsoft.com/office/infopath/2007/PartnerControls">
          <TermName xmlns="http://schemas.microsoft.com/office/infopath/2007/PartnerControls">Windows Server</TermName>
          <TermId xmlns="http://schemas.microsoft.com/office/infopath/2007/PartnerControls">ca5543fc-6710-4f1f-bdee-81c42361029e</TermId>
        </TermInfo>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Enterprise Mobility + Security</TermName>
          <TermId xmlns="http://schemas.microsoft.com/office/infopath/2007/PartnerControls">6c8571aa-4aec-45ea-b08c-efee21dcaa6e</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Account Executive</TermName>
          <TermId xmlns="http://schemas.microsoft.com/office/infopath/2007/PartnerControls">9d2867fe-4a32-e111-927a-acdc9d396bdb</TermId>
        </TermInfo>
        <TermInfo xmlns="http://schemas.microsoft.com/office/infopath/2007/PartnerControls">
          <TermName xmlns="http://schemas.microsoft.com/office/infopath/2007/PartnerControls">ATS Manager</TermName>
          <TermId xmlns="http://schemas.microsoft.com/office/infopath/2007/PartnerControls">57e7325d-6e70-4017-93bf-495f88466aaf</TermId>
        </TermInfo>
      </Terms>
    </b60f8d2dbb984f349d80d8196897f4d3>
    <Thumbnail1 xmlns="230e9df3-be65-4c73-a93b-d1236ebd677e">
      <Url>https://microsoft.sharepoint.com/sites/Infopedia_G03KC/Media/Thumbnails/G03KC-1-9469/securel100.png</Url>
      <Description>/sites/Infopedia_G03KC/Media/Thumbnails/G03KC-1-9469/securel100.png</Description>
    </Thumbnail1>
    <i0d941ee1e744ffea7aeee9924c91cbb xmlns="230e9df3-be65-4c73-a93b-d1236ebd677e">
      <Terms xmlns="http://schemas.microsoft.com/office/infopath/2007/PartnerControls"/>
    </i0d941ee1e744ffea7aeee9924c91cbb>
    <RoutingRuleDescription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Microsoft Cloud Story</TermName>
          <TermId xmlns="http://schemas.microsoft.com/office/infopath/2007/PartnerControls">02075cd3-eab5-4d4f-94e4-91290ee12827</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1071</Value>
      <Value>34</Value>
      <Value>365</Value>
      <Value>214</Value>
      <Value>398</Value>
      <Value>470</Value>
      <Value>173</Value>
      <Value>539</Value>
      <Value>168</Value>
      <Value>129</Value>
      <Value>386</Value>
      <Value>872</Value>
      <Value>49</Value>
      <Value>269</Value>
      <Value>45</Value>
      <Value>487</Value>
      <Value>670</Value>
      <Value>38</Value>
    </TaxCatchAll>
    <mb88723863e1404388ba3733387d48df xmlns="230e9df3-be65-4c73-a93b-d1236ebd677e">
      <Terms xmlns="http://schemas.microsoft.com/office/infopath/2007/PartnerControls">
        <TermInfo xmlns="http://schemas.microsoft.com/office/infopath/2007/PartnerControls">
          <TermName xmlns="http://schemas.microsoft.com/office/infopath/2007/PartnerControls">chief information officers</TermName>
          <TermId xmlns="http://schemas.microsoft.com/office/infopath/2007/PartnerControls">f42e0d72-ce0b-459f-853e-30443c0b7800</TermId>
        </TermInfo>
      </Term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security</TermName>
          <TermId xmlns="http://schemas.microsoft.com/office/infopath/2007/PartnerControls">b5961085-1b64-4cb4-bb19-f7d6c2123e76</TermId>
        </TermInfo>
      </Terms>
    </m6c7b4717b6346e6a075a59dd47eac69>
    <kf34bcdc8fc34e479d3f94c6210e8e27 xmlns="230e9df3-be65-4c73-a93b-d1236ebd677e">
      <Terms xmlns="http://schemas.microsoft.com/office/infopath/2007/PartnerControls"/>
    </kf34bcdc8fc34e479d3f94c6210e8e27>
    <GenericText2 xmlns="230e9df3-be65-4c73-a93b-d1236ebd677e">G03KC-1-6103</GenericText2>
    <_dlc_DocId xmlns="230e9df3-be65-4c73-a93b-d1236ebd677e">G03KC-1680643135-9469</_dlc_DocId>
    <_dlc_DocIdUrl xmlns="230e9df3-be65-4c73-a93b-d1236ebd677e">
      <Url>https://microsoft.sharepoint.com/sites/Infopedia_G03KC/_layouts/15/DocIdRedir.aspx?ID=G03KC-1680643135-9469</Url>
      <Description>G03KC-1680643135-9469</Description>
    </_dlc_DocIdUrl>
    <ga0c0bf70a6644469c61b3efa7025301 xmlns="230e9df3-be65-4c73-a93b-d1236ebd677e">
      <Terms xmlns="http://schemas.microsoft.com/office/infopath/2007/PartnerControls"/>
    </ga0c0bf70a6644469c61b3efa7025301>
    <FolderExtensions xmlns="230e9df3-be65-4c73-a93b-d1236ebd677e" xsi:nil="true"/>
    <ParentID1 xmlns="230e9df3-be65-4c73-a93b-d1236ebd677e">G03KC-1-6103</ParentID1>
  </documentManagement>
</p:properties>
</file>

<file path=customXml/itemProps1.xml><?xml version="1.0" encoding="utf-8"?>
<ds:datastoreItem xmlns:ds="http://schemas.openxmlformats.org/officeDocument/2006/customXml" ds:itemID="{C2ABB6C2-83A6-42F9-AE18-78039F84DA60}">
  <ds:schemaRefs>
    <ds:schemaRef ds:uri="http://schemas.microsoft.com/sharepoint/event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17FD5E1-EB05-4DC7-847E-A498D0D741D2}">
  <ds:schemaRefs>
    <ds:schemaRef ds:uri="Microsoft.SharePoint.Taxonomy.ContentTypeSync"/>
  </ds:schemaRefs>
</ds:datastoreItem>
</file>

<file path=customXml/itemProps4.xml><?xml version="1.0" encoding="utf-8"?>
<ds:datastoreItem xmlns:ds="http://schemas.openxmlformats.org/officeDocument/2006/customXml" ds:itemID="{1B6D8F2C-B6CD-40E2-8221-388EB383F7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618e6b4-47fe-42e5-aeb1-b3107e5af1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230E9DF3-BE65-4C73-A93B-D1236EBD677E"/>
    <ds:schemaRef ds:uri="http://schemas.microsoft.com/office/2006/documentManagement/types"/>
    <ds:schemaRef ds:uri="http://purl.org/dc/dcmitype/"/>
    <ds:schemaRef ds:uri="http://purl.org/dc/terms/"/>
    <ds:schemaRef ds:uri="http://schemas.microsoft.com/office/infopath/2007/PartnerControls"/>
    <ds:schemaRef ds:uri="b618e6b4-47fe-42e5-aeb1-b3107e5af189"/>
    <ds:schemaRef ds:uri="http://schemas.openxmlformats.org/package/2006/metadata/core-properties"/>
    <ds:schemaRef ds:uri="230e9df3-be65-4c73-a93b-d1236ebd677e"/>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MSVID_TT_BRAND_16-9_LIGHT_Oct_2014</Template>
  <TotalTime>11254</TotalTime>
  <Words>8766</Words>
  <Application>Microsoft Office PowerPoint</Application>
  <PresentationFormat>Custom</PresentationFormat>
  <Paragraphs>926</Paragraphs>
  <Slides>59</Slides>
  <Notes>59</Notes>
  <HiddenSlides>13</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Consolas</vt:lpstr>
      <vt:lpstr>Edwardian Script ITC</vt:lpstr>
      <vt:lpstr>Segoe UI</vt:lpstr>
      <vt:lpstr>Segoe UI Light</vt:lpstr>
      <vt:lpstr>Segoe UI Semibold</vt:lpstr>
      <vt:lpstr>Segoe UI Semilight</vt:lpstr>
      <vt:lpstr>Wingdings</vt:lpstr>
      <vt:lpstr>LIGHT COLOR TEMPLATE</vt:lpstr>
      <vt:lpstr>Microsoft Secure</vt:lpstr>
      <vt:lpstr>The digital estate</vt:lpstr>
      <vt:lpstr>Simplicity</vt:lpstr>
      <vt:lpstr>The market is fragmented  and confusing</vt:lpstr>
      <vt:lpstr>Challenges to defense</vt:lpstr>
      <vt:lpstr>Challenges to defense</vt:lpstr>
      <vt:lpstr>Our commitment to you</vt:lpstr>
      <vt:lpstr>Our unique approach</vt:lpstr>
      <vt:lpstr>Microsoft Intelligent Security Graph Unique insights, informed by trillions of signals</vt:lpstr>
      <vt:lpstr>Our intelligence</vt:lpstr>
      <vt:lpstr>Our unique approach</vt:lpstr>
      <vt:lpstr>PowerPoint Presentation</vt:lpstr>
      <vt:lpstr>Red Team | Blue Team Video</vt:lpstr>
      <vt:lpstr>PowerPoint Presentation</vt:lpstr>
      <vt:lpstr>PowerPoint Presentation</vt:lpstr>
      <vt:lpstr>PowerPoint Presentation</vt:lpstr>
      <vt:lpstr>Identity driven security</vt:lpstr>
      <vt:lpstr>Identity and access management Prove users are authorized and secure before granting access to apps, data, and devices</vt:lpstr>
      <vt:lpstr>Protect at the front door with  Conditional Access</vt:lpstr>
      <vt:lpstr>Control access based on conditions</vt:lpstr>
      <vt:lpstr>PowerPoint Presentation</vt:lpstr>
      <vt:lpstr>Simplify access to  devices and apps </vt:lpstr>
      <vt:lpstr>PowerPoint Presentation</vt:lpstr>
      <vt:lpstr>Safeguard your credentials</vt:lpstr>
      <vt:lpstr>PowerPoint Presentation</vt:lpstr>
      <vt:lpstr>Do you have a strategy for protecting and managing  sensitive information?</vt:lpstr>
      <vt:lpstr>Information protection Comprehensive protection of sensitive data throughout the lifecycle—across devices,  apps, cloud services, and on-premises</vt:lpstr>
      <vt:lpstr>Follow the data—throughout its lifecycle</vt:lpstr>
      <vt:lpstr>Why Microsoft?</vt:lpstr>
      <vt:lpstr>PowerPoint Presentation</vt:lpstr>
      <vt:lpstr>Protect data in cloud apps</vt:lpstr>
      <vt:lpstr>Prevent data loss in Office 365</vt:lpstr>
      <vt:lpstr>Protect sensitive data on unmanaged devices</vt:lpstr>
      <vt:lpstr>PowerPoint Presentation</vt:lpstr>
      <vt:lpstr>How do you protect your organization from advanced threats?</vt:lpstr>
      <vt:lpstr>Threat protection Built in, cloud driven, automatic protection </vt:lpstr>
      <vt:lpstr>Reduce attack surface</vt:lpstr>
      <vt:lpstr>Detect and block attacks</vt:lpstr>
      <vt:lpstr>PowerPoint Presentation</vt:lpstr>
      <vt:lpstr>Respond automatically to breaches</vt:lpstr>
      <vt:lpstr>Respond automatically to breaches</vt:lpstr>
      <vt:lpstr>PowerPoint Presentation</vt:lpstr>
      <vt:lpstr>How do you manage security?</vt:lpstr>
      <vt:lpstr>Security management Provide visibility, control, and guidance, with shared intelligence across the digital estate </vt:lpstr>
      <vt:lpstr>PowerPoint Presentation</vt:lpstr>
      <vt:lpstr>Consider a different approach</vt:lpstr>
      <vt:lpstr>PowerPoint Presentation</vt:lpstr>
      <vt:lpstr>Our unique approach</vt:lpstr>
      <vt:lpstr>PowerPoint Presentation</vt:lpstr>
      <vt:lpstr>Device protection Microsoft + Intel® baking security  deeper in the stack</vt:lpstr>
      <vt:lpstr>Integrating with your existing solution portfolio</vt:lpstr>
      <vt:lpstr>Fast identity online—the FIDO Alliance The world’s largest ecosystem for standards-based, interoperable authentication</vt:lpstr>
      <vt:lpstr>Digital Crimes Unit Leading the fight against cybercrime </vt:lpstr>
      <vt:lpstr>PowerPoint Presentation</vt:lpstr>
      <vt:lpstr>Discussion and Questions</vt:lpstr>
      <vt:lpstr>Microsoft 365 identity and  access management solutions</vt:lpstr>
      <vt:lpstr>Microsoft 365 information protection solutions Comprehensive protection of sensitive data across devices, cloud services, and on-premises environments</vt:lpstr>
      <vt:lpstr>Microsoft 365 threat protection solutions Comprehensive protection, detection, investigation and response across identity,  apps and data, devices, and infrastructure </vt:lpstr>
      <vt:lpstr>Enhanced security through simplified and intelligent security management with Microsoft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L100 Microsoft Secure Presentation</dc:title>
  <dc:subject>Security in a mobile-first, cloud-first world</dc:subject>
  <dc:creator>Ryan.McGee@microsoft.com</dc:creator>
  <cp:keywords/>
  <dc:description>Template: _x000d_
Formatting: _x000d_
Audience Type:</dc:description>
  <cp:lastModifiedBy>Kris Swanson</cp:lastModifiedBy>
  <cp:revision>436</cp:revision>
  <dcterms:created xsi:type="dcterms:W3CDTF">2015-11-13T19:57:16Z</dcterms:created>
  <dcterms:modified xsi:type="dcterms:W3CDTF">2018-12-11T20:27:46Z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0x0101000E4CB7077FEE4FF7AE86D4A500EEC780030016C849C62B10EB41ACA8C7EEDEF40BB200163887025105364D8153C6080327FC09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TaxHTField">
    <vt:lpwstr>brand management|cac76500-9e66-48d2-9431-ad8489b366f1;Visual Identity|0d7b1aaf-adb9-4549-87f2-04218945c815;brand guidelines|869c67fb-4ae4-4cf1-8315-33fbb28a6230;MSVID|dc886432-d75b-4970-b95c-9b2d14decb15;grid|73ed6bc3-bea5-40dd-b0db-3e7c85d29c98</vt:lpwstr>
  </property>
  <property fmtid="{D5CDD505-2E9C-101B-9397-08002B2CF9AE}" pid="12" name="TaxKeyword">
    <vt:lpwstr/>
  </property>
  <property fmtid="{D5CDD505-2E9C-101B-9397-08002B2CF9AE}" pid="13" name="TaxCatchAll">
    <vt:lpwstr>103;#brand management;#102;#Visual Identity;#101;#brand guidelines;#100;#MSVID;#99;#grid</vt:lpwstr>
  </property>
  <property fmtid="{D5CDD505-2E9C-101B-9397-08002B2CF9AE}" pid="14" name="p1cd454bacc149bfbcfd764edd279de7">
    <vt:lpwstr/>
  </property>
  <property fmtid="{D5CDD505-2E9C-101B-9397-08002B2CF9AE}" pid="15" name="_dlc_policyId">
    <vt:lpwstr/>
  </property>
  <property fmtid="{D5CDD505-2E9C-101B-9397-08002B2CF9AE}" pid="16" name="Region">
    <vt:lpwstr/>
  </property>
  <property fmtid="{D5CDD505-2E9C-101B-9397-08002B2CF9AE}" pid="17" name="Confidentiality">
    <vt:lpwstr>38;#customer ready|8986c41d-21c5-4f8f-8a12-ea4625b46858</vt:lpwstr>
  </property>
  <property fmtid="{D5CDD505-2E9C-101B-9397-08002B2CF9AE}" pid="18" name="ItemType">
    <vt:lpwstr>45;#presentations|317da5a4-398e-4c38-b265-afd519770055;#470;#talking points|c81c3c99-48f6-4e96-9f2d-e1b12d2e9ada;#168;#narrative scripts|f8b4ebca-6230-4e46-8b5c-b6b462c16da6</vt:lpwstr>
  </property>
  <property fmtid="{D5CDD505-2E9C-101B-9397-08002B2CF9AE}" pid="19" name="bc28b5f076654a3b96073bbbebfeb8c9">
    <vt:lpwstr/>
  </property>
  <property fmtid="{D5CDD505-2E9C-101B-9397-08002B2CF9AE}" pid="20" name="Industries">
    <vt:lpwstr/>
  </property>
  <property fmtid="{D5CDD505-2E9C-101B-9397-08002B2CF9AE}" pid="21" name="MSProducts">
    <vt:lpwstr/>
  </property>
  <property fmtid="{D5CDD505-2E9C-101B-9397-08002B2CF9AE}" pid="22" name="j4d667fb28274e85b2214f6e751c8d1f">
    <vt:lpwstr/>
  </property>
  <property fmtid="{D5CDD505-2E9C-101B-9397-08002B2CF9AE}" pid="23" name="Competitors">
    <vt:lpwstr/>
  </property>
  <property fmtid="{D5CDD505-2E9C-101B-9397-08002B2CF9AE}" pid="24" name="SMSGDomain">
    <vt:lpwstr>49;#Enterprise and Partner Group|b6e10940-8c6c-40cf-9dc4-c224c7da837a;#173;#Cloud and Enterprise|adc2fe87-c79a-4ded-a449-3f86b954069d</vt:lpwstr>
  </property>
  <property fmtid="{D5CDD505-2E9C-101B-9397-08002B2CF9AE}" pid="25" name="BusinessArchitecture">
    <vt:lpwstr/>
  </property>
  <property fmtid="{D5CDD505-2E9C-101B-9397-08002B2CF9AE}" pid="26" name="j031aa32f4154c8c9a646efae715ebde">
    <vt:lpwstr/>
  </property>
  <property fmtid="{D5CDD505-2E9C-101B-9397-08002B2CF9AE}" pid="27" name="Products">
    <vt:lpwstr>34;#Office 365|79b3b58e-e806-4c92-b1ab-8c086f06098a;#539;#Windows 10|d367191d-72a3-43b9-a75c-4ec35baf2ce8;#487;#Windows Server|ca5543fc-6710-4f1f-bdee-81c42361029e;#670;#Microsoft SQL Server|261ba873-f3ab-420e-96d6-e3004596a551;#398;#Enterprise Mobility +</vt:lpwstr>
  </property>
  <property fmtid="{D5CDD505-2E9C-101B-9397-08002B2CF9AE}" pid="28" name="_dlc_DocIdItemGuid">
    <vt:lpwstr>a63a7e37-45ec-4b76-b264-d2b8a285c1c9</vt:lpwstr>
  </property>
  <property fmtid="{D5CDD505-2E9C-101B-9397-08002B2CF9AE}" pid="29" name="l311460e3fdf46688abc31ddb7bdc05a">
    <vt:lpwstr/>
  </property>
  <property fmtid="{D5CDD505-2E9C-101B-9397-08002B2CF9AE}" pid="30" name="EnterpriseDomainTags">
    <vt:lpwstr/>
  </property>
  <property fmtid="{D5CDD505-2E9C-101B-9397-08002B2CF9AE}" pid="31" name="ActivitiesAndPrograms">
    <vt:lpwstr>872;#Microsoft Cloud Story|02075cd3-eab5-4d4f-94e4-91290ee12827</vt:lpwstr>
  </property>
  <property fmtid="{D5CDD505-2E9C-101B-9397-08002B2CF9AE}" pid="32" name="Segments">
    <vt:lpwstr>49;#Enterprise and Partner Group|b6e10940-8c6c-40cf-9dc4-c224c7da837a;#386;#Small and Midmarket Solutions and Partners Group|875b5634-8e42-451b-a7c1-05de2539eb5f;#214;#Small and Medium Business Domain|c262cd15-1afc-42be-a9b1-8c944415ebf5</vt:lpwstr>
  </property>
  <property fmtid="{D5CDD505-2E9C-101B-9397-08002B2CF9AE}" pid="33" name="Partners">
    <vt:lpwstr/>
  </property>
  <property fmtid="{D5CDD505-2E9C-101B-9397-08002B2CF9AE}" pid="34" name="la4444b61d19467597d63190b69ac227">
    <vt:lpwstr/>
  </property>
  <property fmtid="{D5CDD505-2E9C-101B-9397-08002B2CF9AE}" pid="35" name="WorkflowChangePath">
    <vt:lpwstr>4c942473-d120-4286-a51a-b65ad3d92ffb,3;4c942473-d120-4286-a51a-b65ad3d92ffb,3;4c942473-d120-4286-a51a-b65ad3d92ffb,3;4c942473-d120-4286-a51a-b65ad3d92ffb,8;4c942473-d120-4286-a51a-b65ad3d92ffb,27;4c942473-d120-4286-a51a-b65ad3d92ffb,39;4c942473-d120-4286-</vt:lpwstr>
  </property>
  <property fmtid="{D5CDD505-2E9C-101B-9397-08002B2CF9AE}" pid="36" name="Topics">
    <vt:lpwstr>365;#security|b5961085-1b64-4cb4-bb19-f7d6c2123e76</vt:lpwstr>
  </property>
  <property fmtid="{D5CDD505-2E9C-101B-9397-08002B2CF9AE}" pid="37" name="Groups">
    <vt:lpwstr/>
  </property>
  <property fmtid="{D5CDD505-2E9C-101B-9397-08002B2CF9AE}" pid="38" name="MSProductsTaxHTField0">
    <vt:lpwstr/>
  </property>
  <property fmtid="{D5CDD505-2E9C-101B-9397-08002B2CF9AE}" pid="39" name="_docset_NoMedatataSyncRequired">
    <vt:lpwstr>False</vt:lpwstr>
  </property>
  <property fmtid="{D5CDD505-2E9C-101B-9397-08002B2CF9AE}" pid="40" name="Languages">
    <vt:lpwstr/>
  </property>
  <property fmtid="{D5CDD505-2E9C-101B-9397-08002B2CF9AE}" pid="41" name="messageframeworktype">
    <vt:lpwstr/>
  </property>
  <property fmtid="{D5CDD505-2E9C-101B-9397-08002B2CF9AE}" pid="42" name="MSLanguage">
    <vt:lpwstr/>
  </property>
  <property fmtid="{D5CDD505-2E9C-101B-9397-08002B2CF9AE}" pid="43" name="cb7870d3641f4a52807a63577a9c1b08">
    <vt:lpwstr/>
  </property>
  <property fmtid="{D5CDD505-2E9C-101B-9397-08002B2CF9AE}" pid="44" name="TechnicalLevel">
    <vt:lpwstr/>
  </property>
  <property fmtid="{D5CDD505-2E9C-101B-9397-08002B2CF9AE}" pid="45" name="Audiences">
    <vt:lpwstr>1071;#chief information officers|f42e0d72-ce0b-459f-853e-30443c0b7800</vt:lpwstr>
  </property>
  <property fmtid="{D5CDD505-2E9C-101B-9397-08002B2CF9AE}" pid="46" name="LearningOrganization">
    <vt:lpwstr/>
  </property>
  <property fmtid="{D5CDD505-2E9C-101B-9397-08002B2CF9AE}" pid="47" name="EmployeeRole">
    <vt:lpwstr/>
  </property>
  <property fmtid="{D5CDD505-2E9C-101B-9397-08002B2CF9AE}" pid="48" name="LearningDeliveryMethod">
    <vt:lpwstr/>
  </property>
  <property fmtid="{D5CDD505-2E9C-101B-9397-08002B2CF9AE}" pid="49" name="SalesGeography">
    <vt:lpwstr/>
  </property>
  <property fmtid="{D5CDD505-2E9C-101B-9397-08002B2CF9AE}" pid="50" name="Roles">
    <vt:lpwstr>129;#Account Executive|9d2867fe-4a32-e111-927a-acdc9d396bdb;#269;#ATS Manager|57e7325d-6e70-4017-93bf-495f88466aaf</vt:lpwstr>
  </property>
  <property fmtid="{D5CDD505-2E9C-101B-9397-08002B2CF9AE}" pid="51" name="ItemRetentionFormula">
    <vt:lpwstr/>
  </property>
  <property fmtid="{D5CDD505-2E9C-101B-9397-08002B2CF9AE}" pid="52" name="SMSGTags">
    <vt:lpwstr/>
  </property>
  <property fmtid="{D5CDD505-2E9C-101B-9397-08002B2CF9AE}" pid="53" name="of67e5d4b76f4a9db8769983fda9cec0">
    <vt:lpwstr/>
  </property>
  <property fmtid="{D5CDD505-2E9C-101B-9397-08002B2CF9AE}" pid="54" name="NewsType">
    <vt:lpwstr/>
  </property>
  <property fmtid="{D5CDD505-2E9C-101B-9397-08002B2CF9AE}" pid="55" name="ga0c0bf70a6644469c61b3efa7025301">
    <vt:lpwstr/>
  </property>
  <property fmtid="{D5CDD505-2E9C-101B-9397-08002B2CF9AE}" pid="56" name="ExperienceContentType">
    <vt:lpwstr/>
  </property>
  <property fmtid="{D5CDD505-2E9C-101B-9397-08002B2CF9AE}" pid="57" name="l6f004f21209409da86a713c0f24627d">
    <vt:lpwstr/>
  </property>
  <property fmtid="{D5CDD505-2E9C-101B-9397-08002B2CF9AE}" pid="58" name="e8080b0481964c759b2c36ae49591b31">
    <vt:lpwstr/>
  </property>
  <property fmtid="{D5CDD505-2E9C-101B-9397-08002B2CF9AE}" pid="59" name="ldac8aee9d1f469e8cd8c3f8d6a615f2">
    <vt:lpwstr/>
  </property>
  <property fmtid="{D5CDD505-2E9C-101B-9397-08002B2CF9AE}" pid="60" name="NewsTopic">
    <vt:lpwstr/>
  </property>
  <property fmtid="{D5CDD505-2E9C-101B-9397-08002B2CF9AE}" pid="61" name="NewsSource">
    <vt:lpwstr/>
  </property>
  <property fmtid="{D5CDD505-2E9C-101B-9397-08002B2CF9AE}" pid="62" name="MSPhysicalGeography">
    <vt:lpwstr/>
  </property>
  <property fmtid="{D5CDD505-2E9C-101B-9397-08002B2CF9AE}" pid="63" name="j3562c58ee414e028925bc902cfc01a1">
    <vt:lpwstr/>
  </property>
  <property fmtid="{D5CDD505-2E9C-101B-9397-08002B2CF9AE}" pid="64" name="SharedWithUsers">
    <vt:lpwstr>11087;#Kitty Chiu;#10208;#O365 Crusaders;#2342;#Andrew Butler (UK);#19810;#Paul Carvouni;#12321;#Keith Blanchard;#7392;#Todd Juchem;#31148;#Michael Whitlatch;#8190;#Willian Ramirez (Contadores Galo Ponce Asociado);#6399;#Alejandro Fingerman;#12053;#Lucía </vt:lpwstr>
  </property>
  <property fmtid="{D5CDD505-2E9C-101B-9397-08002B2CF9AE}" pid="65" name="DSWF">
    <vt:lpwstr>, </vt:lpwstr>
  </property>
  <property fmtid="{D5CDD505-2E9C-101B-9397-08002B2CF9AE}" pid="66" name="MSIP_Label_074e257c-5848-4582-9a6f-34a182080e71_Enabled">
    <vt:lpwstr>True</vt:lpwstr>
  </property>
  <property fmtid="{D5CDD505-2E9C-101B-9397-08002B2CF9AE}" pid="67" name="MSIP_Label_074e257c-5848-4582-9a6f-34a182080e71_SiteId">
    <vt:lpwstr>72f988bf-86f1-41af-91ab-2d7cd011db47</vt:lpwstr>
  </property>
  <property fmtid="{D5CDD505-2E9C-101B-9397-08002B2CF9AE}" pid="68" name="MSIP_Label_074e257c-5848-4582-9a6f-34a182080e71_Owner">
    <vt:lpwstr>rmcgee@microsoft.com</vt:lpwstr>
  </property>
  <property fmtid="{D5CDD505-2E9C-101B-9397-08002B2CF9AE}" pid="69" name="MSIP_Label_074e257c-5848-4582-9a6f-34a182080e71_SetDate">
    <vt:lpwstr>2017-12-04T18:32:21.4715602Z</vt:lpwstr>
  </property>
  <property fmtid="{D5CDD505-2E9C-101B-9397-08002B2CF9AE}" pid="70" name="MSIP_Label_074e257c-5848-4582-9a6f-34a182080e71_Name">
    <vt:lpwstr>Confidential</vt:lpwstr>
  </property>
  <property fmtid="{D5CDD505-2E9C-101B-9397-08002B2CF9AE}" pid="71" name="MSIP_Label_074e257c-5848-4582-9a6f-34a182080e71_Application">
    <vt:lpwstr>Microsoft Azure Information Protection</vt:lpwstr>
  </property>
  <property fmtid="{D5CDD505-2E9C-101B-9397-08002B2CF9AE}" pid="72" name="MSIP_Label_074e257c-5848-4582-9a6f-34a182080e71_Extended_MSFT_Method">
    <vt:lpwstr>Manual</vt:lpwstr>
  </property>
  <property fmtid="{D5CDD505-2E9C-101B-9397-08002B2CF9AE}" pid="73" name="MSIP_Label_1a19d03a-48bc-4359-8038-5b5f6d5847c3_Enabled">
    <vt:lpwstr>True</vt:lpwstr>
  </property>
  <property fmtid="{D5CDD505-2E9C-101B-9397-08002B2CF9AE}" pid="74" name="MSIP_Label_1a19d03a-48bc-4359-8038-5b5f6d5847c3_SiteId">
    <vt:lpwstr>72f988bf-86f1-41af-91ab-2d7cd011db47</vt:lpwstr>
  </property>
  <property fmtid="{D5CDD505-2E9C-101B-9397-08002B2CF9AE}" pid="75" name="MSIP_Label_1a19d03a-48bc-4359-8038-5b5f6d5847c3_Owner">
    <vt:lpwstr>rmcgee@microsoft.com</vt:lpwstr>
  </property>
  <property fmtid="{D5CDD505-2E9C-101B-9397-08002B2CF9AE}" pid="76" name="MSIP_Label_1a19d03a-48bc-4359-8038-5b5f6d5847c3_SetDate">
    <vt:lpwstr>2017-12-04T18:32:21.4715602Z</vt:lpwstr>
  </property>
  <property fmtid="{D5CDD505-2E9C-101B-9397-08002B2CF9AE}" pid="77" name="MSIP_Label_1a19d03a-48bc-4359-8038-5b5f6d5847c3_Name">
    <vt:lpwstr>Any User (No Protection)</vt:lpwstr>
  </property>
  <property fmtid="{D5CDD505-2E9C-101B-9397-08002B2CF9AE}" pid="78" name="MSIP_Label_1a19d03a-48bc-4359-8038-5b5f6d5847c3_Application">
    <vt:lpwstr>Microsoft Azure Information Protection</vt:lpwstr>
  </property>
  <property fmtid="{D5CDD505-2E9C-101B-9397-08002B2CF9AE}" pid="79" name="MSIP_Label_1a19d03a-48bc-4359-8038-5b5f6d5847c3_Parent">
    <vt:lpwstr>074e257c-5848-4582-9a6f-34a182080e71</vt:lpwstr>
  </property>
  <property fmtid="{D5CDD505-2E9C-101B-9397-08002B2CF9AE}" pid="80" name="MSIP_Label_1a19d03a-48bc-4359-8038-5b5f6d5847c3_Extended_MSFT_Method">
    <vt:lpwstr>Manual</vt:lpwstr>
  </property>
  <property fmtid="{D5CDD505-2E9C-101B-9397-08002B2CF9AE}" pid="81" name="Sensitivity">
    <vt:lpwstr>Confidential Any User (No Protection)</vt:lpwstr>
  </property>
  <property fmtid="{D5CDD505-2E9C-101B-9397-08002B2CF9AE}" pid="82" name="MSIP_Label_f42aa342-8706-4288-bd11-ebb85995028c_Enabled">
    <vt:lpwstr>True</vt:lpwstr>
  </property>
  <property fmtid="{D5CDD505-2E9C-101B-9397-08002B2CF9AE}" pid="83" name="MSIP_Label_f42aa342-8706-4288-bd11-ebb85995028c_SetDate">
    <vt:lpwstr>2017-12-14T18:37:44.0079779Z</vt:lpwstr>
  </property>
  <property fmtid="{D5CDD505-2E9C-101B-9397-08002B2CF9AE}" pid="84" name="MSIP_Label_f42aa342-8706-4288-bd11-ebb85995028c_SiteId">
    <vt:lpwstr>72f988bf-86f1-41af-91ab-2d7cd011db47</vt:lpwstr>
  </property>
  <property fmtid="{D5CDD505-2E9C-101B-9397-08002B2CF9AE}" pid="85" name="MSIP_Label_f42aa342-8706-4288-bd11-ebb85995028c_Name">
    <vt:lpwstr>General</vt:lpwstr>
  </property>
  <property fmtid="{D5CDD505-2E9C-101B-9397-08002B2CF9AE}" pid="86" name="MSIP_Label_f42aa342-8706-4288-bd11-ebb85995028c_Extended_MSFT_Method">
    <vt:lpwstr>Automatic</vt:lpwstr>
  </property>
  <property fmtid="{D5CDD505-2E9C-101B-9397-08002B2CF9AE}" pid="87" name="MSIP_Label_f42aa342-8706-4288-bd11-ebb85995028c_Owner">
    <vt:lpwstr>v-brisch@microsoft.com</vt:lpwstr>
  </property>
  <property fmtid="{D5CDD505-2E9C-101B-9397-08002B2CF9AE}" pid="88" name="ParentID1">
    <vt:lpwstr>G03KC-1-6103</vt:lpwstr>
  </property>
  <property fmtid="{D5CDD505-2E9C-101B-9397-08002B2CF9AE}" pid="89" name="MSIP_Label_f42aa342-8706-4288-bd11-ebb85995028c_Application">
    <vt:lpwstr>Microsoft Azure Information Protection</vt:lpwstr>
  </property>
  <property fmtid="{D5CDD505-2E9C-101B-9397-08002B2CF9AE}" pid="90" name="FolderExtensions">
    <vt:lpwstr/>
  </property>
  <property fmtid="{D5CDD505-2E9C-101B-9397-08002B2CF9AE}" pid="91" name="LastSharedByUser">
    <vt:lpwstr>richfree@microsoft.com</vt:lpwstr>
  </property>
  <property fmtid="{D5CDD505-2E9C-101B-9397-08002B2CF9AE}" pid="92" name="ODSWF1">
    <vt:lpwstr>, </vt:lpwstr>
  </property>
  <property fmtid="{D5CDD505-2E9C-101B-9397-08002B2CF9AE}" pid="93" name="Update Parent Child Relation">
    <vt:lpwstr>, </vt:lpwstr>
  </property>
  <property fmtid="{D5CDD505-2E9C-101B-9397-08002B2CF9AE}" pid="94" name="LastSharedByTime">
    <vt:filetime>2018-06-26T20:38:43Z</vt:filetime>
  </property>
  <property fmtid="{D5CDD505-2E9C-101B-9397-08002B2CF9AE}" pid="95" name="ODSWF2">
    <vt:lpwstr>, </vt:lpwstr>
  </property>
  <property fmtid="{D5CDD505-2E9C-101B-9397-08002B2CF9AE}" pid="96" name="ODSWF">
    <vt:lpwstr>, </vt:lpwstr>
  </property>
  <property fmtid="{D5CDD505-2E9C-101B-9397-08002B2CF9AE}" pid="97" name="ODSWF1(1)">
    <vt:lpwstr>, </vt:lpwstr>
  </property>
</Properties>
</file>